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9" d="100"/>
          <a:sy n="69" d="100"/>
        </p:scale>
        <p:origin x="4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F269-C589-4AD8-8C05-7143BC50F9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04A76C8E-5122-4512-B0FA-1C1103227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8E0376A8-0305-425A-838A-FF8BA59ED264}"/>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5" name="Footer Placeholder 4">
            <a:extLst>
              <a:ext uri="{FF2B5EF4-FFF2-40B4-BE49-F238E27FC236}">
                <a16:creationId xmlns:a16="http://schemas.microsoft.com/office/drawing/2014/main" id="{03670B0B-00D3-4C7C-841A-E710A11BEB7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1DC0494-0A94-44B3-B180-4D6E358AC8AD}"/>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307106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7B22-AC67-4D05-A28D-8211B7EB16DF}"/>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EECA6397-FD99-40EB-9775-3740D92CB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90C0A89-F554-4A3C-AF57-8D1E9CD07664}"/>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5" name="Footer Placeholder 4">
            <a:extLst>
              <a:ext uri="{FF2B5EF4-FFF2-40B4-BE49-F238E27FC236}">
                <a16:creationId xmlns:a16="http://schemas.microsoft.com/office/drawing/2014/main" id="{53622925-6C50-4D19-8FB3-5A7DB2BDC5E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73DDDA9D-42E0-4373-806C-B28520ADD9EA}"/>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22106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3011F3-B561-4D37-9008-A2053F1376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DC4098C-76B8-4AEE-81C6-4AA19EB21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FA5F622-F71F-4D27-A7B9-BABF465BA57F}"/>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5" name="Footer Placeholder 4">
            <a:extLst>
              <a:ext uri="{FF2B5EF4-FFF2-40B4-BE49-F238E27FC236}">
                <a16:creationId xmlns:a16="http://schemas.microsoft.com/office/drawing/2014/main" id="{9DA59EA8-FA37-43C3-85A6-DEC0D2EBF131}"/>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05A55DDC-D95E-44FC-8C7E-9F543597E21C}"/>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358192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D9A9-0B71-42B3-A3BF-AD90F13182C4}"/>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38A683C1-095D-4AF1-85DF-53A89E533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B7BDA65-1D3E-42BA-8E20-C06E27FD4D6D}"/>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5" name="Footer Placeholder 4">
            <a:extLst>
              <a:ext uri="{FF2B5EF4-FFF2-40B4-BE49-F238E27FC236}">
                <a16:creationId xmlns:a16="http://schemas.microsoft.com/office/drawing/2014/main" id="{3BBD72DC-309E-4F57-8DEB-5BDD1FB2140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8D5F719B-1C35-4B7E-9D9B-85854990D3C2}"/>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49325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B116-D3E7-4368-B3C9-1780428900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D62494EA-20EE-4100-AE70-D9EAE6A3A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716E2A-3C76-430E-9B29-656FC85CF0D6}"/>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5" name="Footer Placeholder 4">
            <a:extLst>
              <a:ext uri="{FF2B5EF4-FFF2-40B4-BE49-F238E27FC236}">
                <a16:creationId xmlns:a16="http://schemas.microsoft.com/office/drawing/2014/main" id="{60A9DC26-E095-4708-8C98-67F41420EC3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0BA1EBF-E781-45FA-8ABC-73FE85E68BD0}"/>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191295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689B-A7BD-4129-A956-F57257E12723}"/>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A8626DBA-4FC4-4117-AFAE-B0066D11C1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BCE0C6A5-C788-4832-B2D5-E137BB734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648D0B43-681F-446D-8CF7-499AD61F3A7D}"/>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6" name="Footer Placeholder 5">
            <a:extLst>
              <a:ext uri="{FF2B5EF4-FFF2-40B4-BE49-F238E27FC236}">
                <a16:creationId xmlns:a16="http://schemas.microsoft.com/office/drawing/2014/main" id="{5BD3FFF1-E955-46D6-A2C1-B74B89C9ECC0}"/>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2B5A7D98-5E90-48B7-82DC-A72F2B138CB5}"/>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121477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1408-391D-47B0-B6DA-7997E7F8BC3C}"/>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EAF05073-4DBC-490A-850E-35B3FEF21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DF8F5-63FE-4737-8AC9-918842AED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FD60EA50-4586-43B8-86C4-4C9DA39BE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C9C0B-A21E-407A-9E3E-00A3EA29AB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D2C467B0-4010-4942-AAD7-404D74155FF4}"/>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8" name="Footer Placeholder 7">
            <a:extLst>
              <a:ext uri="{FF2B5EF4-FFF2-40B4-BE49-F238E27FC236}">
                <a16:creationId xmlns:a16="http://schemas.microsoft.com/office/drawing/2014/main" id="{64308979-9F1C-4B83-A03B-3760D8C9B8CE}"/>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EFFB9254-7523-40CD-83A4-C1FC1765AFE8}"/>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8145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11D6-3749-4D83-80A0-38ED66DC54C5}"/>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549757C8-23D5-42FC-8383-E953132B1320}"/>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4" name="Footer Placeholder 3">
            <a:extLst>
              <a:ext uri="{FF2B5EF4-FFF2-40B4-BE49-F238E27FC236}">
                <a16:creationId xmlns:a16="http://schemas.microsoft.com/office/drawing/2014/main" id="{AA72678A-320E-4525-8BFD-CAA5ECE4FD2B}"/>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4D2558E2-6B19-479F-9F3E-D8B6FB476E7A}"/>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421294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A54B5-B422-49CE-8632-0E0EC903BC25}"/>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3" name="Footer Placeholder 2">
            <a:extLst>
              <a:ext uri="{FF2B5EF4-FFF2-40B4-BE49-F238E27FC236}">
                <a16:creationId xmlns:a16="http://schemas.microsoft.com/office/drawing/2014/main" id="{2098491A-F4BD-4993-8E40-AFE995380FA5}"/>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4645355E-0FC4-48B7-81ED-7B5B30BBF5FE}"/>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204977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CA7E-1122-404D-8DA4-6108FE99F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BD48C94D-CB92-4D64-AB84-18FE39910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24001302-F743-4FE8-A341-88EA4B4FC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367CD-B1D2-4F6C-B188-0348056E55AE}"/>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6" name="Footer Placeholder 5">
            <a:extLst>
              <a:ext uri="{FF2B5EF4-FFF2-40B4-BE49-F238E27FC236}">
                <a16:creationId xmlns:a16="http://schemas.microsoft.com/office/drawing/2014/main" id="{672472A6-E274-489E-8211-851B1F6A805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68CD2848-6901-46D2-8EB6-57D8F32A5858}"/>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131512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0154-C531-4C4A-A5A2-9B5C1A6F2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875CE779-3FFE-473E-B5A9-ED8F37C6B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88407EA4-0AA1-4308-8D74-70908992D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ED19D-9B1E-4DFD-A980-CBBC56FBD359}"/>
              </a:ext>
            </a:extLst>
          </p:cNvPr>
          <p:cNvSpPr>
            <a:spLocks noGrp="1"/>
          </p:cNvSpPr>
          <p:nvPr>
            <p:ph type="dt" sz="half" idx="10"/>
          </p:nvPr>
        </p:nvSpPr>
        <p:spPr/>
        <p:txBody>
          <a:bodyPr/>
          <a:lstStyle/>
          <a:p>
            <a:fld id="{CB57F825-25D2-46F2-AE85-7DF2C46F9F64}" type="datetimeFigureOut">
              <a:rPr lang="id-ID" smtClean="0"/>
              <a:t>14/02/2021</a:t>
            </a:fld>
            <a:endParaRPr lang="id-ID"/>
          </a:p>
        </p:txBody>
      </p:sp>
      <p:sp>
        <p:nvSpPr>
          <p:cNvPr id="6" name="Footer Placeholder 5">
            <a:extLst>
              <a:ext uri="{FF2B5EF4-FFF2-40B4-BE49-F238E27FC236}">
                <a16:creationId xmlns:a16="http://schemas.microsoft.com/office/drawing/2014/main" id="{2A46E819-B1FD-4E4E-8CC6-B2ECFB4AE02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B90D7D9C-2611-44B4-BCAC-6F68E401F935}"/>
              </a:ext>
            </a:extLst>
          </p:cNvPr>
          <p:cNvSpPr>
            <a:spLocks noGrp="1"/>
          </p:cNvSpPr>
          <p:nvPr>
            <p:ph type="sldNum" sz="quarter" idx="12"/>
          </p:nvPr>
        </p:nvSpPr>
        <p:spPr/>
        <p:txBody>
          <a:bodyPr/>
          <a:lstStyle/>
          <a:p>
            <a:fld id="{A5CDB7AB-50C1-46EA-A038-6F22C61A0BE8}" type="slidenum">
              <a:rPr lang="id-ID" smtClean="0"/>
              <a:t>‹#›</a:t>
            </a:fld>
            <a:endParaRPr lang="id-ID"/>
          </a:p>
        </p:txBody>
      </p:sp>
    </p:spTree>
    <p:extLst>
      <p:ext uri="{BB962C8B-B14F-4D97-AF65-F5344CB8AC3E}">
        <p14:creationId xmlns:p14="http://schemas.microsoft.com/office/powerpoint/2010/main" val="316639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BAB08-2B5B-4210-A632-74A7BE1E7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140907B3-CA9A-4351-8D76-5E41887B6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76DBBC3-300C-45D8-8390-EC75B9504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7F825-25D2-46F2-AE85-7DF2C46F9F64}" type="datetimeFigureOut">
              <a:rPr lang="id-ID" smtClean="0"/>
              <a:t>14/02/2021</a:t>
            </a:fld>
            <a:endParaRPr lang="id-ID"/>
          </a:p>
        </p:txBody>
      </p:sp>
      <p:sp>
        <p:nvSpPr>
          <p:cNvPr id="5" name="Footer Placeholder 4">
            <a:extLst>
              <a:ext uri="{FF2B5EF4-FFF2-40B4-BE49-F238E27FC236}">
                <a16:creationId xmlns:a16="http://schemas.microsoft.com/office/drawing/2014/main" id="{7D10481E-8206-4F84-A5A8-DD504B788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AF016C3D-98B6-43C6-9E99-E9DB49021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DB7AB-50C1-46EA-A038-6F22C61A0BE8}" type="slidenum">
              <a:rPr lang="id-ID" smtClean="0"/>
              <a:t>‹#›</a:t>
            </a:fld>
            <a:endParaRPr lang="id-ID"/>
          </a:p>
        </p:txBody>
      </p:sp>
    </p:spTree>
    <p:extLst>
      <p:ext uri="{BB962C8B-B14F-4D97-AF65-F5344CB8AC3E}">
        <p14:creationId xmlns:p14="http://schemas.microsoft.com/office/powerpoint/2010/main" val="37957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9D5D-3770-4B9B-A39B-7EAA6B7D8269}"/>
              </a:ext>
            </a:extLst>
          </p:cNvPr>
          <p:cNvSpPr>
            <a:spLocks noGrp="1"/>
          </p:cNvSpPr>
          <p:nvPr>
            <p:ph type="ctrTitle"/>
          </p:nvPr>
        </p:nvSpPr>
        <p:spPr>
          <a:xfrm>
            <a:off x="1524000" y="540472"/>
            <a:ext cx="9144000" cy="1523855"/>
          </a:xfrm>
        </p:spPr>
        <p:txBody>
          <a:bodyPr>
            <a:normAutofit/>
          </a:bodyPr>
          <a:lstStyle/>
          <a:p>
            <a:r>
              <a:rPr lang="id-ID" sz="4400" dirty="0">
                <a:latin typeface="Times New Roman" panose="02020603050405020304" pitchFamily="18" charset="0"/>
                <a:cs typeface="Times New Roman" panose="02020603050405020304" pitchFamily="18" charset="0"/>
              </a:rPr>
              <a:t>SISTEM PERNAFASAN MANUSIA</a:t>
            </a:r>
            <a:br>
              <a:rPr lang="id-ID" sz="4400" dirty="0">
                <a:latin typeface="Times New Roman" panose="02020603050405020304" pitchFamily="18" charset="0"/>
                <a:cs typeface="Times New Roman" panose="02020603050405020304" pitchFamily="18" charset="0"/>
              </a:rPr>
            </a:br>
            <a:r>
              <a:rPr lang="id-ID" sz="4400" dirty="0">
                <a:latin typeface="Times New Roman" panose="02020603050405020304" pitchFamily="18" charset="0"/>
                <a:cs typeface="Times New Roman" panose="02020603050405020304" pitchFamily="18" charset="0"/>
              </a:rPr>
              <a:t>GANGGUAN PERNAPASAN</a:t>
            </a:r>
          </a:p>
        </p:txBody>
      </p:sp>
      <p:sp>
        <p:nvSpPr>
          <p:cNvPr id="3" name="Subtitle 2">
            <a:extLst>
              <a:ext uri="{FF2B5EF4-FFF2-40B4-BE49-F238E27FC236}">
                <a16:creationId xmlns:a16="http://schemas.microsoft.com/office/drawing/2014/main" id="{17B666E4-A8AB-4A82-BA0E-FB83FCFFE691}"/>
              </a:ext>
            </a:extLst>
          </p:cNvPr>
          <p:cNvSpPr>
            <a:spLocks noGrp="1"/>
          </p:cNvSpPr>
          <p:nvPr>
            <p:ph type="subTitle" idx="1"/>
          </p:nvPr>
        </p:nvSpPr>
        <p:spPr>
          <a:xfrm>
            <a:off x="1524000" y="2064326"/>
            <a:ext cx="9144000" cy="4253201"/>
          </a:xfrm>
        </p:spPr>
        <p:txBody>
          <a:bodyPr/>
          <a:lstStyle/>
          <a:p>
            <a:r>
              <a:rPr lang="id-ID" dirty="0">
                <a:latin typeface="Times New Roman" panose="02020603050405020304" pitchFamily="18" charset="0"/>
                <a:cs typeface="Times New Roman" panose="02020603050405020304" pitchFamily="18" charset="0"/>
              </a:rPr>
              <a:t>MATERI IPA KELAS 8</a:t>
            </a:r>
          </a:p>
          <a:p>
            <a:r>
              <a:rPr lang="id-ID" dirty="0">
                <a:latin typeface="Times New Roman" panose="02020603050405020304" pitchFamily="18" charset="0"/>
                <a:cs typeface="Times New Roman" panose="02020603050405020304" pitchFamily="18" charset="0"/>
              </a:rPr>
              <a:t>SEMESTER II</a:t>
            </a:r>
          </a:p>
          <a:p>
            <a:endParaRPr lang="id-ID" dirty="0">
              <a:latin typeface="Times New Roman" panose="02020603050405020304" pitchFamily="18" charset="0"/>
              <a:cs typeface="Times New Roman" panose="02020603050405020304" pitchFamily="18" charset="0"/>
            </a:endParaRPr>
          </a:p>
          <a:p>
            <a:endParaRPr lang="id-ID" dirty="0">
              <a:latin typeface="Times New Roman" panose="02020603050405020304" pitchFamily="18" charset="0"/>
              <a:cs typeface="Times New Roman" panose="02020603050405020304" pitchFamily="18" charset="0"/>
            </a:endParaRPr>
          </a:p>
          <a:p>
            <a:endParaRPr lang="id-ID" dirty="0">
              <a:latin typeface="Times New Roman" panose="02020603050405020304" pitchFamily="18" charset="0"/>
              <a:cs typeface="Times New Roman" panose="02020603050405020304" pitchFamily="18" charset="0"/>
            </a:endParaRPr>
          </a:p>
          <a:p>
            <a:endParaRPr lang="id-ID"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Tutik Wuri Handayani, S.Pd.,M.Pd</a:t>
            </a:r>
          </a:p>
          <a:p>
            <a:r>
              <a:rPr lang="id-ID" dirty="0">
                <a:latin typeface="Times New Roman" panose="02020603050405020304" pitchFamily="18" charset="0"/>
                <a:cs typeface="Times New Roman" panose="02020603050405020304" pitchFamily="18" charset="0"/>
              </a:rPr>
              <a:t>NIP 196706012008012009</a:t>
            </a:r>
          </a:p>
          <a:p>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31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CCCBEE-0915-430C-B52D-7A3E74256286}"/>
              </a:ext>
            </a:extLst>
          </p:cNvPr>
          <p:cNvSpPr>
            <a:spLocks noGrp="1"/>
          </p:cNvSpPr>
          <p:nvPr>
            <p:ph idx="1"/>
          </p:nvPr>
        </p:nvSpPr>
        <p:spPr>
          <a:xfrm>
            <a:off x="838200" y="568036"/>
            <a:ext cx="10515600" cy="5608927"/>
          </a:xfrm>
        </p:spPr>
        <p:txBody>
          <a:bodyPr/>
          <a:lstStyle/>
          <a:p>
            <a:pPr marL="0" indent="0">
              <a:buNone/>
            </a:pPr>
            <a:r>
              <a:rPr lang="id-ID" dirty="0"/>
              <a:t>9. KANKER PARU-PARU</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Merupakan salah satu jenis kanker paling berbahaya dengan angka kematian yang tinggi. Terjadinya kanker paru paru pada seseorang berkaitan erat dengan merokok baik aktif maupun pasif, riwayat kanker paru paru di keluarga, riwayat paparan zat kimia, dan gas beracun seperti asbestos dan radon, atau menghirup udara berpolusi dalam jangkapanjang.</a:t>
            </a:r>
          </a:p>
        </p:txBody>
      </p:sp>
      <p:pic>
        <p:nvPicPr>
          <p:cNvPr id="4" name="Picture 3">
            <a:extLst>
              <a:ext uri="{FF2B5EF4-FFF2-40B4-BE49-F238E27FC236}">
                <a16:creationId xmlns:a16="http://schemas.microsoft.com/office/drawing/2014/main" id="{09F61825-2A1A-4891-86D3-B7D57F44C3EC}"/>
              </a:ext>
            </a:extLst>
          </p:cNvPr>
          <p:cNvPicPr>
            <a:picLocks noChangeAspect="1"/>
          </p:cNvPicPr>
          <p:nvPr/>
        </p:nvPicPr>
        <p:blipFill>
          <a:blip r:embed="rId2"/>
          <a:stretch>
            <a:fillRect/>
          </a:stretch>
        </p:blipFill>
        <p:spPr>
          <a:xfrm>
            <a:off x="1717964" y="992980"/>
            <a:ext cx="4200641" cy="2366963"/>
          </a:xfrm>
          <a:prstGeom prst="rect">
            <a:avLst/>
          </a:prstGeom>
        </p:spPr>
      </p:pic>
      <p:pic>
        <p:nvPicPr>
          <p:cNvPr id="5" name="Picture 4">
            <a:extLst>
              <a:ext uri="{FF2B5EF4-FFF2-40B4-BE49-F238E27FC236}">
                <a16:creationId xmlns:a16="http://schemas.microsoft.com/office/drawing/2014/main" id="{C1461A35-3486-452F-AD4B-E9D4A245E89B}"/>
              </a:ext>
            </a:extLst>
          </p:cNvPr>
          <p:cNvPicPr>
            <a:picLocks noChangeAspect="1"/>
          </p:cNvPicPr>
          <p:nvPr/>
        </p:nvPicPr>
        <p:blipFill>
          <a:blip r:embed="rId3"/>
          <a:stretch>
            <a:fillRect/>
          </a:stretch>
        </p:blipFill>
        <p:spPr>
          <a:xfrm>
            <a:off x="6096000" y="992981"/>
            <a:ext cx="4207933" cy="2366963"/>
          </a:xfrm>
          <a:prstGeom prst="rect">
            <a:avLst/>
          </a:prstGeom>
        </p:spPr>
      </p:pic>
    </p:spTree>
    <p:extLst>
      <p:ext uri="{BB962C8B-B14F-4D97-AF65-F5344CB8AC3E}">
        <p14:creationId xmlns:p14="http://schemas.microsoft.com/office/powerpoint/2010/main" val="103859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54461-78C6-40B1-8595-B0063AD58498}"/>
              </a:ext>
            </a:extLst>
          </p:cNvPr>
          <p:cNvSpPr>
            <a:spLocks noGrp="1"/>
          </p:cNvSpPr>
          <p:nvPr>
            <p:ph idx="1"/>
          </p:nvPr>
        </p:nvSpPr>
        <p:spPr>
          <a:xfrm>
            <a:off x="838200" y="637310"/>
            <a:ext cx="10515600" cy="5539654"/>
          </a:xfrm>
        </p:spPr>
        <p:txBody>
          <a:bodyPr/>
          <a:lstStyle/>
          <a:p>
            <a:pPr marL="0" indent="0">
              <a:buNone/>
            </a:pPr>
            <a:r>
              <a:rPr lang="id-ID" dirty="0"/>
              <a:t>10. ASFIKSI</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Gangguan pengangkutan oksigen ke jaringan tubuh</a:t>
            </a:r>
          </a:p>
          <a:p>
            <a:pPr marL="0" indent="0">
              <a:buNone/>
            </a:pPr>
            <a:endParaRPr lang="id-ID" dirty="0"/>
          </a:p>
        </p:txBody>
      </p:sp>
      <p:pic>
        <p:nvPicPr>
          <p:cNvPr id="4" name="Picture 3">
            <a:extLst>
              <a:ext uri="{FF2B5EF4-FFF2-40B4-BE49-F238E27FC236}">
                <a16:creationId xmlns:a16="http://schemas.microsoft.com/office/drawing/2014/main" id="{AEC88DB9-174E-49B8-8D0F-2FFF0E8963D5}"/>
              </a:ext>
            </a:extLst>
          </p:cNvPr>
          <p:cNvPicPr>
            <a:picLocks noChangeAspect="1"/>
          </p:cNvPicPr>
          <p:nvPr/>
        </p:nvPicPr>
        <p:blipFill>
          <a:blip r:embed="rId2"/>
          <a:stretch>
            <a:fillRect/>
          </a:stretch>
        </p:blipFill>
        <p:spPr>
          <a:xfrm>
            <a:off x="6096000" y="1256434"/>
            <a:ext cx="4457700" cy="2571750"/>
          </a:xfrm>
          <a:prstGeom prst="rect">
            <a:avLst/>
          </a:prstGeom>
        </p:spPr>
      </p:pic>
      <p:pic>
        <p:nvPicPr>
          <p:cNvPr id="5" name="Picture 4">
            <a:extLst>
              <a:ext uri="{FF2B5EF4-FFF2-40B4-BE49-F238E27FC236}">
                <a16:creationId xmlns:a16="http://schemas.microsoft.com/office/drawing/2014/main" id="{9C165405-C406-420C-B2B8-6C64BD0CEEE3}"/>
              </a:ext>
            </a:extLst>
          </p:cNvPr>
          <p:cNvPicPr>
            <a:picLocks noChangeAspect="1"/>
          </p:cNvPicPr>
          <p:nvPr/>
        </p:nvPicPr>
        <p:blipFill>
          <a:blip r:embed="rId3"/>
          <a:stretch>
            <a:fillRect/>
          </a:stretch>
        </p:blipFill>
        <p:spPr>
          <a:xfrm>
            <a:off x="2552699" y="697923"/>
            <a:ext cx="2504209" cy="3130261"/>
          </a:xfrm>
          <a:prstGeom prst="rect">
            <a:avLst/>
          </a:prstGeom>
        </p:spPr>
      </p:pic>
    </p:spTree>
    <p:extLst>
      <p:ext uri="{BB962C8B-B14F-4D97-AF65-F5344CB8AC3E}">
        <p14:creationId xmlns:p14="http://schemas.microsoft.com/office/powerpoint/2010/main" val="43699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707A-F721-408F-91AB-ACBBCAEAF437}"/>
              </a:ext>
            </a:extLst>
          </p:cNvPr>
          <p:cNvSpPr>
            <a:spLocks noGrp="1"/>
          </p:cNvSpPr>
          <p:nvPr>
            <p:ph type="title"/>
          </p:nvPr>
        </p:nvSpPr>
        <p:spPr>
          <a:xfrm>
            <a:off x="838200" y="62744"/>
            <a:ext cx="10515600" cy="1325563"/>
          </a:xfrm>
        </p:spPr>
        <p:txBody>
          <a:bodyPr/>
          <a:lstStyle/>
          <a:p>
            <a:pPr algn="ctr"/>
            <a:r>
              <a:rPr lang="id-ID" dirty="0">
                <a:latin typeface="Times New Roman" panose="02020603050405020304" pitchFamily="18" charset="0"/>
                <a:cs typeface="Times New Roman" panose="02020603050405020304" pitchFamily="18" charset="0"/>
              </a:rPr>
              <a:t>KELAINAN DAN PENYAKIT PADA SISTEM PERNAPASAN</a:t>
            </a:r>
          </a:p>
        </p:txBody>
      </p:sp>
      <p:sp>
        <p:nvSpPr>
          <p:cNvPr id="3" name="Content Placeholder 2">
            <a:extLst>
              <a:ext uri="{FF2B5EF4-FFF2-40B4-BE49-F238E27FC236}">
                <a16:creationId xmlns:a16="http://schemas.microsoft.com/office/drawing/2014/main" id="{ED00CD9F-9EBD-4764-861F-B9C64C2EAAE5}"/>
              </a:ext>
            </a:extLst>
          </p:cNvPr>
          <p:cNvSpPr>
            <a:spLocks noGrp="1"/>
          </p:cNvSpPr>
          <p:nvPr>
            <p:ph idx="1"/>
          </p:nvPr>
        </p:nvSpPr>
        <p:spPr>
          <a:xfrm>
            <a:off x="838200" y="1233055"/>
            <a:ext cx="10515600" cy="4943908"/>
          </a:xfrm>
        </p:spPr>
        <p:txBody>
          <a:bodyPr/>
          <a:lstStyle/>
          <a:p>
            <a:pPr marL="514350" indent="-514350">
              <a:buAutoNum type="arabicPeriod"/>
            </a:pPr>
            <a:r>
              <a:rPr lang="id-ID" dirty="0"/>
              <a:t>FLU (INFLUENZA)</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Penyakit Influenza disebabkan oleh virus dan mudah sekali menular. Penularan bisa melalui kontak langsung ke cairan atau melalui cairan yang keluar dari penderita saat batuk atau bersin. Saat flu, hidung dipenuhi lendir sehingga menganggu pernapasan.</a:t>
            </a:r>
          </a:p>
        </p:txBody>
      </p:sp>
      <p:pic>
        <p:nvPicPr>
          <p:cNvPr id="4" name="Picture 3">
            <a:extLst>
              <a:ext uri="{FF2B5EF4-FFF2-40B4-BE49-F238E27FC236}">
                <a16:creationId xmlns:a16="http://schemas.microsoft.com/office/drawing/2014/main" id="{510D6744-3154-45BE-A4F3-67E1605BB28D}"/>
              </a:ext>
            </a:extLst>
          </p:cNvPr>
          <p:cNvPicPr>
            <a:picLocks noChangeAspect="1"/>
          </p:cNvPicPr>
          <p:nvPr/>
        </p:nvPicPr>
        <p:blipFill>
          <a:blip r:embed="rId2"/>
          <a:stretch>
            <a:fillRect/>
          </a:stretch>
        </p:blipFill>
        <p:spPr>
          <a:xfrm>
            <a:off x="1065266" y="1777789"/>
            <a:ext cx="3463638" cy="2304894"/>
          </a:xfrm>
          <a:prstGeom prst="rect">
            <a:avLst/>
          </a:prstGeom>
        </p:spPr>
      </p:pic>
      <p:pic>
        <p:nvPicPr>
          <p:cNvPr id="5" name="Picture 4">
            <a:extLst>
              <a:ext uri="{FF2B5EF4-FFF2-40B4-BE49-F238E27FC236}">
                <a16:creationId xmlns:a16="http://schemas.microsoft.com/office/drawing/2014/main" id="{C40DC022-053B-404F-BA88-71E502C67129}"/>
              </a:ext>
            </a:extLst>
          </p:cNvPr>
          <p:cNvPicPr>
            <a:picLocks noChangeAspect="1"/>
          </p:cNvPicPr>
          <p:nvPr/>
        </p:nvPicPr>
        <p:blipFill>
          <a:blip r:embed="rId3"/>
          <a:stretch>
            <a:fillRect/>
          </a:stretch>
        </p:blipFill>
        <p:spPr>
          <a:xfrm>
            <a:off x="4738251" y="1777788"/>
            <a:ext cx="3463640" cy="2304895"/>
          </a:xfrm>
          <a:prstGeom prst="rect">
            <a:avLst/>
          </a:prstGeom>
        </p:spPr>
      </p:pic>
      <p:pic>
        <p:nvPicPr>
          <p:cNvPr id="6" name="Picture 5">
            <a:extLst>
              <a:ext uri="{FF2B5EF4-FFF2-40B4-BE49-F238E27FC236}">
                <a16:creationId xmlns:a16="http://schemas.microsoft.com/office/drawing/2014/main" id="{4B5C5A5A-81F5-4F25-AD81-04723131B5C7}"/>
              </a:ext>
            </a:extLst>
          </p:cNvPr>
          <p:cNvPicPr>
            <a:picLocks noChangeAspect="1"/>
          </p:cNvPicPr>
          <p:nvPr/>
        </p:nvPicPr>
        <p:blipFill>
          <a:blip r:embed="rId4"/>
          <a:stretch>
            <a:fillRect/>
          </a:stretch>
        </p:blipFill>
        <p:spPr>
          <a:xfrm>
            <a:off x="8411238" y="1777787"/>
            <a:ext cx="3460133" cy="2304895"/>
          </a:xfrm>
          <a:prstGeom prst="rect">
            <a:avLst/>
          </a:prstGeom>
        </p:spPr>
      </p:pic>
    </p:spTree>
    <p:extLst>
      <p:ext uri="{BB962C8B-B14F-4D97-AF65-F5344CB8AC3E}">
        <p14:creationId xmlns:p14="http://schemas.microsoft.com/office/powerpoint/2010/main" val="104881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B992-D4DF-4F9A-91E6-4B6768CFDB94}"/>
              </a:ext>
            </a:extLst>
          </p:cNvPr>
          <p:cNvSpPr>
            <a:spLocks noGrp="1"/>
          </p:cNvSpPr>
          <p:nvPr>
            <p:ph idx="1"/>
          </p:nvPr>
        </p:nvSpPr>
        <p:spPr>
          <a:xfrm>
            <a:off x="838200" y="589900"/>
            <a:ext cx="10515600" cy="5678199"/>
          </a:xfrm>
        </p:spPr>
        <p:txBody>
          <a:bodyPr/>
          <a:lstStyle/>
          <a:p>
            <a:pPr marL="0" indent="0">
              <a:buNone/>
            </a:pPr>
            <a:r>
              <a:rPr lang="id-ID" dirty="0"/>
              <a:t>2. ASMA</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Asma adalah penyakit yang terjadi karena penyempitan saluran pernapasan. Penyebab penyemitan saluran pernapasan buasanya disebabkan oleh alergi terhadap debu, pasir, bulu, serangga kecil atau rambut. Penyakit ini juga dapat muncul kembali ketika suhu lingkungan terlalu dingin atau ketika penderitanya mengalami masalah psikologis. Jika tidak segera diberi penanganan, penderita dapat mengalami kematian akibat sesak napas</a:t>
            </a:r>
          </a:p>
          <a:p>
            <a:pPr marL="0" indent="0">
              <a:buNone/>
            </a:pPr>
            <a:endParaRPr lang="id-ID" dirty="0"/>
          </a:p>
        </p:txBody>
      </p:sp>
      <p:pic>
        <p:nvPicPr>
          <p:cNvPr id="4" name="Picture 3">
            <a:extLst>
              <a:ext uri="{FF2B5EF4-FFF2-40B4-BE49-F238E27FC236}">
                <a16:creationId xmlns:a16="http://schemas.microsoft.com/office/drawing/2014/main" id="{0694C370-F7AB-49B3-96FE-D192733B0454}"/>
              </a:ext>
            </a:extLst>
          </p:cNvPr>
          <p:cNvPicPr>
            <a:picLocks noChangeAspect="1"/>
          </p:cNvPicPr>
          <p:nvPr/>
        </p:nvPicPr>
        <p:blipFill>
          <a:blip r:embed="rId2"/>
          <a:stretch>
            <a:fillRect/>
          </a:stretch>
        </p:blipFill>
        <p:spPr>
          <a:xfrm>
            <a:off x="3722110" y="904441"/>
            <a:ext cx="4119562" cy="2283204"/>
          </a:xfrm>
          <a:prstGeom prst="rect">
            <a:avLst/>
          </a:prstGeom>
        </p:spPr>
      </p:pic>
    </p:spTree>
    <p:extLst>
      <p:ext uri="{BB962C8B-B14F-4D97-AF65-F5344CB8AC3E}">
        <p14:creationId xmlns:p14="http://schemas.microsoft.com/office/powerpoint/2010/main" val="127915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CB2E4-E14D-42E8-82B7-0B914F68E2FF}"/>
              </a:ext>
            </a:extLst>
          </p:cNvPr>
          <p:cNvSpPr>
            <a:spLocks noGrp="1"/>
          </p:cNvSpPr>
          <p:nvPr>
            <p:ph idx="1"/>
          </p:nvPr>
        </p:nvSpPr>
        <p:spPr>
          <a:xfrm>
            <a:off x="838200" y="665018"/>
            <a:ext cx="10515600" cy="5511945"/>
          </a:xfrm>
        </p:spPr>
        <p:txBody>
          <a:bodyPr/>
          <a:lstStyle/>
          <a:p>
            <a:pPr marL="0" indent="0">
              <a:buNone/>
            </a:pPr>
            <a:r>
              <a:rPr lang="id-ID" dirty="0"/>
              <a:t>3. FARINGITIS</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Keluhan utama pada penyakit ini adalah nyeri tenggorokan. Faringitis seringkali disebabkan oleh infeksi virus, namun dapat juga disebabkan oleh bakteri, sehingga untuk penanganannya dibutuhkan antibiotik. Beberapa kasus faringitis disebabkan oleh alergi atau iritasi pada tenggorokan</a:t>
            </a:r>
          </a:p>
        </p:txBody>
      </p:sp>
      <p:pic>
        <p:nvPicPr>
          <p:cNvPr id="4" name="Picture 3">
            <a:extLst>
              <a:ext uri="{FF2B5EF4-FFF2-40B4-BE49-F238E27FC236}">
                <a16:creationId xmlns:a16="http://schemas.microsoft.com/office/drawing/2014/main" id="{820B0FF7-7802-477B-ADBB-1A0265CBBD27}"/>
              </a:ext>
            </a:extLst>
          </p:cNvPr>
          <p:cNvPicPr>
            <a:picLocks noChangeAspect="1"/>
          </p:cNvPicPr>
          <p:nvPr/>
        </p:nvPicPr>
        <p:blipFill>
          <a:blip r:embed="rId2"/>
          <a:stretch>
            <a:fillRect/>
          </a:stretch>
        </p:blipFill>
        <p:spPr>
          <a:xfrm>
            <a:off x="3900723" y="1025235"/>
            <a:ext cx="3477629" cy="2604655"/>
          </a:xfrm>
          <a:prstGeom prst="rect">
            <a:avLst/>
          </a:prstGeom>
        </p:spPr>
      </p:pic>
    </p:spTree>
    <p:extLst>
      <p:ext uri="{BB962C8B-B14F-4D97-AF65-F5344CB8AC3E}">
        <p14:creationId xmlns:p14="http://schemas.microsoft.com/office/powerpoint/2010/main" val="72124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4BE11-9FF4-4935-908E-FC9846A1E3DB}"/>
              </a:ext>
            </a:extLst>
          </p:cNvPr>
          <p:cNvSpPr>
            <a:spLocks noGrp="1"/>
          </p:cNvSpPr>
          <p:nvPr>
            <p:ph idx="1"/>
          </p:nvPr>
        </p:nvSpPr>
        <p:spPr>
          <a:xfrm>
            <a:off x="838200" y="346364"/>
            <a:ext cx="10515600" cy="5830599"/>
          </a:xfrm>
        </p:spPr>
        <p:txBody>
          <a:bodyPr/>
          <a:lstStyle/>
          <a:p>
            <a:pPr marL="0" indent="0">
              <a:buNone/>
            </a:pPr>
            <a:r>
              <a:rPr lang="id-ID" dirty="0"/>
              <a:t>4. LARINGITIS</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Penderita laringitis mengalami peradangan yang terjadi di laring atau pangkal tenggorokan karena infeksi bakteri, virus, atau jamur</a:t>
            </a:r>
          </a:p>
          <a:p>
            <a:pPr marL="0" indent="0">
              <a:buNone/>
            </a:pPr>
            <a:endParaRPr lang="id-ID" dirty="0"/>
          </a:p>
        </p:txBody>
      </p:sp>
      <p:pic>
        <p:nvPicPr>
          <p:cNvPr id="4" name="Picture 3">
            <a:extLst>
              <a:ext uri="{FF2B5EF4-FFF2-40B4-BE49-F238E27FC236}">
                <a16:creationId xmlns:a16="http://schemas.microsoft.com/office/drawing/2014/main" id="{E36E66DA-8F6E-4926-8C51-81AE20AFCCFA}"/>
              </a:ext>
            </a:extLst>
          </p:cNvPr>
          <p:cNvPicPr>
            <a:picLocks noChangeAspect="1"/>
          </p:cNvPicPr>
          <p:nvPr/>
        </p:nvPicPr>
        <p:blipFill>
          <a:blip r:embed="rId2"/>
          <a:stretch>
            <a:fillRect/>
          </a:stretch>
        </p:blipFill>
        <p:spPr>
          <a:xfrm>
            <a:off x="5628408" y="681037"/>
            <a:ext cx="3861955" cy="2963983"/>
          </a:xfrm>
          <a:prstGeom prst="rect">
            <a:avLst/>
          </a:prstGeom>
        </p:spPr>
      </p:pic>
      <p:pic>
        <p:nvPicPr>
          <p:cNvPr id="5" name="Picture 4">
            <a:extLst>
              <a:ext uri="{FF2B5EF4-FFF2-40B4-BE49-F238E27FC236}">
                <a16:creationId xmlns:a16="http://schemas.microsoft.com/office/drawing/2014/main" id="{A0E2E505-980D-409F-B39E-8C114DD1F66C}"/>
              </a:ext>
            </a:extLst>
          </p:cNvPr>
          <p:cNvPicPr>
            <a:picLocks noChangeAspect="1"/>
          </p:cNvPicPr>
          <p:nvPr/>
        </p:nvPicPr>
        <p:blipFill>
          <a:blip r:embed="rId3"/>
          <a:stretch>
            <a:fillRect/>
          </a:stretch>
        </p:blipFill>
        <p:spPr>
          <a:xfrm>
            <a:off x="1796761" y="1152525"/>
            <a:ext cx="3333750" cy="2276475"/>
          </a:xfrm>
          <a:prstGeom prst="rect">
            <a:avLst/>
          </a:prstGeom>
        </p:spPr>
      </p:pic>
    </p:spTree>
    <p:extLst>
      <p:ext uri="{BB962C8B-B14F-4D97-AF65-F5344CB8AC3E}">
        <p14:creationId xmlns:p14="http://schemas.microsoft.com/office/powerpoint/2010/main" val="225632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2EB16-CC12-4719-B939-C810218660F7}"/>
              </a:ext>
            </a:extLst>
          </p:cNvPr>
          <p:cNvSpPr>
            <a:spLocks noGrp="1"/>
          </p:cNvSpPr>
          <p:nvPr>
            <p:ph idx="1"/>
          </p:nvPr>
        </p:nvSpPr>
        <p:spPr>
          <a:xfrm>
            <a:off x="838200" y="817418"/>
            <a:ext cx="10515600" cy="5359545"/>
          </a:xfrm>
        </p:spPr>
        <p:txBody>
          <a:bodyPr/>
          <a:lstStyle/>
          <a:p>
            <a:pPr marL="0" indent="0">
              <a:buNone/>
            </a:pPr>
            <a:r>
              <a:rPr lang="id-ID" dirty="0"/>
              <a:t>5. BRONKITIS</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Gangguan pada cabang trakea (bronkus) akibat infeksi. Infeksi ini akan menyebabkan penderita menghasilkan lendir yang menyumbat bronkus sehingga penderitanya dapat mengalami sesak napas</a:t>
            </a:r>
          </a:p>
          <a:p>
            <a:pPr marL="0" indent="0">
              <a:buNone/>
            </a:pPr>
            <a:endParaRPr lang="id-ID" dirty="0"/>
          </a:p>
        </p:txBody>
      </p:sp>
      <p:pic>
        <p:nvPicPr>
          <p:cNvPr id="4" name="Picture 3">
            <a:extLst>
              <a:ext uri="{FF2B5EF4-FFF2-40B4-BE49-F238E27FC236}">
                <a16:creationId xmlns:a16="http://schemas.microsoft.com/office/drawing/2014/main" id="{4936DCE0-E70C-41EF-87C9-797CA2C5CA90}"/>
              </a:ext>
            </a:extLst>
          </p:cNvPr>
          <p:cNvPicPr>
            <a:picLocks noChangeAspect="1"/>
          </p:cNvPicPr>
          <p:nvPr/>
        </p:nvPicPr>
        <p:blipFill rotWithShape="1">
          <a:blip r:embed="rId2"/>
          <a:srcRect l="38448"/>
          <a:stretch/>
        </p:blipFill>
        <p:spPr>
          <a:xfrm>
            <a:off x="3962401" y="1348220"/>
            <a:ext cx="3699164" cy="2907261"/>
          </a:xfrm>
          <a:prstGeom prst="rect">
            <a:avLst/>
          </a:prstGeom>
        </p:spPr>
      </p:pic>
    </p:spTree>
    <p:extLst>
      <p:ext uri="{BB962C8B-B14F-4D97-AF65-F5344CB8AC3E}">
        <p14:creationId xmlns:p14="http://schemas.microsoft.com/office/powerpoint/2010/main" val="58367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50C77-97FB-49F9-B92C-3E83840CE669}"/>
              </a:ext>
            </a:extLst>
          </p:cNvPr>
          <p:cNvSpPr>
            <a:spLocks noGrp="1"/>
          </p:cNvSpPr>
          <p:nvPr>
            <p:ph idx="1"/>
          </p:nvPr>
        </p:nvSpPr>
        <p:spPr>
          <a:xfrm>
            <a:off x="838200" y="803564"/>
            <a:ext cx="10515600" cy="5373399"/>
          </a:xfrm>
        </p:spPr>
        <p:txBody>
          <a:bodyPr/>
          <a:lstStyle/>
          <a:p>
            <a:pPr marL="0" indent="0">
              <a:buNone/>
            </a:pPr>
            <a:r>
              <a:rPr lang="id-ID" dirty="0"/>
              <a:t>6. EMFISEMA</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Emfisema adalah kondisi dimana kantung udara di paru paru secara bertahap hancur, membuat napas lebih pendek. Emfisema adalah salah satu dari beberapa penyakit yang secara kolektif dikenal sebagai penyakit paru obstruktif kronis (PPOK). Merokok adalah penyebab utama emfisema.</a:t>
            </a:r>
          </a:p>
          <a:p>
            <a:pPr marL="0" indent="0">
              <a:buNone/>
            </a:pPr>
            <a:endParaRPr lang="id-ID" dirty="0"/>
          </a:p>
        </p:txBody>
      </p:sp>
      <p:pic>
        <p:nvPicPr>
          <p:cNvPr id="4" name="Picture 3">
            <a:extLst>
              <a:ext uri="{FF2B5EF4-FFF2-40B4-BE49-F238E27FC236}">
                <a16:creationId xmlns:a16="http://schemas.microsoft.com/office/drawing/2014/main" id="{D6F84D09-4F19-4289-9F63-D313D9F0C26C}"/>
              </a:ext>
            </a:extLst>
          </p:cNvPr>
          <p:cNvPicPr>
            <a:picLocks noChangeAspect="1"/>
          </p:cNvPicPr>
          <p:nvPr/>
        </p:nvPicPr>
        <p:blipFill>
          <a:blip r:embed="rId2"/>
          <a:stretch>
            <a:fillRect/>
          </a:stretch>
        </p:blipFill>
        <p:spPr>
          <a:xfrm>
            <a:off x="3835111" y="1161184"/>
            <a:ext cx="3995676" cy="2267816"/>
          </a:xfrm>
          <a:prstGeom prst="rect">
            <a:avLst/>
          </a:prstGeom>
        </p:spPr>
      </p:pic>
    </p:spTree>
    <p:extLst>
      <p:ext uri="{BB962C8B-B14F-4D97-AF65-F5344CB8AC3E}">
        <p14:creationId xmlns:p14="http://schemas.microsoft.com/office/powerpoint/2010/main" val="34945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724CD-6A31-4056-85A9-9BF9B66CB743}"/>
              </a:ext>
            </a:extLst>
          </p:cNvPr>
          <p:cNvSpPr>
            <a:spLocks noGrp="1"/>
          </p:cNvSpPr>
          <p:nvPr>
            <p:ph idx="1"/>
          </p:nvPr>
        </p:nvSpPr>
        <p:spPr>
          <a:xfrm>
            <a:off x="838200" y="484909"/>
            <a:ext cx="10515600" cy="5692054"/>
          </a:xfrm>
        </p:spPr>
        <p:txBody>
          <a:bodyPr/>
          <a:lstStyle/>
          <a:p>
            <a:pPr marL="0" indent="0">
              <a:buNone/>
            </a:pPr>
            <a:r>
              <a:rPr lang="id-ID" dirty="0"/>
              <a:t>7. TUBERKULOSIS (TBC)</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TBC merupakan penyakit yang disebabkan oleh bakteri Mycobacterium tuberculosis. Bakteri ini menyerang paru paru dan menimbulkan bintil bintil pada dinding alveolus. Karena ada bintil bintil tersebut, proses difusi oksigen terganggu. Penderita TBC juga sering mengalami batuk berdarah.</a:t>
            </a:r>
          </a:p>
          <a:p>
            <a:pPr marL="0" indent="0">
              <a:buNone/>
            </a:pPr>
            <a:endParaRPr lang="id-ID" dirty="0"/>
          </a:p>
        </p:txBody>
      </p:sp>
      <p:pic>
        <p:nvPicPr>
          <p:cNvPr id="4" name="Picture 3">
            <a:extLst>
              <a:ext uri="{FF2B5EF4-FFF2-40B4-BE49-F238E27FC236}">
                <a16:creationId xmlns:a16="http://schemas.microsoft.com/office/drawing/2014/main" id="{50783ECE-AC08-4D29-86DB-F6218E85741C}"/>
              </a:ext>
            </a:extLst>
          </p:cNvPr>
          <p:cNvPicPr>
            <a:picLocks noChangeAspect="1"/>
          </p:cNvPicPr>
          <p:nvPr/>
        </p:nvPicPr>
        <p:blipFill>
          <a:blip r:embed="rId2"/>
          <a:stretch>
            <a:fillRect/>
          </a:stretch>
        </p:blipFill>
        <p:spPr>
          <a:xfrm>
            <a:off x="3061853" y="996660"/>
            <a:ext cx="2250931" cy="2701117"/>
          </a:xfrm>
          <a:prstGeom prst="rect">
            <a:avLst/>
          </a:prstGeom>
        </p:spPr>
      </p:pic>
      <p:pic>
        <p:nvPicPr>
          <p:cNvPr id="7" name="Picture 6">
            <a:extLst>
              <a:ext uri="{FF2B5EF4-FFF2-40B4-BE49-F238E27FC236}">
                <a16:creationId xmlns:a16="http://schemas.microsoft.com/office/drawing/2014/main" id="{A5D716BA-BE9D-49F1-BBC5-0519120B0DFC}"/>
              </a:ext>
            </a:extLst>
          </p:cNvPr>
          <p:cNvPicPr>
            <a:picLocks noChangeAspect="1"/>
          </p:cNvPicPr>
          <p:nvPr/>
        </p:nvPicPr>
        <p:blipFill>
          <a:blip r:embed="rId3"/>
          <a:stretch>
            <a:fillRect/>
          </a:stretch>
        </p:blipFill>
        <p:spPr>
          <a:xfrm>
            <a:off x="6096000" y="996660"/>
            <a:ext cx="3713543" cy="2476933"/>
          </a:xfrm>
          <a:prstGeom prst="rect">
            <a:avLst/>
          </a:prstGeom>
        </p:spPr>
      </p:pic>
    </p:spTree>
    <p:extLst>
      <p:ext uri="{BB962C8B-B14F-4D97-AF65-F5344CB8AC3E}">
        <p14:creationId xmlns:p14="http://schemas.microsoft.com/office/powerpoint/2010/main" val="70835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925CE-694F-46C0-A98C-DA8876AF8666}"/>
              </a:ext>
            </a:extLst>
          </p:cNvPr>
          <p:cNvSpPr>
            <a:spLocks noGrp="1"/>
          </p:cNvSpPr>
          <p:nvPr>
            <p:ph idx="1"/>
          </p:nvPr>
        </p:nvSpPr>
        <p:spPr>
          <a:xfrm>
            <a:off x="838200" y="734291"/>
            <a:ext cx="10515600" cy="5442672"/>
          </a:xfrm>
        </p:spPr>
        <p:txBody>
          <a:bodyPr/>
          <a:lstStyle/>
          <a:p>
            <a:pPr marL="0" indent="0">
              <a:buNone/>
            </a:pPr>
            <a:r>
              <a:rPr lang="id-ID" dirty="0"/>
              <a:t>8. PNEUMONIA</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Penyakit yang disebabkan oleh infeksi bakteri Diplococcus pneumoniae, sehingga alveolus penderitanya akan terisi cairan.</a:t>
            </a:r>
          </a:p>
          <a:p>
            <a:pPr marL="0" indent="0">
              <a:buNone/>
            </a:pPr>
            <a:endParaRPr lang="id-ID" dirty="0"/>
          </a:p>
        </p:txBody>
      </p:sp>
      <p:pic>
        <p:nvPicPr>
          <p:cNvPr id="4" name="Picture 3">
            <a:extLst>
              <a:ext uri="{FF2B5EF4-FFF2-40B4-BE49-F238E27FC236}">
                <a16:creationId xmlns:a16="http://schemas.microsoft.com/office/drawing/2014/main" id="{B3A819C5-29DA-4870-BAE4-D34A27D50E53}"/>
              </a:ext>
            </a:extLst>
          </p:cNvPr>
          <p:cNvPicPr>
            <a:picLocks noChangeAspect="1"/>
          </p:cNvPicPr>
          <p:nvPr/>
        </p:nvPicPr>
        <p:blipFill>
          <a:blip r:embed="rId2"/>
          <a:stretch>
            <a:fillRect/>
          </a:stretch>
        </p:blipFill>
        <p:spPr>
          <a:xfrm>
            <a:off x="1051214" y="1354714"/>
            <a:ext cx="2857500" cy="2486025"/>
          </a:xfrm>
          <a:prstGeom prst="rect">
            <a:avLst/>
          </a:prstGeom>
        </p:spPr>
      </p:pic>
      <p:pic>
        <p:nvPicPr>
          <p:cNvPr id="5" name="Picture 4">
            <a:extLst>
              <a:ext uri="{FF2B5EF4-FFF2-40B4-BE49-F238E27FC236}">
                <a16:creationId xmlns:a16="http://schemas.microsoft.com/office/drawing/2014/main" id="{55C7BB2B-D7E8-4EE3-8E13-A3406DDDA71F}"/>
              </a:ext>
            </a:extLst>
          </p:cNvPr>
          <p:cNvPicPr>
            <a:picLocks noChangeAspect="1"/>
          </p:cNvPicPr>
          <p:nvPr/>
        </p:nvPicPr>
        <p:blipFill rotWithShape="1">
          <a:blip r:embed="rId3"/>
          <a:srcRect l="17614" r="18410" b="12626"/>
          <a:stretch/>
        </p:blipFill>
        <p:spPr>
          <a:xfrm>
            <a:off x="4145972" y="994064"/>
            <a:ext cx="3900055" cy="2996045"/>
          </a:xfrm>
          <a:prstGeom prst="rect">
            <a:avLst/>
          </a:prstGeom>
        </p:spPr>
      </p:pic>
      <p:pic>
        <p:nvPicPr>
          <p:cNvPr id="6" name="Picture 5">
            <a:extLst>
              <a:ext uri="{FF2B5EF4-FFF2-40B4-BE49-F238E27FC236}">
                <a16:creationId xmlns:a16="http://schemas.microsoft.com/office/drawing/2014/main" id="{316A2A44-9D93-41BF-82D2-1A651AD6D551}"/>
              </a:ext>
            </a:extLst>
          </p:cNvPr>
          <p:cNvPicPr>
            <a:picLocks noChangeAspect="1"/>
          </p:cNvPicPr>
          <p:nvPr/>
        </p:nvPicPr>
        <p:blipFill>
          <a:blip r:embed="rId4"/>
          <a:stretch>
            <a:fillRect/>
          </a:stretch>
        </p:blipFill>
        <p:spPr>
          <a:xfrm>
            <a:off x="8046027" y="1392123"/>
            <a:ext cx="3623397" cy="2411206"/>
          </a:xfrm>
          <a:prstGeom prst="rect">
            <a:avLst/>
          </a:prstGeom>
        </p:spPr>
      </p:pic>
    </p:spTree>
    <p:extLst>
      <p:ext uri="{BB962C8B-B14F-4D97-AF65-F5344CB8AC3E}">
        <p14:creationId xmlns:p14="http://schemas.microsoft.com/office/powerpoint/2010/main" val="38713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409</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SISTEM PERNAFASAN MANUSIA GANGGUAN PERNAPASAN</vt:lpstr>
      <vt:lpstr>KELAINAN DAN PENYAKIT PADA SISTEM PERNAPASAN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PERNAFASAN MANUSIA GANGGUAN PERNAPASAN</dc:title>
  <dc:creator>LATITUDE</dc:creator>
  <cp:lastModifiedBy>LATITUDE</cp:lastModifiedBy>
  <cp:revision>7</cp:revision>
  <dcterms:created xsi:type="dcterms:W3CDTF">2021-02-14T07:33:05Z</dcterms:created>
  <dcterms:modified xsi:type="dcterms:W3CDTF">2021-02-14T08:28:26Z</dcterms:modified>
</cp:coreProperties>
</file>