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66" r:id="rId4"/>
    <p:sldId id="257" r:id="rId5"/>
    <p:sldId id="260" r:id="rId6"/>
    <p:sldId id="268" r:id="rId7"/>
    <p:sldId id="269" r:id="rId8"/>
    <p:sldId id="270" r:id="rId9"/>
    <p:sldId id="271" r:id="rId10"/>
    <p:sldId id="273" r:id="rId11"/>
    <p:sldId id="274" r:id="rId12"/>
    <p:sldId id="275" r:id="rId13"/>
    <p:sldId id="277" r:id="rId14"/>
    <p:sldId id="278"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5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242A020-DA46-4544-9F76-4718751C06A5}" type="datetimeFigureOut">
              <a:rPr lang="id-ID" smtClean="0"/>
              <a:pPr/>
              <a:t>22/07/2020</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A1082BD-FA61-4F6B-8228-56EE5A62D322}"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42A020-DA46-4544-9F76-4718751C06A5}" type="datetimeFigureOut">
              <a:rPr lang="id-ID" smtClean="0"/>
              <a:pPr/>
              <a:t>22/07/2020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A1082BD-FA61-4F6B-8228-56EE5A62D32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242A020-DA46-4544-9F76-4718751C06A5}" type="datetimeFigureOut">
              <a:rPr lang="id-ID" smtClean="0"/>
              <a:pPr/>
              <a:t>22/07/2020</a:t>
            </a:fld>
            <a:endParaRPr lang="id-ID"/>
          </a:p>
        </p:txBody>
      </p:sp>
      <p:sp>
        <p:nvSpPr>
          <p:cNvPr id="5" name="Footer Placeholder 4"/>
          <p:cNvSpPr>
            <a:spLocks noGrp="1"/>
          </p:cNvSpPr>
          <p:nvPr>
            <p:ph type="ftr" sz="quarter" idx="11"/>
          </p:nvPr>
        </p:nvSpPr>
        <p:spPr>
          <a:xfrm>
            <a:off x="457201" y="6248207"/>
            <a:ext cx="5573483" cy="365125"/>
          </a:xfrm>
        </p:spPr>
        <p:txBody>
          <a:bodyPr/>
          <a:lstStyle/>
          <a:p>
            <a:endParaRPr lang="id-ID"/>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A1082BD-FA61-4F6B-8228-56EE5A62D322}"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242A020-DA46-4544-9F76-4718751C06A5}" type="datetimeFigureOut">
              <a:rPr lang="id-ID" smtClean="0"/>
              <a:pPr/>
              <a:t>22/07/2020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1082BD-FA61-4F6B-8228-56EE5A62D322}"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242A020-DA46-4544-9F76-4718751C06A5}" type="datetimeFigureOut">
              <a:rPr lang="id-ID" smtClean="0"/>
              <a:pPr/>
              <a:t>22/07/2020</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1082BD-FA61-4F6B-8228-56EE5A62D322}" type="slidenum">
              <a:rPr lang="id-ID" smtClean="0"/>
              <a:pPr/>
              <a:t>‹#›</a:t>
            </a:fld>
            <a:endParaRPr lang="id-ID"/>
          </a:p>
        </p:txBody>
      </p:sp>
      <p:sp>
        <p:nvSpPr>
          <p:cNvPr id="14" name="Footer Placeholder 13"/>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242A020-DA46-4544-9F76-4718751C06A5}" type="datetimeFigureOut">
              <a:rPr lang="id-ID" smtClean="0"/>
              <a:pPr/>
              <a:t>22/07/2020</a:t>
            </a:fld>
            <a:endParaRPr lang="id-ID"/>
          </a:p>
        </p:txBody>
      </p:sp>
      <p:sp>
        <p:nvSpPr>
          <p:cNvPr id="10" name="Slide Number Placeholder 9"/>
          <p:cNvSpPr>
            <a:spLocks noGrp="1"/>
          </p:cNvSpPr>
          <p:nvPr>
            <p:ph type="sldNum" sz="quarter" idx="16"/>
          </p:nvPr>
        </p:nvSpPr>
        <p:spPr/>
        <p:txBody>
          <a:bodyPr rtlCol="0"/>
          <a:lstStyle/>
          <a:p>
            <a:fld id="{1A1082BD-FA61-4F6B-8228-56EE5A62D322}" type="slidenum">
              <a:rPr lang="id-ID" smtClean="0"/>
              <a:pPr/>
              <a:t>‹#›</a:t>
            </a:fld>
            <a:endParaRPr lang="id-ID"/>
          </a:p>
        </p:txBody>
      </p:sp>
      <p:sp>
        <p:nvSpPr>
          <p:cNvPr id="12" name="Footer Placeholder 11"/>
          <p:cNvSpPr>
            <a:spLocks noGrp="1"/>
          </p:cNvSpPr>
          <p:nvPr>
            <p:ph type="ftr" sz="quarter" idx="17"/>
          </p:nvPr>
        </p:nvSpPr>
        <p:spPr/>
        <p:txBody>
          <a:bodyPr rtlCol="0"/>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242A020-DA46-4544-9F76-4718751C06A5}" type="datetimeFigureOut">
              <a:rPr lang="id-ID" smtClean="0"/>
              <a:pPr/>
              <a:t>22/07/2020</a:t>
            </a:fld>
            <a:endParaRPr lang="id-ID"/>
          </a:p>
        </p:txBody>
      </p:sp>
      <p:sp>
        <p:nvSpPr>
          <p:cNvPr id="12" name="Slide Number Placeholder 11"/>
          <p:cNvSpPr>
            <a:spLocks noGrp="1"/>
          </p:cNvSpPr>
          <p:nvPr>
            <p:ph type="sldNum" sz="quarter" idx="16"/>
          </p:nvPr>
        </p:nvSpPr>
        <p:spPr/>
        <p:txBody>
          <a:bodyPr rtlCol="0"/>
          <a:lstStyle/>
          <a:p>
            <a:fld id="{1A1082BD-FA61-4F6B-8228-56EE5A62D322}" type="slidenum">
              <a:rPr lang="id-ID" smtClean="0"/>
              <a:pPr/>
              <a:t>‹#›</a:t>
            </a:fld>
            <a:endParaRPr lang="id-ID"/>
          </a:p>
        </p:txBody>
      </p:sp>
      <p:sp>
        <p:nvSpPr>
          <p:cNvPr id="14" name="Footer Placeholder 13"/>
          <p:cNvSpPr>
            <a:spLocks noGrp="1"/>
          </p:cNvSpPr>
          <p:nvPr>
            <p:ph type="ftr" sz="quarter" idx="17"/>
          </p:nvPr>
        </p:nvSpPr>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42A020-DA46-4544-9F76-4718751C06A5}" type="datetimeFigureOut">
              <a:rPr lang="id-ID" smtClean="0"/>
              <a:pPr/>
              <a:t>22/07/2020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1082BD-FA61-4F6B-8228-56EE5A62D32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2A020-DA46-4544-9F76-4718751C06A5}" type="datetimeFigureOut">
              <a:rPr lang="id-ID" smtClean="0"/>
              <a:pPr/>
              <a:t>22/07/2020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1082BD-FA61-4F6B-8228-56EE5A62D32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242A020-DA46-4544-9F76-4718751C06A5}" type="datetimeFigureOut">
              <a:rPr lang="id-ID" smtClean="0"/>
              <a:pPr/>
              <a:t>22/07/2020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1082BD-FA61-4F6B-8228-56EE5A62D322}" type="slidenum">
              <a:rPr lang="id-ID" smtClean="0"/>
              <a:pPr/>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242A020-DA46-4544-9F76-4718751C06A5}" type="datetimeFigureOut">
              <a:rPr lang="id-ID" smtClean="0"/>
              <a:pPr/>
              <a:t>22/07/2020</a:t>
            </a:fld>
            <a:endParaRPr lang="id-ID"/>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A1082BD-FA61-4F6B-8228-56EE5A62D322}" type="slidenum">
              <a:rPr lang="id-ID" smtClean="0"/>
              <a:pPr/>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42A020-DA46-4544-9F76-4718751C06A5}" type="datetimeFigureOut">
              <a:rPr lang="id-ID" smtClean="0"/>
              <a:pPr/>
              <a:t>22/07/2020</a:t>
            </a:fld>
            <a:endParaRPr lang="id-ID"/>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A1082BD-FA61-4F6B-8228-56EE5A62D322}"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haroni" pitchFamily="2" charset="-79"/>
                <a:cs typeface="Aharoni" pitchFamily="2" charset="-79"/>
              </a:rPr>
              <a:t>SENI BUDAYA SENI RUPA</a:t>
            </a:r>
            <a:br>
              <a:rPr lang="id-ID" b="1" dirty="0" smtClean="0">
                <a:latin typeface="Aharoni" pitchFamily="2" charset="-79"/>
                <a:cs typeface="Aharoni" pitchFamily="2" charset="-79"/>
              </a:rPr>
            </a:br>
            <a:r>
              <a:rPr lang="id-ID" b="1" dirty="0" smtClean="0">
                <a:latin typeface="Aharoni" pitchFamily="2" charset="-79"/>
                <a:cs typeface="Aharoni" pitchFamily="2" charset="-79"/>
              </a:rPr>
              <a:t>MATERI KELAS VII SEMESTER I</a:t>
            </a:r>
            <a:endParaRPr lang="id-ID" b="1" dirty="0">
              <a:latin typeface="Aharoni" pitchFamily="2" charset="-79"/>
              <a:cs typeface="Aharoni" pitchFamily="2" charset="-79"/>
            </a:endParaRPr>
          </a:p>
        </p:txBody>
      </p:sp>
      <p:sp>
        <p:nvSpPr>
          <p:cNvPr id="7" name="Content Placeholder 6"/>
          <p:cNvSpPr>
            <a:spLocks noGrp="1"/>
          </p:cNvSpPr>
          <p:nvPr>
            <p:ph sz="quarter" idx="1"/>
          </p:nvPr>
        </p:nvSpPr>
        <p:spPr>
          <a:xfrm>
            <a:off x="457200" y="1785926"/>
            <a:ext cx="8229600" cy="4340237"/>
          </a:xfrm>
        </p:spPr>
        <p:txBody>
          <a:bodyPr>
            <a:normAutofit/>
          </a:bodyPr>
          <a:lstStyle/>
          <a:p>
            <a:pPr marL="514350" indent="-514350">
              <a:buNone/>
            </a:pPr>
            <a:r>
              <a:rPr lang="id-ID" sz="3200" dirty="0" smtClean="0"/>
              <a:t>Materi </a:t>
            </a:r>
            <a:r>
              <a:rPr lang="id-ID" sz="3200" dirty="0" smtClean="0"/>
              <a:t>Pembelajaran </a:t>
            </a:r>
            <a:r>
              <a:rPr lang="id-ID" sz="3200" dirty="0" smtClean="0"/>
              <a:t>S</a:t>
            </a:r>
            <a:r>
              <a:rPr lang="id-ID" sz="3200" dirty="0" smtClean="0"/>
              <a:t>eni </a:t>
            </a:r>
            <a:r>
              <a:rPr lang="id-ID" sz="3200" dirty="0" smtClean="0"/>
              <a:t>Budaya Semester I Terdiri Dari 8 Bab yaitu:</a:t>
            </a:r>
            <a:endParaRPr lang="id-ID" dirty="0" smtClean="0"/>
          </a:p>
          <a:p>
            <a:pPr marL="514350" indent="-514350"/>
            <a:r>
              <a:rPr lang="id-ID" dirty="0" smtClean="0"/>
              <a:t>Seni Rupa Bab 1-2</a:t>
            </a:r>
          </a:p>
          <a:p>
            <a:pPr marL="514350" indent="-514350"/>
            <a:r>
              <a:rPr lang="id-ID" dirty="0" smtClean="0"/>
              <a:t>Seni Musik Bab 3-4</a:t>
            </a:r>
          </a:p>
          <a:p>
            <a:pPr marL="514350" indent="-514350"/>
            <a:r>
              <a:rPr lang="id-ID" dirty="0" smtClean="0"/>
              <a:t>Seni Tari Bab 5-6</a:t>
            </a:r>
          </a:p>
          <a:p>
            <a:pPr marL="514350" indent="-514350"/>
            <a:r>
              <a:rPr lang="id-ID" dirty="0" smtClean="0"/>
              <a:t>Seni Teater Bab 7-8</a:t>
            </a:r>
          </a:p>
          <a:p>
            <a:pPr>
              <a:buNone/>
            </a:pPr>
            <a:endParaRPr lang="id-ID" dirty="0" smtClean="0"/>
          </a:p>
          <a:p>
            <a:pPr>
              <a:buNone/>
            </a:pPr>
            <a:endParaRPr lang="id-ID" b="1" dirty="0" smtClean="0"/>
          </a:p>
          <a:p>
            <a:pPr>
              <a:buNone/>
            </a:pPr>
            <a:endParaRPr lang="id-ID" dirty="0" smtClean="0"/>
          </a:p>
          <a:p>
            <a:endParaRPr lang="id-ID"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i="1" dirty="0" smtClean="0"/>
              <a:t>Gambar 1.2 Flora</a:t>
            </a:r>
            <a:endParaRPr lang="id-ID"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1357290" y="1714488"/>
            <a:ext cx="6357982" cy="442915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i="1" dirty="0" smtClean="0"/>
              <a:t>Gambar 1.3 Fauna</a:t>
            </a:r>
            <a:endParaRPr lang="id-ID"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2702958" y="1600200"/>
            <a:ext cx="3973033" cy="4495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i="1" dirty="0" smtClean="0"/>
              <a:t>Gambar 1.4 Alam benda</a:t>
            </a:r>
            <a:endParaRPr lang="id-ID"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693683" y="1600200"/>
            <a:ext cx="7991584" cy="4495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latin typeface="Aharoni" pitchFamily="2" charset="-79"/>
                <a:cs typeface="Aharoni" pitchFamily="2" charset="-79"/>
              </a:rPr>
              <a:t>Perhatikan beberapa gambar berikut</a:t>
            </a:r>
            <a:endParaRPr lang="id-ID" b="1" dirty="0">
              <a:latin typeface="Aharoni" pitchFamily="2" charset="-79"/>
              <a:cs typeface="Aharoni" pitchFamily="2" charset="-79"/>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428860" y="1857364"/>
            <a:ext cx="3839177" cy="4495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Arial Black" pitchFamily="34" charset="0"/>
              </a:rPr>
              <a:t>Tugas</a:t>
            </a:r>
            <a:endParaRPr lang="id-ID" b="1" dirty="0">
              <a:latin typeface="Arial Black" pitchFamily="34" charset="0"/>
            </a:endParaRPr>
          </a:p>
        </p:txBody>
      </p:sp>
      <p:sp>
        <p:nvSpPr>
          <p:cNvPr id="3" name="Content Placeholder 2"/>
          <p:cNvSpPr>
            <a:spLocks noGrp="1"/>
          </p:cNvSpPr>
          <p:nvPr>
            <p:ph sz="quarter" idx="1"/>
          </p:nvPr>
        </p:nvSpPr>
        <p:spPr/>
        <p:txBody>
          <a:bodyPr/>
          <a:lstStyle/>
          <a:p>
            <a:pPr algn="just">
              <a:buNone/>
            </a:pPr>
            <a:r>
              <a:rPr lang="sv-SE" sz="2800" b="1" dirty="0" smtClean="0">
                <a:latin typeface="Arial Black" pitchFamily="34" charset="0"/>
                <a:cs typeface="Aharoni" pitchFamily="2" charset="-79"/>
              </a:rPr>
              <a:t>Setelah kalian mengamati gambar di atas, jawablah</a:t>
            </a:r>
            <a:r>
              <a:rPr lang="id-ID" sz="2800" b="1" dirty="0" smtClean="0">
                <a:latin typeface="Arial Black" pitchFamily="34" charset="0"/>
                <a:cs typeface="Aharoni" pitchFamily="2" charset="-79"/>
              </a:rPr>
              <a:t> </a:t>
            </a:r>
            <a:r>
              <a:rPr lang="sv-SE" sz="2800" b="1" dirty="0" smtClean="0">
                <a:latin typeface="Arial Black" pitchFamily="34" charset="0"/>
                <a:cs typeface="Aharoni" pitchFamily="2" charset="-79"/>
              </a:rPr>
              <a:t>beberapa pertanyaan</a:t>
            </a:r>
            <a:r>
              <a:rPr lang="id-ID" sz="2800" b="1" dirty="0" smtClean="0">
                <a:latin typeface="Arial Black" pitchFamily="34" charset="0"/>
                <a:cs typeface="Aharoni" pitchFamily="2" charset="-79"/>
              </a:rPr>
              <a:t> di bawah ini.</a:t>
            </a:r>
          </a:p>
          <a:p>
            <a:pPr>
              <a:buNone/>
            </a:pPr>
            <a:endParaRPr lang="id-ID" sz="2800" dirty="0" smtClean="0"/>
          </a:p>
          <a:p>
            <a:pPr>
              <a:buNone/>
            </a:pPr>
            <a:r>
              <a:rPr lang="id-ID" dirty="0" smtClean="0"/>
              <a:t>1. </a:t>
            </a:r>
            <a:r>
              <a:rPr lang="sv-SE" dirty="0" smtClean="0"/>
              <a:t>Apa perbedaan dua gambar flora di </a:t>
            </a:r>
            <a:r>
              <a:rPr lang="id-ID" dirty="0" smtClean="0"/>
              <a:t>a</a:t>
            </a:r>
            <a:r>
              <a:rPr lang="sv-SE" dirty="0" smtClean="0"/>
              <a:t>tas?</a:t>
            </a:r>
            <a:endParaRPr lang="sv-SE" dirty="0" smtClean="0"/>
          </a:p>
          <a:p>
            <a:pPr>
              <a:buNone/>
            </a:pPr>
            <a:r>
              <a:rPr lang="id-ID" dirty="0" smtClean="0"/>
              <a:t>2. </a:t>
            </a:r>
            <a:r>
              <a:rPr lang="sv-SE" dirty="0" smtClean="0"/>
              <a:t>Apa perbedaan dua gambar fauna di </a:t>
            </a:r>
            <a:r>
              <a:rPr lang="id-ID" dirty="0" smtClean="0"/>
              <a:t>a</a:t>
            </a:r>
            <a:r>
              <a:rPr lang="sv-SE" dirty="0" smtClean="0"/>
              <a:t>tas?</a:t>
            </a:r>
            <a:endParaRPr lang="sv-SE" dirty="0" smtClean="0"/>
          </a:p>
          <a:p>
            <a:pPr>
              <a:buNone/>
            </a:pPr>
            <a:r>
              <a:rPr lang="id-ID" dirty="0" smtClean="0"/>
              <a:t>3. </a:t>
            </a:r>
            <a:r>
              <a:rPr lang="id-ID" dirty="0" smtClean="0"/>
              <a:t>Apa perbedaan dua gambar alam benda di atas?</a:t>
            </a:r>
            <a:endParaRPr lang="id-ID" dirty="0" smtClean="0"/>
          </a:p>
          <a:p>
            <a:endParaRPr lang="id-ID" dirty="0" smtClean="0"/>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Bab 1, siswa diharapkan dapat mengapresiasi dan berkreasi yaitu:</a:t>
            </a:r>
            <a:endParaRPr lang="id-ID" b="1" dirty="0"/>
          </a:p>
        </p:txBody>
      </p:sp>
      <p:sp>
        <p:nvSpPr>
          <p:cNvPr id="3" name="Content Placeholder 2"/>
          <p:cNvSpPr>
            <a:spLocks noGrp="1"/>
          </p:cNvSpPr>
          <p:nvPr>
            <p:ph sz="quarter" idx="1"/>
          </p:nvPr>
        </p:nvSpPr>
        <p:spPr/>
        <p:txBody>
          <a:bodyPr/>
          <a:lstStyle/>
          <a:p>
            <a:pPr>
              <a:buNone/>
            </a:pPr>
            <a:r>
              <a:rPr lang="sv-SE" dirty="0" smtClean="0"/>
              <a:t>1. mengidentifikasi kekayaan dan keunikan flora, fauna, dan alam benda</a:t>
            </a:r>
            <a:r>
              <a:rPr lang="id-ID" dirty="0" smtClean="0"/>
              <a:t> Indonesia;</a:t>
            </a:r>
          </a:p>
          <a:p>
            <a:pPr>
              <a:buNone/>
            </a:pPr>
            <a:r>
              <a:rPr lang="id-ID" dirty="0" smtClean="0"/>
              <a:t>2. mendeskripsikan keunikan flora, fauna, dan alam benda Indonesia;</a:t>
            </a:r>
          </a:p>
          <a:p>
            <a:pPr>
              <a:buNone/>
            </a:pPr>
            <a:r>
              <a:rPr lang="sv-SE" dirty="0" smtClean="0"/>
              <a:t>3. mengekspresikan diri melalui gambar flora, fauna, dan alam benda;serta</a:t>
            </a:r>
          </a:p>
          <a:p>
            <a:pPr>
              <a:buNone/>
            </a:pPr>
            <a:r>
              <a:rPr lang="id-ID" dirty="0" smtClean="0"/>
              <a:t>4. mengomunikasikan hasil gambar flora, fauna, dan alam benda secara lisan.</a:t>
            </a:r>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 Peta Kompetensi Pembelajaran</a:t>
            </a:r>
            <a:br>
              <a:rPr lang="id-ID" dirty="0" smtClean="0"/>
            </a:br>
            <a:endParaRPr lang="id-ID" dirty="0"/>
          </a:p>
        </p:txBody>
      </p:sp>
      <p:sp>
        <p:nvSpPr>
          <p:cNvPr id="3" name="Content Placeholder 2"/>
          <p:cNvSpPr>
            <a:spLocks noGrp="1"/>
          </p:cNvSpPr>
          <p:nvPr>
            <p:ph sz="quarter" idx="1"/>
          </p:nvPr>
        </p:nvSpPr>
        <p:spPr/>
        <p:txBody>
          <a:bodyPr/>
          <a:lstStyle/>
          <a:p>
            <a:r>
              <a:rPr lang="id-ID" b="1" dirty="0" smtClean="0"/>
              <a:t>Menggambar Flora, Fauna, dan Alam Benda</a:t>
            </a:r>
          </a:p>
          <a:p>
            <a:r>
              <a:rPr lang="id-ID" b="1" dirty="0" smtClean="0"/>
              <a:t>Objek Komposisi Teknik</a:t>
            </a:r>
          </a:p>
          <a:p>
            <a:r>
              <a:rPr lang="id-ID" b="1" dirty="0" smtClean="0"/>
              <a:t>Pengertian Menggambar</a:t>
            </a:r>
            <a:endParaRPr lang="id-ID" dirty="0" smtClean="0"/>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BAB 1</a:t>
            </a:r>
            <a:br>
              <a:rPr lang="id-ID" dirty="0" smtClean="0"/>
            </a:br>
            <a:r>
              <a:rPr lang="id-ID" dirty="0" smtClean="0"/>
              <a:t>MENGGAMBAR FLORA DAN FAUNA</a:t>
            </a:r>
            <a:endParaRPr lang="id-ID" dirty="0"/>
          </a:p>
        </p:txBody>
      </p:sp>
      <p:sp>
        <p:nvSpPr>
          <p:cNvPr id="3" name="Content Placeholder 2"/>
          <p:cNvSpPr>
            <a:spLocks noGrp="1"/>
          </p:cNvSpPr>
          <p:nvPr>
            <p:ph sz="quarter" idx="1"/>
          </p:nvPr>
        </p:nvSpPr>
        <p:spPr/>
        <p:txBody>
          <a:bodyPr>
            <a:normAutofit fontScale="92500" lnSpcReduction="10000"/>
          </a:bodyPr>
          <a:lstStyle/>
          <a:p>
            <a:pPr algn="just"/>
            <a:r>
              <a:rPr lang="id-ID" dirty="0" smtClean="0"/>
              <a:t>Alam merupakan sumber belajar yang tidak akan pernah habis untuk digali. </a:t>
            </a:r>
            <a:r>
              <a:rPr lang="sv-SE" dirty="0" smtClean="0"/>
              <a:t>Keanekaragaman flora dan fauna dapat menjadi sumber inspirasi dalam</a:t>
            </a:r>
            <a:r>
              <a:rPr lang="id-ID" dirty="0" smtClean="0"/>
              <a:t> menggambar. </a:t>
            </a:r>
          </a:p>
          <a:p>
            <a:pPr algn="just"/>
            <a:r>
              <a:rPr lang="sv-SE" dirty="0" smtClean="0"/>
              <a:t>Selain flora dan fauna, benda-benda alam juga dapat dijadikan</a:t>
            </a:r>
            <a:r>
              <a:rPr lang="id-ID" dirty="0" smtClean="0"/>
              <a:t> sumber inspirasi dalam menggambar. Burung merupakan salah satu fauna yang sering digambar dengan menggunakan berbagai macam teknik dan bahan. Burung Hong merupakan salah satu contoh fauna yang sering menjadi objek batik di pesisir pantai pulau Jawa.</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sz="quarter" idx="1"/>
          </p:nvPr>
        </p:nvSpPr>
        <p:spPr/>
        <p:txBody>
          <a:bodyPr/>
          <a:lstStyle/>
          <a:p>
            <a:r>
              <a:rPr lang="sv-SE" dirty="0" smtClean="0"/>
              <a:t>Motif burung Hong ini mendapat</a:t>
            </a:r>
            <a:r>
              <a:rPr lang="id-ID" dirty="0" smtClean="0"/>
              <a:t> pengaruh dari China.</a:t>
            </a:r>
          </a:p>
          <a:p>
            <a:r>
              <a:rPr lang="id-ID" dirty="0" smtClean="0"/>
              <a:t>Di bawah ini ada beberapa gambar burung yang sering digambar menjadi objek atau motif baik pada ukiran kayu maupun motif batik </a:t>
            </a:r>
            <a:r>
              <a:rPr lang="sv-SE" dirty="0" smtClean="0"/>
              <a:t>di atas kain. </a:t>
            </a:r>
            <a:endParaRPr lang="id-ID"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857232"/>
          </a:xfrm>
        </p:spPr>
        <p:txBody>
          <a:bodyPr>
            <a:normAutofit fontScale="90000"/>
          </a:bodyPr>
          <a:lstStyle/>
          <a:p>
            <a:r>
              <a:rPr lang="id-ID" dirty="0" smtClean="0"/>
              <a:t/>
            </a:r>
            <a:br>
              <a:rPr lang="id-ID" dirty="0" smtClean="0"/>
            </a:br>
            <a:r>
              <a:rPr lang="id-ID" b="1" dirty="0" smtClean="0"/>
              <a:t>A. Pengertian Menggambar</a:t>
            </a:r>
            <a:endParaRPr lang="id-ID" dirty="0"/>
          </a:p>
        </p:txBody>
      </p:sp>
      <p:sp>
        <p:nvSpPr>
          <p:cNvPr id="3" name="Content Placeholder 2"/>
          <p:cNvSpPr>
            <a:spLocks noGrp="1"/>
          </p:cNvSpPr>
          <p:nvPr>
            <p:ph sz="quarter" idx="1"/>
          </p:nvPr>
        </p:nvSpPr>
        <p:spPr>
          <a:xfrm>
            <a:off x="214282" y="2214554"/>
            <a:ext cx="8551766" cy="4357718"/>
          </a:xfrm>
        </p:spPr>
        <p:txBody>
          <a:bodyPr>
            <a:normAutofit/>
          </a:bodyPr>
          <a:lstStyle/>
          <a:p>
            <a:pPr algn="just">
              <a:buFont typeface="Wingdings" pitchFamily="2" charset="2"/>
              <a:buChar char="v"/>
            </a:pPr>
            <a:r>
              <a:rPr lang="id-ID" b="1" dirty="0" smtClean="0"/>
              <a:t>Gambar merupakan bahasa yang universal dan dikenal jauh sebelum manusia mengenal tulisan. Gambar sudah dikenal masyarakat sejak zaman purba. Pada saat itu, gambar sering dihubungkan dengan aktivitas manusia dan roh leluhur yang dianggap memberi keberkahan dan perlindungan.</a:t>
            </a:r>
          </a:p>
          <a:p>
            <a:endParaRPr lang="id-ID" b="1" dirty="0" smtClean="0"/>
          </a:p>
          <a:p>
            <a:pPr algn="just"/>
            <a:endParaRPr lang="id-ID" b="1" dirty="0" smtClean="0"/>
          </a:p>
          <a:p>
            <a:pPr algn="just"/>
            <a:endParaRPr lang="id-ID"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sz="quarter" idx="1"/>
          </p:nvPr>
        </p:nvSpPr>
        <p:spPr/>
        <p:txBody>
          <a:bodyPr/>
          <a:lstStyle/>
          <a:p>
            <a:pPr algn="just"/>
            <a:r>
              <a:rPr lang="id-ID" sz="4000" b="1" dirty="0" smtClean="0"/>
              <a:t>Bagi manusia purba, gambar tidak sek dar sebagai alat komunikasi untuk roh leluhur saja, tetapi juga memberikan kekuatan dan motivasi untuk dapat bertahan hidup.</a:t>
            </a:r>
          </a:p>
          <a:p>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b="1" i="1" dirty="0" smtClean="0"/>
              <a:t>Gambar 1.1 Gambar perburuan pada</a:t>
            </a:r>
            <a:br>
              <a:rPr lang="id-ID" sz="3200" b="1" i="1" dirty="0" smtClean="0"/>
            </a:br>
            <a:r>
              <a:rPr lang="id-ID" sz="3200" b="1" i="1" dirty="0" smtClean="0"/>
              <a:t>dinding gua</a:t>
            </a:r>
            <a:endParaRPr lang="id-ID" sz="3200" b="1"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1162878" y="1600200"/>
            <a:ext cx="7053193" cy="4495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 Objek Menggambar</a:t>
            </a:r>
            <a:endParaRPr lang="id-ID" dirty="0"/>
          </a:p>
        </p:txBody>
      </p:sp>
      <p:sp>
        <p:nvSpPr>
          <p:cNvPr id="3" name="Content Placeholder 2"/>
          <p:cNvSpPr>
            <a:spLocks noGrp="1"/>
          </p:cNvSpPr>
          <p:nvPr>
            <p:ph sz="quarter" idx="1"/>
          </p:nvPr>
        </p:nvSpPr>
        <p:spPr/>
        <p:txBody>
          <a:bodyPr>
            <a:normAutofit/>
          </a:bodyPr>
          <a:lstStyle/>
          <a:p>
            <a:pPr algn="just">
              <a:buFont typeface="Wingdings" pitchFamily="2" charset="2"/>
              <a:buChar char="v"/>
            </a:pPr>
            <a:r>
              <a:rPr lang="id-ID" b="1" dirty="0" smtClean="0"/>
              <a:t>Menggambar tidak hanya mengandalkan imajinasi tetapi juga terkadang memerlukan objek. Alam semesta merupakan objek yang tidak akan pernah habis untuk digambar. Kekayaan flora, fauna, dan alam benda merupakan objek yang dapat digambar.</a:t>
            </a:r>
          </a:p>
          <a:p>
            <a:pPr algn="just">
              <a:buFont typeface="Wingdings" pitchFamily="2" charset="2"/>
              <a:buChar char="v"/>
            </a:pPr>
            <a:r>
              <a:rPr lang="id-ID" b="1" dirty="0" smtClean="0"/>
              <a:t>Keindahan flora, fauna, dan alam benda merupakan sumber inspirasi dan eksplorasi dalam menggambar.</a:t>
            </a:r>
            <a:endParaRPr lang="id-ID"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154</TotalTime>
  <Words>419</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SENI BUDAYA SENI RUPA MATERI KELAS VII SEMESTER I</vt:lpstr>
      <vt:lpstr>Bab 1, siswa diharapkan dapat mengapresiasi dan berkreasi yaitu:</vt:lpstr>
      <vt:lpstr>A. Peta Kompetensi Pembelajaran </vt:lpstr>
      <vt:lpstr>BAB 1 MENGGAMBAR FLORA DAN FAUNA</vt:lpstr>
      <vt:lpstr>Lanjutan</vt:lpstr>
      <vt:lpstr> A. Pengertian Menggambar</vt:lpstr>
      <vt:lpstr>Lanjutan</vt:lpstr>
      <vt:lpstr>Gambar 1.1 Gambar perburuan pada dinding gua</vt:lpstr>
      <vt:lpstr>B. Objek Menggambar</vt:lpstr>
      <vt:lpstr>Gambar 1.2 Flora</vt:lpstr>
      <vt:lpstr>Gambar 1.3 Fauna</vt:lpstr>
      <vt:lpstr>Gambar 1.4 Alam benda</vt:lpstr>
      <vt:lpstr>Perhatikan beberapa gambar berikut</vt:lpstr>
      <vt:lpstr>Tugas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 Budaya</dc:title>
  <dc:creator>Acer</dc:creator>
  <cp:lastModifiedBy>Acer</cp:lastModifiedBy>
  <cp:revision>16</cp:revision>
  <dcterms:created xsi:type="dcterms:W3CDTF">2020-07-21T04:12:32Z</dcterms:created>
  <dcterms:modified xsi:type="dcterms:W3CDTF">2020-07-22T12:29:56Z</dcterms:modified>
</cp:coreProperties>
</file>