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95AD"/>
    <a:srgbClr val="990000"/>
    <a:srgbClr val="FF9966"/>
    <a:srgbClr val="800000"/>
    <a:srgbClr val="996633"/>
    <a:srgbClr val="A9D18E"/>
    <a:srgbClr val="F1F1F1"/>
    <a:srgbClr val="666633"/>
    <a:srgbClr val="385723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0F87-695B-47D2-801B-4F66BE6ADFC4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B0A0-08C3-4786-9484-0BAFAF57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02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0F87-695B-47D2-801B-4F66BE6ADFC4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B0A0-08C3-4786-9484-0BAFAF57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063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0F87-695B-47D2-801B-4F66BE6ADFC4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B0A0-08C3-4786-9484-0BAFAF57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88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0F87-695B-47D2-801B-4F66BE6ADFC4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B0A0-08C3-4786-9484-0BAFAF57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25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0F87-695B-47D2-801B-4F66BE6ADFC4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B0A0-08C3-4786-9484-0BAFAF57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12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0F87-695B-47D2-801B-4F66BE6ADFC4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B0A0-08C3-4786-9484-0BAFAF57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61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0F87-695B-47D2-801B-4F66BE6ADFC4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B0A0-08C3-4786-9484-0BAFAF57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6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0F87-695B-47D2-801B-4F66BE6ADFC4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B0A0-08C3-4786-9484-0BAFAF57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52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0F87-695B-47D2-801B-4F66BE6ADFC4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B0A0-08C3-4786-9484-0BAFAF57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61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0F87-695B-47D2-801B-4F66BE6ADFC4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B0A0-08C3-4786-9484-0BAFAF57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0F87-695B-47D2-801B-4F66BE6ADFC4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DB0A0-08C3-4786-9484-0BAFAF57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36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90F87-695B-47D2-801B-4F66BE6ADFC4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DB0A0-08C3-4786-9484-0BAFAF57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27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image" Target="../media/image4.png"/><Relationship Id="rId3" Type="http://schemas.openxmlformats.org/officeDocument/2006/relationships/audio" Target="../media/audio1.wav"/><Relationship Id="rId7" Type="http://schemas.openxmlformats.org/officeDocument/2006/relationships/image" Target="../media/image6.png"/><Relationship Id="rId12" Type="http://schemas.openxmlformats.org/officeDocument/2006/relationships/image" Target="../media/image3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11" Type="http://schemas.openxmlformats.org/officeDocument/2006/relationships/image" Target="../media/image8.png"/><Relationship Id="rId5" Type="http://schemas.openxmlformats.org/officeDocument/2006/relationships/slide" Target="slide3.xml"/><Relationship Id="rId10" Type="http://schemas.openxmlformats.org/officeDocument/2006/relationships/slide" Target="slide7.xml"/><Relationship Id="rId4" Type="http://schemas.openxmlformats.org/officeDocument/2006/relationships/image" Target="../media/image5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4.xml"/><Relationship Id="rId7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image" Target="../media/image5.png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1.wav"/><Relationship Id="rId7" Type="http://schemas.openxmlformats.org/officeDocument/2006/relationships/slide" Target="slide3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audio" Target="../media/audio1.wav"/><Relationship Id="rId7" Type="http://schemas.openxmlformats.org/officeDocument/2006/relationships/image" Target="../media/image8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10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4.png"/><Relationship Id="rId5" Type="http://schemas.openxmlformats.org/officeDocument/2006/relationships/slide" Target="slide3.xml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3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9747745" y="484075"/>
            <a:ext cx="9488774" cy="3176082"/>
            <a:chOff x="-959371" y="526489"/>
            <a:chExt cx="9488774" cy="3176082"/>
          </a:xfrm>
        </p:grpSpPr>
        <p:sp>
          <p:nvSpPr>
            <p:cNvPr id="5" name="Rounded Rectangle 4"/>
            <p:cNvSpPr/>
            <p:nvPr/>
          </p:nvSpPr>
          <p:spPr>
            <a:xfrm>
              <a:off x="-959371" y="526489"/>
              <a:ext cx="9488774" cy="317608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266700" dir="3060000" sx="109000" sy="109000" algn="tr" rotWithShape="0">
                <a:prstClr val="black">
                  <a:alpha val="1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" name="TextBox 5"/>
                <p:cNvSpPr txBox="1"/>
                <p:nvPr/>
              </p:nvSpPr>
              <p:spPr>
                <a:xfrm>
                  <a:off x="2775678" y="1855303"/>
                  <a:ext cx="5141625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3600" dirty="0" smtClean="0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latin typeface="Bahnschrift Condensed" panose="020B0502040204020203" pitchFamily="34" charset="0"/>
                    </a:rPr>
                    <a:t>Menemukan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3600" b="0" i="1" smtClean="0">
                              <a:solidFill>
                                <a:schemeClr val="accent5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solidFill>
                                <a:schemeClr val="accent5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3600" b="0" i="1" smtClean="0">
                              <a:solidFill>
                                <a:schemeClr val="accent5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a14:m>
                  <a:endParaRPr lang="en-US" sz="3600" dirty="0">
                    <a:solidFill>
                      <a:schemeClr val="accent5">
                        <a:lumMod val="60000"/>
                        <a:lumOff val="40000"/>
                      </a:schemeClr>
                    </a:solidFill>
                    <a:latin typeface="Bahnschrift Condensed" panose="020B0502040204020203" pitchFamily="34" charset="0"/>
                  </a:endParaRPr>
                </a:p>
              </p:txBody>
            </p:sp>
          </mc:Choice>
          <mc:Fallback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75678" y="1855303"/>
                  <a:ext cx="5141625" cy="646331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t="-15094" b="-3396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TextBox 6"/>
            <p:cNvSpPr txBox="1"/>
            <p:nvPr/>
          </p:nvSpPr>
          <p:spPr>
            <a:xfrm>
              <a:off x="2198888" y="1066931"/>
              <a:ext cx="571841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4400" b="1" dirty="0" err="1" smtClean="0">
                  <a:solidFill>
                    <a:srgbClr val="C00000"/>
                  </a:solidFill>
                  <a:latin typeface="Century Gothic" panose="020B0502020202020204" pitchFamily="34" charset="0"/>
                </a:rPr>
                <a:t>Deret</a:t>
              </a:r>
              <a:r>
                <a:rPr lang="en-US" sz="4400" b="1" dirty="0" smtClean="0">
                  <a:solidFill>
                    <a:srgbClr val="C00000"/>
                  </a:solidFill>
                  <a:latin typeface="Century Gothic" panose="020B0502020202020204" pitchFamily="34" charset="0"/>
                </a:rPr>
                <a:t> </a:t>
              </a:r>
              <a:r>
                <a:rPr lang="en-US" sz="4400" b="1" dirty="0" err="1" smtClean="0">
                  <a:solidFill>
                    <a:srgbClr val="C00000"/>
                  </a:solidFill>
                  <a:latin typeface="Century Gothic" panose="020B0502020202020204" pitchFamily="34" charset="0"/>
                </a:rPr>
                <a:t>Geometri</a:t>
              </a:r>
              <a:endParaRPr lang="en-US" sz="4400" b="1" dirty="0">
                <a:solidFill>
                  <a:srgbClr val="C00000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8" name="Picture 1" descr="Description: Description: http://xljagoanmuda.com/media/filter/m/transfer/img/1005/logo_smpis_by_tohir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198" y="919486"/>
              <a:ext cx="2148825" cy="207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-9747745" y="3889589"/>
            <a:ext cx="9488774" cy="1248848"/>
            <a:chOff x="-959371" y="4042680"/>
            <a:chExt cx="9488774" cy="1248848"/>
          </a:xfrm>
        </p:grpSpPr>
        <p:sp>
          <p:nvSpPr>
            <p:cNvPr id="10" name="Rounded Rectangle 9"/>
            <p:cNvSpPr/>
            <p:nvPr/>
          </p:nvSpPr>
          <p:spPr>
            <a:xfrm>
              <a:off x="-959371" y="4042680"/>
              <a:ext cx="9488774" cy="1248848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outerShdw blurRad="254000" dist="266700" dir="3060000" sx="109000" sy="109000" algn="tr" rotWithShape="0">
                <a:prstClr val="black">
                  <a:alpha val="1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60367" y="4042680"/>
              <a:ext cx="110915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 err="1" smtClean="0">
                  <a:solidFill>
                    <a:srgbClr val="990000"/>
                  </a:solidFill>
                  <a:latin typeface="Bahnschrift Condensed" panose="020B0502040204020203" pitchFamily="34" charset="0"/>
                </a:rPr>
                <a:t>Oleh</a:t>
              </a:r>
              <a:r>
                <a:rPr lang="en-US" sz="2800" dirty="0" smtClean="0">
                  <a:solidFill>
                    <a:srgbClr val="990000"/>
                  </a:solidFill>
                  <a:latin typeface="Bahnschrift Condensed" panose="020B0502040204020203" pitchFamily="34" charset="0"/>
                </a:rPr>
                <a:t>:</a:t>
              </a:r>
              <a:endParaRPr lang="en-US" sz="2800" dirty="0">
                <a:solidFill>
                  <a:srgbClr val="990000"/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190347" y="4487587"/>
              <a:ext cx="49791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dirty="0" smtClean="0">
                  <a:solidFill>
                    <a:schemeClr val="accent5">
                      <a:lumMod val="50000"/>
                    </a:schemeClr>
                  </a:solidFill>
                  <a:latin typeface="Brush Script MT" panose="03060802040406070304" pitchFamily="66" charset="0"/>
                </a:rPr>
                <a:t>Nur Rofidah Diyanah, </a:t>
              </a:r>
              <a:r>
                <a:rPr lang="en-US" sz="3600" dirty="0" err="1" smtClean="0">
                  <a:solidFill>
                    <a:schemeClr val="accent5">
                      <a:lumMod val="50000"/>
                    </a:schemeClr>
                  </a:solidFill>
                  <a:latin typeface="Brush Script MT" panose="03060802040406070304" pitchFamily="66" charset="0"/>
                </a:rPr>
                <a:t>S.Pd</a:t>
              </a:r>
              <a:endParaRPr lang="en-US" sz="3600" dirty="0">
                <a:solidFill>
                  <a:schemeClr val="accent5">
                    <a:lumMod val="50000"/>
                  </a:schemeClr>
                </a:solidFill>
                <a:latin typeface="Brush Script MT" panose="03060802040406070304" pitchFamily="66" charset="0"/>
              </a:endParaRPr>
            </a:p>
          </p:txBody>
        </p:sp>
      </p:grpSp>
      <p:sp>
        <p:nvSpPr>
          <p:cNvPr id="13" name="Rounded Rectangle 12">
            <a:hlinkClick r:id="rId4" action="ppaction://hlinksldjump">
              <a:snd r:embed="rId5" name="click.wav"/>
            </a:hlinkClick>
          </p:cNvPr>
          <p:cNvSpPr/>
          <p:nvPr/>
        </p:nvSpPr>
        <p:spPr>
          <a:xfrm>
            <a:off x="5263107" y="7041337"/>
            <a:ext cx="2186066" cy="93883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254000" dist="266700" dir="3060000" sx="109000" sy="109000" algn="tr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990000"/>
                </a:solidFill>
                <a:latin typeface="Century Gothic" panose="020B0502020202020204" pitchFamily="34" charset="0"/>
              </a:rPr>
              <a:t>MULAI</a:t>
            </a:r>
            <a:endParaRPr lang="en-US" sz="3200" b="1" dirty="0">
              <a:solidFill>
                <a:srgbClr val="99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97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3.33333E-6 L 0.72279 -0.004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146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1.85185E-6 L 0.72943 -0.00949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71" y="-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1.11111E-6 L -3.95833E-6 -0.2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37627" y="208304"/>
            <a:ext cx="4464544" cy="1402782"/>
            <a:chOff x="-959371" y="526489"/>
            <a:chExt cx="9488774" cy="3176082"/>
          </a:xfrm>
        </p:grpSpPr>
        <p:sp>
          <p:nvSpPr>
            <p:cNvPr id="5" name="Rounded Rectangle 4"/>
            <p:cNvSpPr/>
            <p:nvPr/>
          </p:nvSpPr>
          <p:spPr>
            <a:xfrm>
              <a:off x="-959371" y="526489"/>
              <a:ext cx="9488774" cy="317608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outerShdw blurRad="254000" dist="266700" dir="3060000" sx="109000" sy="109000" algn="tr" rotWithShape="0">
                <a:prstClr val="black">
                  <a:alpha val="1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-181399" y="1243471"/>
              <a:ext cx="7932828" cy="1742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smtClean="0">
                  <a:solidFill>
                    <a:schemeClr val="accent5">
                      <a:lumMod val="50000"/>
                    </a:schemeClr>
                  </a:solidFill>
                  <a:latin typeface="Century Gothic" panose="020B0502020202020204" pitchFamily="34" charset="0"/>
                </a:rPr>
                <a:t>PENTING!!!</a:t>
              </a:r>
              <a:endParaRPr lang="en-US" sz="44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988457" y="1927756"/>
            <a:ext cx="65459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600" b="1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Isilah</a:t>
            </a:r>
            <a:r>
              <a:rPr lang="en-US" sz="3600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atau</a:t>
            </a:r>
            <a:r>
              <a:rPr lang="en-US" sz="3600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editlah</a:t>
            </a:r>
            <a:r>
              <a:rPr lang="en-US" sz="3600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semua</a:t>
            </a:r>
            <a:r>
              <a:rPr lang="en-US" sz="3600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bagian</a:t>
            </a:r>
            <a:r>
              <a:rPr lang="en-US" sz="3600" b="1" dirty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dari</a:t>
            </a:r>
            <a:r>
              <a:rPr lang="en-US" sz="3600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power point </a:t>
            </a:r>
            <a:r>
              <a:rPr lang="en-US" sz="3600" b="1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interaktif</a:t>
            </a:r>
            <a:r>
              <a:rPr lang="en-US" sz="3600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ini</a:t>
            </a:r>
            <a:r>
              <a:rPr lang="en-US" sz="3600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untuk</a:t>
            </a:r>
            <a:r>
              <a:rPr lang="en-US" sz="3600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mempermudah</a:t>
            </a:r>
            <a:r>
              <a:rPr lang="en-US" sz="3600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pemahaman</a:t>
            </a:r>
            <a:r>
              <a:rPr lang="en-US" sz="3600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anada</a:t>
            </a:r>
            <a:r>
              <a:rPr lang="en-US" sz="3600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dalam</a:t>
            </a:r>
            <a:r>
              <a:rPr lang="en-US" sz="3600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memahami</a:t>
            </a:r>
            <a:r>
              <a:rPr lang="en-US" sz="3600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konsep</a:t>
            </a:r>
            <a:r>
              <a:rPr lang="en-US" sz="3600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sesuai</a:t>
            </a:r>
            <a:endParaRPr lang="en-US" sz="3600" b="1" dirty="0" smtClean="0">
              <a:solidFill>
                <a:schemeClr val="bg1"/>
              </a:solidFill>
              <a:latin typeface="Bahnschrift Condensed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600" b="1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Ikutilah</a:t>
            </a:r>
            <a:r>
              <a:rPr lang="en-US" sz="3600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instruksi</a:t>
            </a:r>
            <a:r>
              <a:rPr lang="en-US" sz="3600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dengan</a:t>
            </a:r>
            <a:r>
              <a:rPr lang="en-US" sz="3600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baik</a:t>
            </a:r>
            <a:r>
              <a:rPr lang="en-US" sz="3600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dan</a:t>
            </a:r>
            <a:r>
              <a:rPr lang="en-US" sz="3600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cermat</a:t>
            </a:r>
            <a:r>
              <a:rPr lang="en-US" sz="3600" b="1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endParaRPr lang="en-US" sz="3600" b="1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26286" y="2090057"/>
            <a:ext cx="1915885" cy="1930400"/>
          </a:xfrm>
          <a:prstGeom prst="rect">
            <a:avLst/>
          </a:prstGeom>
          <a:noFill/>
          <a:ln w="3810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8302171" y="2293257"/>
            <a:ext cx="1030515" cy="362857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4744767" y="5819988"/>
            <a:ext cx="2372229" cy="753291"/>
            <a:chOff x="4744767" y="5892559"/>
            <a:chExt cx="2372229" cy="753291"/>
          </a:xfrm>
        </p:grpSpPr>
        <p:grpSp>
          <p:nvGrpSpPr>
            <p:cNvPr id="13" name="Group 12"/>
            <p:cNvGrpSpPr/>
            <p:nvPr/>
          </p:nvGrpSpPr>
          <p:grpSpPr>
            <a:xfrm>
              <a:off x="6363705" y="5892559"/>
              <a:ext cx="753291" cy="753291"/>
              <a:chOff x="6262105" y="5936103"/>
              <a:chExt cx="753291" cy="753291"/>
            </a:xfrm>
          </p:grpSpPr>
          <p:sp>
            <p:nvSpPr>
              <p:cNvPr id="14" name="Rounded Rectangle 13">
                <a:hlinkClick r:id="" action="ppaction://hlinkshowjump?jump=nextslide">
                  <a:snd r:embed="rId2" name="click.wav"/>
                </a:hlinkClick>
              </p:cNvPr>
              <p:cNvSpPr/>
              <p:nvPr/>
            </p:nvSpPr>
            <p:spPr>
              <a:xfrm>
                <a:off x="6262105" y="5936103"/>
                <a:ext cx="753291" cy="753291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5" name="Picture 14">
                <a:hlinkClick r:id="" action="ppaction://hlinkshowjump?jump=nextslide">
                  <a:snd r:embed="rId2" name="click.wav"/>
                </a:hlinkClick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26350" y="6112530"/>
                <a:ext cx="424800" cy="424800"/>
              </a:xfrm>
              <a:prstGeom prst="rect">
                <a:avLst/>
              </a:prstGeom>
            </p:spPr>
          </p:pic>
        </p:grpSp>
        <p:grpSp>
          <p:nvGrpSpPr>
            <p:cNvPr id="16" name="Group 15"/>
            <p:cNvGrpSpPr/>
            <p:nvPr/>
          </p:nvGrpSpPr>
          <p:grpSpPr>
            <a:xfrm>
              <a:off x="5554236" y="5892559"/>
              <a:ext cx="753291" cy="753291"/>
              <a:chOff x="5452636" y="5936103"/>
              <a:chExt cx="753291" cy="753291"/>
            </a:xfrm>
          </p:grpSpPr>
          <p:sp>
            <p:nvSpPr>
              <p:cNvPr id="17" name="Rounded Rectangle 16">
                <a:hlinkClick r:id="rId4" action="ppaction://hlinksldjump">
                  <a:snd r:embed="rId2" name="click.wav"/>
                </a:hlinkClick>
              </p:cNvPr>
              <p:cNvSpPr/>
              <p:nvPr/>
            </p:nvSpPr>
            <p:spPr>
              <a:xfrm>
                <a:off x="5452636" y="5936103"/>
                <a:ext cx="753291" cy="753291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8" name="Picture 17">
                <a:hlinkClick r:id="rId4" action="ppaction://hlinksldjump">
                  <a:snd r:embed="rId2" name="click.wav"/>
                </a:hlinkClick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17381" y="6100848"/>
                <a:ext cx="423800" cy="42380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744767" y="5892559"/>
              <a:ext cx="753291" cy="753291"/>
              <a:chOff x="4643167" y="5936103"/>
              <a:chExt cx="753291" cy="753291"/>
            </a:xfrm>
          </p:grpSpPr>
          <p:sp>
            <p:nvSpPr>
              <p:cNvPr id="20" name="Rounded Rectangle 19">
                <a:hlinkClick r:id="" action="ppaction://hlinkshowjump?jump=nextslide">
                  <a:snd r:embed="rId2" name="click.wav"/>
                </a:hlinkClick>
              </p:cNvPr>
              <p:cNvSpPr/>
              <p:nvPr/>
            </p:nvSpPr>
            <p:spPr>
              <a:xfrm>
                <a:off x="4643167" y="5936103"/>
                <a:ext cx="753291" cy="753291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1" name="Picture 20">
                <a:hlinkClick r:id="" action="ppaction://hlinkshowjump?jump=previousslide"/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807412" y="6117818"/>
                <a:ext cx="424800" cy="4248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90159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unded Rectangle 23"/>
          <p:cNvSpPr/>
          <p:nvPr/>
        </p:nvSpPr>
        <p:spPr>
          <a:xfrm>
            <a:off x="4586990" y="269422"/>
            <a:ext cx="2818151" cy="92979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254000" dist="266700" dir="3060000" sx="109000" sy="109000" algn="tr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MENU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3919661" y="1450423"/>
            <a:ext cx="1978702" cy="1873770"/>
            <a:chOff x="2608288" y="1514007"/>
            <a:chExt cx="1978702" cy="1873770"/>
          </a:xfrm>
        </p:grpSpPr>
        <p:sp>
          <p:nvSpPr>
            <p:cNvPr id="26" name="Rounded Rectangle 25">
              <a:hlinkClick r:id="rId2" action="ppaction://hlinksldjump">
                <a:snd r:embed="rId3" name="click.wav"/>
              </a:hlinkClick>
            </p:cNvPr>
            <p:cNvSpPr/>
            <p:nvPr/>
          </p:nvSpPr>
          <p:spPr>
            <a:xfrm>
              <a:off x="2608288" y="1514007"/>
              <a:ext cx="1978702" cy="1873770"/>
            </a:xfrm>
            <a:prstGeom prst="roundRect">
              <a:avLst/>
            </a:prstGeom>
            <a:solidFill>
              <a:srgbClr val="FF9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26">
              <a:hlinkClick r:id="rId2" action="ppaction://hlinksldjump">
                <a:snd r:embed="rId3" name="click.wav"/>
              </a:hlinkClick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02979" y="1781337"/>
              <a:ext cx="983829" cy="983829"/>
            </a:xfrm>
            <a:prstGeom prst="rect">
              <a:avLst/>
            </a:prstGeom>
          </p:spPr>
        </p:pic>
        <p:sp>
          <p:nvSpPr>
            <p:cNvPr id="28" name="TextBox 27">
              <a:hlinkClick r:id="rId5" action="ppaction://hlinksldjump"/>
            </p:cNvPr>
            <p:cNvSpPr txBox="1"/>
            <p:nvPr/>
          </p:nvSpPr>
          <p:spPr>
            <a:xfrm>
              <a:off x="2767094" y="2849398"/>
              <a:ext cx="16555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 smtClean="0">
                  <a:solidFill>
                    <a:schemeClr val="accent1">
                      <a:lumMod val="50000"/>
                    </a:schemeClr>
                  </a:solidFill>
                  <a:latin typeface="Bahnschrift Condensed" panose="020B0502040204020203" pitchFamily="34" charset="0"/>
                </a:rPr>
                <a:t>Kasus</a:t>
              </a:r>
              <a:endParaRPr lang="en-US" sz="1600" dirty="0">
                <a:solidFill>
                  <a:schemeClr val="accent1">
                    <a:lumMod val="50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255422" y="1450423"/>
            <a:ext cx="1978702" cy="1873770"/>
            <a:chOff x="5006714" y="1514007"/>
            <a:chExt cx="1978702" cy="187377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0" name="Rounded Rectangle 29">
              <a:hlinkClick r:id="rId6" action="ppaction://hlinksldjump">
                <a:snd r:embed="rId3" name="click.wav"/>
              </a:hlinkClick>
            </p:cNvPr>
            <p:cNvSpPr/>
            <p:nvPr/>
          </p:nvSpPr>
          <p:spPr>
            <a:xfrm>
              <a:off x="5006714" y="1514007"/>
              <a:ext cx="1978702" cy="1873770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1" name="Picture 30">
              <a:hlinkClick r:id="rId6" action="ppaction://hlinksldjump">
                <a:snd r:embed="rId3" name="click.wav"/>
              </a:hlinkClick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2578" y="1794034"/>
              <a:ext cx="906974" cy="906974"/>
            </a:xfrm>
            <a:prstGeom prst="rect">
              <a:avLst/>
            </a:prstGeom>
            <a:noFill/>
          </p:spPr>
        </p:pic>
        <p:sp>
          <p:nvSpPr>
            <p:cNvPr id="32" name="TextBox 31"/>
            <p:cNvSpPr txBox="1"/>
            <p:nvPr/>
          </p:nvSpPr>
          <p:spPr>
            <a:xfrm>
              <a:off x="5326031" y="2715943"/>
              <a:ext cx="13400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 smtClean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Perencanaan</a:t>
              </a:r>
              <a:r>
                <a:rPr lang="en-US" sz="1600" dirty="0" smtClean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 </a:t>
              </a:r>
              <a:r>
                <a:rPr lang="en-US" sz="1600" dirty="0" err="1" smtClean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Latihan</a:t>
              </a:r>
              <a:endParaRPr lang="en-US" sz="16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919661" y="3695009"/>
            <a:ext cx="1978702" cy="1873770"/>
            <a:chOff x="7405140" y="1536492"/>
            <a:chExt cx="1978702" cy="1873770"/>
          </a:xfrm>
        </p:grpSpPr>
        <p:sp>
          <p:nvSpPr>
            <p:cNvPr id="34" name="Rounded Rectangle 33">
              <a:hlinkClick r:id="rId8" action="ppaction://hlinksldjump">
                <a:snd r:embed="rId3" name="click.wav"/>
              </a:hlinkClick>
            </p:cNvPr>
            <p:cNvSpPr/>
            <p:nvPr/>
          </p:nvSpPr>
          <p:spPr>
            <a:xfrm>
              <a:off x="7405140" y="1536492"/>
              <a:ext cx="1978702" cy="1873770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34">
              <a:hlinkClick r:id="rId8" action="ppaction://hlinksldjump">
                <a:snd r:embed="rId3" name="click.wav"/>
              </a:hlinkClick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767" y="1794034"/>
              <a:ext cx="914613" cy="914613"/>
            </a:xfrm>
            <a:prstGeom prst="rect">
              <a:avLst/>
            </a:prstGeom>
          </p:spPr>
        </p:pic>
        <p:sp>
          <p:nvSpPr>
            <p:cNvPr id="36" name="TextBox 35">
              <a:hlinkClick r:id="rId10" action="ppaction://hlinksldjump">
                <a:snd r:embed="rId3" name="click.wav"/>
              </a:hlinkClick>
            </p:cNvPr>
            <p:cNvSpPr txBox="1"/>
            <p:nvPr/>
          </p:nvSpPr>
          <p:spPr>
            <a:xfrm>
              <a:off x="7504609" y="2744452"/>
              <a:ext cx="18549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 smtClean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Panjang</a:t>
              </a:r>
              <a:r>
                <a:rPr lang="en-US" sz="16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 </a:t>
              </a:r>
              <a:r>
                <a:rPr lang="en-US" sz="1600" dirty="0" err="1" smtClean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Seluruh</a:t>
              </a:r>
              <a:r>
                <a:rPr lang="en-US" sz="1600" dirty="0" smtClean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 </a:t>
              </a:r>
              <a:r>
                <a:rPr lang="en-US" sz="1600" dirty="0" err="1" smtClean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lintasan</a:t>
              </a:r>
              <a:endParaRPr lang="en-US" sz="16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232365" y="3695009"/>
            <a:ext cx="1978702" cy="1873770"/>
            <a:chOff x="5996065" y="3770025"/>
            <a:chExt cx="1978702" cy="1873770"/>
          </a:xfrm>
        </p:grpSpPr>
        <p:sp>
          <p:nvSpPr>
            <p:cNvPr id="42" name="Rounded Rectangle 41">
              <a:hlinkClick r:id="rId10" action="ppaction://hlinksldjump">
                <a:snd r:embed="rId3" name="click.wav"/>
              </a:hlinkClick>
            </p:cNvPr>
            <p:cNvSpPr/>
            <p:nvPr/>
          </p:nvSpPr>
          <p:spPr>
            <a:xfrm>
              <a:off x="5996065" y="3770025"/>
              <a:ext cx="1978702" cy="1873770"/>
            </a:xfrm>
            <a:prstGeom prst="roundRect">
              <a:avLst/>
            </a:prstGeom>
            <a:solidFill>
              <a:srgbClr val="99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3" name="Picture 42">
              <a:hlinkClick r:id="rId10" action="ppaction://hlinksldjump">
                <a:snd r:embed="rId3" name="click.wav"/>
              </a:hlinkClick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3496" y="4030021"/>
              <a:ext cx="923840" cy="923840"/>
            </a:xfrm>
            <a:prstGeom prst="rect">
              <a:avLst/>
            </a:prstGeom>
          </p:spPr>
        </p:pic>
        <p:sp>
          <p:nvSpPr>
            <p:cNvPr id="44" name="TextBox 43">
              <a:hlinkClick r:id="" action="ppaction://noaction">
                <a:snd r:embed="rId3" name="click.wav"/>
              </a:hlinkClick>
            </p:cNvPr>
            <p:cNvSpPr txBox="1"/>
            <p:nvPr/>
          </p:nvSpPr>
          <p:spPr>
            <a:xfrm>
              <a:off x="6057952" y="5076892"/>
              <a:ext cx="18549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 smtClean="0">
                  <a:solidFill>
                    <a:srgbClr val="FF9966"/>
                  </a:solidFill>
                  <a:latin typeface="Bahnschrift Condensed" panose="020B0502040204020203" pitchFamily="34" charset="0"/>
                </a:rPr>
                <a:t>Membandingkan</a:t>
              </a:r>
              <a:endParaRPr lang="en-US" sz="1600" dirty="0">
                <a:solidFill>
                  <a:srgbClr val="FF9966"/>
                </a:solidFill>
                <a:latin typeface="Bahnschrift Condensed" panose="020B0502040204020203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4946594" y="5819988"/>
            <a:ext cx="2372229" cy="753291"/>
            <a:chOff x="4744767" y="5892559"/>
            <a:chExt cx="2372229" cy="753291"/>
          </a:xfrm>
        </p:grpSpPr>
        <p:grpSp>
          <p:nvGrpSpPr>
            <p:cNvPr id="57" name="Group 56"/>
            <p:cNvGrpSpPr/>
            <p:nvPr/>
          </p:nvGrpSpPr>
          <p:grpSpPr>
            <a:xfrm>
              <a:off x="6363705" y="5892559"/>
              <a:ext cx="753291" cy="753291"/>
              <a:chOff x="6262105" y="5936103"/>
              <a:chExt cx="753291" cy="753291"/>
            </a:xfrm>
          </p:grpSpPr>
          <p:sp>
            <p:nvSpPr>
              <p:cNvPr id="64" name="Rounded Rectangle 63">
                <a:hlinkClick r:id="" action="ppaction://hlinkshowjump?jump=nextslide">
                  <a:snd r:embed="rId3" name="click.wav"/>
                </a:hlinkClick>
              </p:cNvPr>
              <p:cNvSpPr/>
              <p:nvPr/>
            </p:nvSpPr>
            <p:spPr>
              <a:xfrm>
                <a:off x="6262105" y="5936103"/>
                <a:ext cx="753291" cy="753291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65" name="Picture 64">
                <a:hlinkClick r:id="" action="ppaction://hlinkshowjump?jump=nextslide">
                  <a:snd r:embed="rId3" name="click.wav"/>
                </a:hlinkClick>
              </p:cNvPr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26350" y="6112530"/>
                <a:ext cx="424800" cy="424800"/>
              </a:xfrm>
              <a:prstGeom prst="rect">
                <a:avLst/>
              </a:prstGeom>
            </p:spPr>
          </p:pic>
        </p:grpSp>
        <p:grpSp>
          <p:nvGrpSpPr>
            <p:cNvPr id="58" name="Group 57"/>
            <p:cNvGrpSpPr/>
            <p:nvPr/>
          </p:nvGrpSpPr>
          <p:grpSpPr>
            <a:xfrm>
              <a:off x="5554236" y="5892559"/>
              <a:ext cx="753291" cy="753291"/>
              <a:chOff x="5452636" y="5936103"/>
              <a:chExt cx="753291" cy="753291"/>
            </a:xfrm>
          </p:grpSpPr>
          <p:sp>
            <p:nvSpPr>
              <p:cNvPr id="62" name="Rounded Rectangle 61">
                <a:hlinkClick r:id="rId5" action="ppaction://hlinksldjump">
                  <a:snd r:embed="rId3" name="click.wav"/>
                </a:hlinkClick>
              </p:cNvPr>
              <p:cNvSpPr/>
              <p:nvPr/>
            </p:nvSpPr>
            <p:spPr>
              <a:xfrm>
                <a:off x="5452636" y="5936103"/>
                <a:ext cx="753291" cy="753291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63" name="Picture 62">
                <a:hlinkClick r:id="rId5" action="ppaction://hlinksldjump">
                  <a:snd r:embed="rId3" name="click.wav"/>
                </a:hlinkClick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17381" y="6100848"/>
                <a:ext cx="423800" cy="423800"/>
              </a:xfrm>
              <a:prstGeom prst="rect">
                <a:avLst/>
              </a:prstGeom>
            </p:spPr>
          </p:pic>
        </p:grpSp>
        <p:grpSp>
          <p:nvGrpSpPr>
            <p:cNvPr id="59" name="Group 58"/>
            <p:cNvGrpSpPr/>
            <p:nvPr/>
          </p:nvGrpSpPr>
          <p:grpSpPr>
            <a:xfrm>
              <a:off x="4744767" y="5892559"/>
              <a:ext cx="753291" cy="753291"/>
              <a:chOff x="4643167" y="5936103"/>
              <a:chExt cx="753291" cy="753291"/>
            </a:xfrm>
          </p:grpSpPr>
          <p:sp>
            <p:nvSpPr>
              <p:cNvPr id="60" name="Rounded Rectangle 59">
                <a:hlinkClick r:id="" action="ppaction://hlinkshowjump?jump=nextslide">
                  <a:snd r:embed="rId3" name="click.wav"/>
                </a:hlinkClick>
              </p:cNvPr>
              <p:cNvSpPr/>
              <p:nvPr/>
            </p:nvSpPr>
            <p:spPr>
              <a:xfrm>
                <a:off x="4643167" y="5936103"/>
                <a:ext cx="753291" cy="753291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61" name="Picture 60">
                <a:hlinkClick r:id="" action="ppaction://hlinkshowjump?jump=previousslide"/>
              </p:cNvPr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807412" y="6117818"/>
                <a:ext cx="424800" cy="4248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28141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37" t="-784" r="-1"/>
          <a:stretch/>
        </p:blipFill>
        <p:spPr>
          <a:xfrm>
            <a:off x="5325035" y="-53788"/>
            <a:ext cx="6880412" cy="6911788"/>
          </a:xfrm>
          <a:prstGeom prst="rect">
            <a:avLst/>
          </a:prstGeom>
        </p:spPr>
      </p:pic>
      <p:sp>
        <p:nvSpPr>
          <p:cNvPr id="25" name="Rounded Rectangle 24"/>
          <p:cNvSpPr/>
          <p:nvPr/>
        </p:nvSpPr>
        <p:spPr>
          <a:xfrm>
            <a:off x="2515376" y="176526"/>
            <a:ext cx="5659633" cy="1873770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279400" dist="38100" dir="12960000" sx="103000" sy="103000" algn="tr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Adam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adalah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seorang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pelari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.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Ia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akan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megikuti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kejuaraan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lari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marathon.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Ia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harus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melakukan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latihan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setiap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hari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.</a:t>
            </a:r>
            <a:endParaRPr lang="en-US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515375" y="2215041"/>
            <a:ext cx="5659633" cy="1773635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279400" dist="38100" dir="12960000" sx="103000" sy="103000" algn="tr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Untuk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mencapai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target yang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ia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inginkan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, Adam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harus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meningkatan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panjang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jarak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larinya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dua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kali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lebih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jauh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dari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hari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sebelumnya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. Adam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memulai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latihan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pada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hari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pertamanya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dengan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jarak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 2 km.</a:t>
            </a:r>
            <a:endParaRPr lang="en-US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46540" y="176526"/>
            <a:ext cx="1978702" cy="1873770"/>
            <a:chOff x="2608288" y="1514007"/>
            <a:chExt cx="1978702" cy="1873770"/>
          </a:xfrm>
        </p:grpSpPr>
        <p:sp>
          <p:nvSpPr>
            <p:cNvPr id="29" name="Rounded Rectangle 28">
              <a:hlinkClick r:id="rId3" action="ppaction://hlinksldjump">
                <a:snd r:embed="rId4" name="click.wav"/>
              </a:hlinkClick>
            </p:cNvPr>
            <p:cNvSpPr/>
            <p:nvPr/>
          </p:nvSpPr>
          <p:spPr>
            <a:xfrm>
              <a:off x="2608288" y="1514007"/>
              <a:ext cx="1978702" cy="1873770"/>
            </a:xfrm>
            <a:prstGeom prst="roundRect">
              <a:avLst/>
            </a:prstGeom>
            <a:solidFill>
              <a:srgbClr val="FF9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" name="Picture 29">
              <a:hlinkClick r:id="rId3" action="ppaction://hlinksldjump">
                <a:snd r:embed="rId4" name="click.wav"/>
              </a:hlinkClick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02979" y="1781337"/>
              <a:ext cx="983829" cy="983829"/>
            </a:xfrm>
            <a:prstGeom prst="rect">
              <a:avLst/>
            </a:prstGeom>
          </p:spPr>
        </p:pic>
        <p:sp>
          <p:nvSpPr>
            <p:cNvPr id="31" name="TextBox 30">
              <a:hlinkClick r:id="rId6" action="ppaction://hlinksldjump"/>
            </p:cNvPr>
            <p:cNvSpPr txBox="1"/>
            <p:nvPr/>
          </p:nvSpPr>
          <p:spPr>
            <a:xfrm>
              <a:off x="2767094" y="2849398"/>
              <a:ext cx="16555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 smtClean="0">
                  <a:solidFill>
                    <a:schemeClr val="accent1">
                      <a:lumMod val="50000"/>
                    </a:schemeClr>
                  </a:solidFill>
                  <a:latin typeface="Bahnschrift Condensed" panose="020B0502040204020203" pitchFamily="34" charset="0"/>
                </a:rPr>
                <a:t>Kasus</a:t>
              </a:r>
              <a:endParaRPr lang="en-US" sz="1600" dirty="0">
                <a:solidFill>
                  <a:schemeClr val="accent1">
                    <a:lumMod val="50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946594" y="5819988"/>
            <a:ext cx="2372229" cy="753291"/>
            <a:chOff x="4744767" y="5892559"/>
            <a:chExt cx="2372229" cy="753291"/>
          </a:xfrm>
        </p:grpSpPr>
        <p:grpSp>
          <p:nvGrpSpPr>
            <p:cNvPr id="33" name="Group 32"/>
            <p:cNvGrpSpPr/>
            <p:nvPr/>
          </p:nvGrpSpPr>
          <p:grpSpPr>
            <a:xfrm>
              <a:off x="6363705" y="5892559"/>
              <a:ext cx="753291" cy="753291"/>
              <a:chOff x="6262105" y="5936103"/>
              <a:chExt cx="753291" cy="753291"/>
            </a:xfrm>
          </p:grpSpPr>
          <p:sp>
            <p:nvSpPr>
              <p:cNvPr id="40" name="Rounded Rectangle 39">
                <a:hlinkClick r:id="" action="ppaction://hlinkshowjump?jump=nextslide">
                  <a:snd r:embed="rId4" name="click.wav"/>
                </a:hlinkClick>
              </p:cNvPr>
              <p:cNvSpPr/>
              <p:nvPr/>
            </p:nvSpPr>
            <p:spPr>
              <a:xfrm>
                <a:off x="6262105" y="5936103"/>
                <a:ext cx="753291" cy="753291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1" name="Picture 40">
                <a:hlinkClick r:id="" action="ppaction://hlinkshowjump?jump=nextslide">
                  <a:snd r:embed="rId4" name="click.wav"/>
                </a:hlinkClick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26350" y="6112530"/>
                <a:ext cx="424800" cy="424800"/>
              </a:xfrm>
              <a:prstGeom prst="rect">
                <a:avLst/>
              </a:prstGeom>
            </p:spPr>
          </p:pic>
        </p:grpSp>
        <p:grpSp>
          <p:nvGrpSpPr>
            <p:cNvPr id="34" name="Group 33"/>
            <p:cNvGrpSpPr/>
            <p:nvPr/>
          </p:nvGrpSpPr>
          <p:grpSpPr>
            <a:xfrm>
              <a:off x="5554236" y="5892559"/>
              <a:ext cx="753291" cy="753291"/>
              <a:chOff x="5452636" y="5936103"/>
              <a:chExt cx="753291" cy="753291"/>
            </a:xfrm>
          </p:grpSpPr>
          <p:sp>
            <p:nvSpPr>
              <p:cNvPr id="38" name="Rounded Rectangle 37">
                <a:hlinkClick r:id="rId6" action="ppaction://hlinksldjump">
                  <a:snd r:embed="rId4" name="click.wav"/>
                </a:hlinkClick>
              </p:cNvPr>
              <p:cNvSpPr/>
              <p:nvPr/>
            </p:nvSpPr>
            <p:spPr>
              <a:xfrm>
                <a:off x="5452636" y="5936103"/>
                <a:ext cx="753291" cy="753291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9" name="Picture 38">
                <a:hlinkClick r:id="rId6" action="ppaction://hlinksldjump">
                  <a:snd r:embed="rId4" name="click.wav"/>
                </a:hlinkClick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17381" y="6100848"/>
                <a:ext cx="423800" cy="423800"/>
              </a:xfrm>
              <a:prstGeom prst="rect">
                <a:avLst/>
              </a:prstGeom>
            </p:spPr>
          </p:pic>
        </p:grpSp>
        <p:grpSp>
          <p:nvGrpSpPr>
            <p:cNvPr id="35" name="Group 34"/>
            <p:cNvGrpSpPr/>
            <p:nvPr/>
          </p:nvGrpSpPr>
          <p:grpSpPr>
            <a:xfrm>
              <a:off x="4744767" y="5892559"/>
              <a:ext cx="753291" cy="753291"/>
              <a:chOff x="4643167" y="5936103"/>
              <a:chExt cx="753291" cy="753291"/>
            </a:xfrm>
          </p:grpSpPr>
          <p:sp>
            <p:nvSpPr>
              <p:cNvPr id="36" name="Rounded Rectangle 35">
                <a:hlinkClick r:id="" action="ppaction://hlinkshowjump?jump=nextslide">
                  <a:snd r:embed="rId4" name="click.wav"/>
                </a:hlinkClick>
              </p:cNvPr>
              <p:cNvSpPr/>
              <p:nvPr/>
            </p:nvSpPr>
            <p:spPr>
              <a:xfrm>
                <a:off x="4643167" y="5936103"/>
                <a:ext cx="753291" cy="753291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7" name="Picture 36">
                <a:hlinkClick r:id="" action="ppaction://hlinkshowjump?jump=previousslide"/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807412" y="6117818"/>
                <a:ext cx="424800" cy="4248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85062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2250985" y="1070701"/>
            <a:ext cx="5067838" cy="945413"/>
          </a:xfrm>
          <a:prstGeom prst="roundRect">
            <a:avLst>
              <a:gd name="adj" fmla="val 9095"/>
            </a:avLst>
          </a:prstGeom>
          <a:solidFill>
            <a:srgbClr val="990000"/>
          </a:solidFill>
          <a:ln>
            <a:noFill/>
          </a:ln>
          <a:effectLst>
            <a:outerShdw blurRad="279400" dist="38100" dir="12960000" sx="103000" sy="103000" algn="tr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Buatlah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perencanaan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latihan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untuk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Adam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sesuai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dengan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ketentuan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selama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1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minggu</a:t>
            </a:r>
            <a:r>
              <a:rPr lang="en-US" dirty="0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Condensed" panose="020B0502040204020203" pitchFamily="34" charset="0"/>
              </a:rPr>
              <a:t>kedepan</a:t>
            </a:r>
            <a:endParaRPr lang="en-US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4946594" y="5819988"/>
            <a:ext cx="2372229" cy="753291"/>
            <a:chOff x="4744767" y="5892559"/>
            <a:chExt cx="2372229" cy="753291"/>
          </a:xfrm>
        </p:grpSpPr>
        <p:grpSp>
          <p:nvGrpSpPr>
            <p:cNvPr id="28" name="Group 27"/>
            <p:cNvGrpSpPr/>
            <p:nvPr/>
          </p:nvGrpSpPr>
          <p:grpSpPr>
            <a:xfrm>
              <a:off x="6363705" y="5892559"/>
              <a:ext cx="753291" cy="753291"/>
              <a:chOff x="6262105" y="5936103"/>
              <a:chExt cx="753291" cy="753291"/>
            </a:xfrm>
          </p:grpSpPr>
          <p:sp>
            <p:nvSpPr>
              <p:cNvPr id="35" name="Rounded Rectangle 34">
                <a:hlinkClick r:id="" action="ppaction://hlinkshowjump?jump=nextslide">
                  <a:snd r:embed="rId2" name="click.wav"/>
                </a:hlinkClick>
              </p:cNvPr>
              <p:cNvSpPr/>
              <p:nvPr/>
            </p:nvSpPr>
            <p:spPr>
              <a:xfrm>
                <a:off x="6262105" y="5936103"/>
                <a:ext cx="753291" cy="753291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6" name="Picture 35">
                <a:hlinkClick r:id="" action="ppaction://hlinkshowjump?jump=nextslide">
                  <a:snd r:embed="rId2" name="click.wav"/>
                </a:hlinkClick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26350" y="6112530"/>
                <a:ext cx="424800" cy="424800"/>
              </a:xfrm>
              <a:prstGeom prst="rect">
                <a:avLst/>
              </a:prstGeom>
            </p:spPr>
          </p:pic>
        </p:grpSp>
        <p:grpSp>
          <p:nvGrpSpPr>
            <p:cNvPr id="29" name="Group 28"/>
            <p:cNvGrpSpPr/>
            <p:nvPr/>
          </p:nvGrpSpPr>
          <p:grpSpPr>
            <a:xfrm>
              <a:off x="5554236" y="5892559"/>
              <a:ext cx="753291" cy="753291"/>
              <a:chOff x="5452636" y="5936103"/>
              <a:chExt cx="753291" cy="753291"/>
            </a:xfrm>
          </p:grpSpPr>
          <p:sp>
            <p:nvSpPr>
              <p:cNvPr id="33" name="Rounded Rectangle 32">
                <a:hlinkClick r:id="rId4" action="ppaction://hlinksldjump">
                  <a:snd r:embed="rId2" name="click.wav"/>
                </a:hlinkClick>
              </p:cNvPr>
              <p:cNvSpPr/>
              <p:nvPr/>
            </p:nvSpPr>
            <p:spPr>
              <a:xfrm>
                <a:off x="5452636" y="5936103"/>
                <a:ext cx="753291" cy="753291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4" name="Picture 33">
                <a:hlinkClick r:id="rId4" action="ppaction://hlinksldjump">
                  <a:snd r:embed="rId2" name="click.wav"/>
                </a:hlinkClick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17381" y="6100848"/>
                <a:ext cx="423800" cy="423800"/>
              </a:xfrm>
              <a:prstGeom prst="rect">
                <a:avLst/>
              </a:prstGeom>
            </p:spPr>
          </p:pic>
        </p:grpSp>
        <p:grpSp>
          <p:nvGrpSpPr>
            <p:cNvPr id="30" name="Group 29"/>
            <p:cNvGrpSpPr/>
            <p:nvPr/>
          </p:nvGrpSpPr>
          <p:grpSpPr>
            <a:xfrm>
              <a:off x="4744767" y="5892559"/>
              <a:ext cx="753291" cy="753291"/>
              <a:chOff x="4643167" y="5936103"/>
              <a:chExt cx="753291" cy="753291"/>
            </a:xfrm>
          </p:grpSpPr>
          <p:sp>
            <p:nvSpPr>
              <p:cNvPr id="31" name="Rounded Rectangle 30">
                <a:hlinkClick r:id="" action="ppaction://hlinkshowjump?jump=nextslide">
                  <a:snd r:embed="rId2" name="click.wav"/>
                </a:hlinkClick>
              </p:cNvPr>
              <p:cNvSpPr/>
              <p:nvPr/>
            </p:nvSpPr>
            <p:spPr>
              <a:xfrm>
                <a:off x="4643167" y="5936103"/>
                <a:ext cx="753291" cy="753291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2" name="Picture 31">
                <a:hlinkClick r:id="" action="ppaction://hlinkshowjump?jump=previousslide"/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807412" y="6117818"/>
                <a:ext cx="424800" cy="424800"/>
              </a:xfrm>
              <a:prstGeom prst="rect">
                <a:avLst/>
              </a:prstGeom>
            </p:spPr>
          </p:pic>
        </p:grpSp>
      </p:grpSp>
      <p:grpSp>
        <p:nvGrpSpPr>
          <p:cNvPr id="37" name="Group 36"/>
          <p:cNvGrpSpPr/>
          <p:nvPr/>
        </p:nvGrpSpPr>
        <p:grpSpPr>
          <a:xfrm>
            <a:off x="123959" y="133816"/>
            <a:ext cx="1978702" cy="1873770"/>
            <a:chOff x="5006714" y="1514007"/>
            <a:chExt cx="1978702" cy="187377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38" name="Rounded Rectangle 37">
              <a:hlinkClick r:id="rId6" action="ppaction://hlinksldjump">
                <a:snd r:embed="rId2" name="click.wav"/>
              </a:hlinkClick>
            </p:cNvPr>
            <p:cNvSpPr/>
            <p:nvPr/>
          </p:nvSpPr>
          <p:spPr>
            <a:xfrm>
              <a:off x="5006714" y="1514007"/>
              <a:ext cx="1978702" cy="1873770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38">
              <a:hlinkClick r:id="rId6" action="ppaction://hlinksldjump">
                <a:snd r:embed="rId2" name="click.wav"/>
              </a:hlinkClick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2578" y="1794034"/>
              <a:ext cx="906974" cy="906974"/>
            </a:xfrm>
            <a:prstGeom prst="rect">
              <a:avLst/>
            </a:prstGeom>
            <a:noFill/>
          </p:spPr>
        </p:pic>
        <p:sp>
          <p:nvSpPr>
            <p:cNvPr id="40" name="TextBox 39"/>
            <p:cNvSpPr txBox="1"/>
            <p:nvPr/>
          </p:nvSpPr>
          <p:spPr>
            <a:xfrm>
              <a:off x="5326031" y="2715943"/>
              <a:ext cx="13400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 smtClean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Perencanaan</a:t>
              </a:r>
              <a:r>
                <a:rPr lang="en-US" sz="1600" dirty="0" smtClean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 </a:t>
              </a:r>
              <a:r>
                <a:rPr lang="en-US" sz="1600" dirty="0" err="1" smtClean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Latihan</a:t>
              </a:r>
              <a:endParaRPr lang="en-US" sz="16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</p:grp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277395"/>
              </p:ext>
            </p:extLst>
          </p:nvPr>
        </p:nvGraphicFramePr>
        <p:xfrm>
          <a:off x="150628" y="2219898"/>
          <a:ext cx="11540360" cy="914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0155"/>
                <a:gridCol w="1480155"/>
                <a:gridCol w="1480155"/>
                <a:gridCol w="1480155"/>
                <a:gridCol w="1480155"/>
                <a:gridCol w="1254802"/>
                <a:gridCol w="1399718"/>
                <a:gridCol w="1485065"/>
              </a:tblGrid>
              <a:tr h="475861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>
                          <a:latin typeface="Bahnschrift Condensed" panose="020B0502040204020203" pitchFamily="34" charset="0"/>
                        </a:rPr>
                        <a:t>Hari</a:t>
                      </a:r>
                      <a:r>
                        <a:rPr lang="en-US" baseline="0" dirty="0" smtClean="0"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en-US" baseline="0" dirty="0" smtClean="0">
                          <a:latin typeface="Bahnschrift Condensed" panose="020B0502040204020203" pitchFamily="34" charset="0"/>
                        </a:rPr>
                        <a:t>1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>
                          <a:latin typeface="Bahnschrift Condensed" panose="020B0502040204020203" pitchFamily="34" charset="0"/>
                        </a:rPr>
                        <a:t>Hari</a:t>
                      </a:r>
                      <a:r>
                        <a:rPr lang="en-US" baseline="0" dirty="0" smtClean="0"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en-US" baseline="0" dirty="0" smtClean="0">
                          <a:latin typeface="Bahnschrift Condensed" panose="020B0502040204020203" pitchFamily="34" charset="0"/>
                        </a:rPr>
                        <a:t>2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>
                          <a:latin typeface="Bahnschrift Condensed" panose="020B0502040204020203" pitchFamily="34" charset="0"/>
                        </a:rPr>
                        <a:t>Hari</a:t>
                      </a:r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3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>
                          <a:latin typeface="Bahnschrift Condensed" panose="020B0502040204020203" pitchFamily="34" charset="0"/>
                        </a:rPr>
                        <a:t>Hari</a:t>
                      </a:r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4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>
                          <a:latin typeface="Bahnschrift Condensed" panose="020B0502040204020203" pitchFamily="34" charset="0"/>
                        </a:rPr>
                        <a:t>Hari</a:t>
                      </a:r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5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>
                          <a:latin typeface="Bahnschrift Condensed" panose="020B0502040204020203" pitchFamily="34" charset="0"/>
                        </a:rPr>
                        <a:t>Hari</a:t>
                      </a:r>
                      <a:r>
                        <a:rPr lang="en-US" baseline="0" dirty="0" smtClean="0">
                          <a:latin typeface="Bahnschrift Condensed" panose="020B0502040204020203" pitchFamily="34" charset="0"/>
                        </a:rPr>
                        <a:t> 6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>
                          <a:latin typeface="Bahnschrift Condensed" panose="020B0502040204020203" pitchFamily="34" charset="0"/>
                        </a:rPr>
                        <a:t>Hari</a:t>
                      </a:r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 7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38538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Jarak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lari</a:t>
                      </a:r>
                      <a:endParaRPr lang="en-US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2 km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996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705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408526" y="3258822"/>
            <a:ext cx="2263299" cy="1075608"/>
            <a:chOff x="2408526" y="3258822"/>
            <a:chExt cx="2263299" cy="1075608"/>
          </a:xfrm>
        </p:grpSpPr>
        <p:sp>
          <p:nvSpPr>
            <p:cNvPr id="44" name="Rounded Rectangle 43"/>
            <p:cNvSpPr/>
            <p:nvPr/>
          </p:nvSpPr>
          <p:spPr>
            <a:xfrm>
              <a:off x="2408526" y="3258822"/>
              <a:ext cx="2263299" cy="1075608"/>
            </a:xfrm>
            <a:prstGeom prst="roundRect">
              <a:avLst>
                <a:gd name="adj" fmla="val 9095"/>
              </a:avLst>
            </a:prstGeom>
            <a:solidFill>
              <a:srgbClr val="8295AD"/>
            </a:solidFill>
            <a:ln>
              <a:noFill/>
            </a:ln>
            <a:effectLst>
              <a:outerShdw blurRad="279400" dist="38100" dir="12960000" sx="103000" sy="103000" algn="tr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635719" y="3334961"/>
              <a:ext cx="1825756" cy="92333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  <a:p>
              <a:endParaRPr lang="en-US" dirty="0" smtClean="0"/>
            </a:p>
            <a:p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14764" y="242361"/>
            <a:ext cx="1978702" cy="1873770"/>
            <a:chOff x="7405140" y="1536492"/>
            <a:chExt cx="1978702" cy="1873770"/>
          </a:xfrm>
        </p:grpSpPr>
        <p:sp>
          <p:nvSpPr>
            <p:cNvPr id="26" name="Rounded Rectangle 25">
              <a:hlinkClick r:id="rId2" action="ppaction://hlinksldjump">
                <a:snd r:embed="rId3" name="click.wav"/>
              </a:hlinkClick>
            </p:cNvPr>
            <p:cNvSpPr/>
            <p:nvPr/>
          </p:nvSpPr>
          <p:spPr>
            <a:xfrm>
              <a:off x="7405140" y="1536492"/>
              <a:ext cx="1978702" cy="1873770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7">
              <a:hlinkClick r:id="rId2" action="ppaction://hlinksldjump">
                <a:snd r:embed="rId3" name="click.wav"/>
              </a:hlinkClick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767" y="1794034"/>
              <a:ext cx="914613" cy="914613"/>
            </a:xfrm>
            <a:prstGeom prst="rect">
              <a:avLst/>
            </a:prstGeom>
          </p:spPr>
        </p:pic>
        <p:sp>
          <p:nvSpPr>
            <p:cNvPr id="29" name="TextBox 28">
              <a:hlinkClick r:id="rId5" action="ppaction://hlinksldjump">
                <a:snd r:embed="rId3" name="click.wav"/>
              </a:hlinkClick>
            </p:cNvPr>
            <p:cNvSpPr txBox="1"/>
            <p:nvPr/>
          </p:nvSpPr>
          <p:spPr>
            <a:xfrm>
              <a:off x="7504609" y="2744452"/>
              <a:ext cx="18549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 smtClean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Panjang</a:t>
              </a:r>
              <a:r>
                <a:rPr lang="en-US" sz="16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 </a:t>
              </a:r>
              <a:r>
                <a:rPr lang="en-US" sz="1600" dirty="0" err="1" smtClean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Seluruh</a:t>
              </a:r>
              <a:r>
                <a:rPr lang="en-US" sz="1600" dirty="0" smtClean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 </a:t>
              </a:r>
              <a:r>
                <a:rPr lang="en-US" sz="1600" dirty="0" err="1" smtClean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lintasan</a:t>
              </a:r>
              <a:endParaRPr lang="en-US" sz="16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946594" y="5819988"/>
            <a:ext cx="2372229" cy="753291"/>
            <a:chOff x="4744767" y="5892559"/>
            <a:chExt cx="2372229" cy="753291"/>
          </a:xfrm>
        </p:grpSpPr>
        <p:grpSp>
          <p:nvGrpSpPr>
            <p:cNvPr id="31" name="Group 30"/>
            <p:cNvGrpSpPr/>
            <p:nvPr/>
          </p:nvGrpSpPr>
          <p:grpSpPr>
            <a:xfrm>
              <a:off x="6363705" y="5892559"/>
              <a:ext cx="753291" cy="753291"/>
              <a:chOff x="6262105" y="5936103"/>
              <a:chExt cx="753291" cy="753291"/>
            </a:xfrm>
          </p:grpSpPr>
          <p:sp>
            <p:nvSpPr>
              <p:cNvPr id="39" name="Rounded Rectangle 38">
                <a:hlinkClick r:id="" action="ppaction://hlinkshowjump?jump=nextslide">
                  <a:snd r:embed="rId3" name="click.wav"/>
                </a:hlinkClick>
              </p:cNvPr>
              <p:cNvSpPr/>
              <p:nvPr/>
            </p:nvSpPr>
            <p:spPr>
              <a:xfrm>
                <a:off x="6262105" y="5936103"/>
                <a:ext cx="753291" cy="753291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0" name="Picture 39">
                <a:hlinkClick r:id="" action="ppaction://hlinkshowjump?jump=nextslide">
                  <a:snd r:embed="rId3" name="click.wav"/>
                </a:hlinkClick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26350" y="6112530"/>
                <a:ext cx="424800" cy="424800"/>
              </a:xfrm>
              <a:prstGeom prst="rect">
                <a:avLst/>
              </a:prstGeom>
            </p:spPr>
          </p:pic>
        </p:grpSp>
        <p:grpSp>
          <p:nvGrpSpPr>
            <p:cNvPr id="32" name="Group 31"/>
            <p:cNvGrpSpPr/>
            <p:nvPr/>
          </p:nvGrpSpPr>
          <p:grpSpPr>
            <a:xfrm>
              <a:off x="5554236" y="5892559"/>
              <a:ext cx="753291" cy="753291"/>
              <a:chOff x="5452636" y="5936103"/>
              <a:chExt cx="753291" cy="753291"/>
            </a:xfrm>
          </p:grpSpPr>
          <p:sp>
            <p:nvSpPr>
              <p:cNvPr id="37" name="Rounded Rectangle 36">
                <a:hlinkClick r:id="rId7" action="ppaction://hlinksldjump">
                  <a:snd r:embed="rId3" name="click.wav"/>
                </a:hlinkClick>
              </p:cNvPr>
              <p:cNvSpPr/>
              <p:nvPr/>
            </p:nvSpPr>
            <p:spPr>
              <a:xfrm>
                <a:off x="5452636" y="5936103"/>
                <a:ext cx="753291" cy="753291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8" name="Picture 37">
                <a:hlinkClick r:id="rId7" action="ppaction://hlinksldjump">
                  <a:snd r:embed="rId3" name="click.wav"/>
                </a:hlinkClick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17381" y="6100848"/>
                <a:ext cx="423800" cy="423800"/>
              </a:xfrm>
              <a:prstGeom prst="rect">
                <a:avLst/>
              </a:prstGeom>
            </p:spPr>
          </p:pic>
        </p:grpSp>
        <p:grpSp>
          <p:nvGrpSpPr>
            <p:cNvPr id="33" name="Group 32"/>
            <p:cNvGrpSpPr/>
            <p:nvPr/>
          </p:nvGrpSpPr>
          <p:grpSpPr>
            <a:xfrm>
              <a:off x="4744767" y="5892559"/>
              <a:ext cx="753291" cy="753291"/>
              <a:chOff x="4643167" y="5936103"/>
              <a:chExt cx="753291" cy="753291"/>
            </a:xfrm>
          </p:grpSpPr>
          <p:sp>
            <p:nvSpPr>
              <p:cNvPr id="34" name="Rounded Rectangle 33">
                <a:hlinkClick r:id="" action="ppaction://hlinkshowjump?jump=nextslide">
                  <a:snd r:embed="rId3" name="click.wav"/>
                </a:hlinkClick>
              </p:cNvPr>
              <p:cNvSpPr/>
              <p:nvPr/>
            </p:nvSpPr>
            <p:spPr>
              <a:xfrm>
                <a:off x="4643167" y="5936103"/>
                <a:ext cx="753291" cy="753291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6" name="Picture 35">
                <a:hlinkClick r:id="" action="ppaction://hlinkshowjump?jump=previousslide"/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807412" y="6117818"/>
                <a:ext cx="424800" cy="424800"/>
              </a:xfrm>
              <a:prstGeom prst="rect">
                <a:avLst/>
              </a:prstGeom>
            </p:spPr>
          </p:pic>
        </p:grpSp>
      </p:grpSp>
      <p:sp>
        <p:nvSpPr>
          <p:cNvPr id="41" name="Rounded Rectangle 40"/>
          <p:cNvSpPr/>
          <p:nvPr/>
        </p:nvSpPr>
        <p:spPr>
          <a:xfrm>
            <a:off x="2292935" y="1040524"/>
            <a:ext cx="2263299" cy="1075608"/>
          </a:xfrm>
          <a:prstGeom prst="roundRect">
            <a:avLst>
              <a:gd name="adj" fmla="val 909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279400" dist="38100" dir="12960000" sx="103000" sy="103000" algn="tr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Berapakah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jarak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ditempuh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Adam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selama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satu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minggu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? </a:t>
            </a:r>
            <a:endParaRPr lang="en-US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808912"/>
              </p:ext>
            </p:extLst>
          </p:nvPr>
        </p:nvGraphicFramePr>
        <p:xfrm>
          <a:off x="324054" y="2219898"/>
          <a:ext cx="11540360" cy="914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0155"/>
                <a:gridCol w="1480155"/>
                <a:gridCol w="1480155"/>
                <a:gridCol w="1480155"/>
                <a:gridCol w="1480155"/>
                <a:gridCol w="1254802"/>
                <a:gridCol w="1399718"/>
                <a:gridCol w="1485065"/>
              </a:tblGrid>
              <a:tr h="475861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>
                          <a:latin typeface="Bahnschrift Condensed" panose="020B0502040204020203" pitchFamily="34" charset="0"/>
                        </a:rPr>
                        <a:t>Hari</a:t>
                      </a:r>
                      <a:r>
                        <a:rPr lang="en-US" baseline="0" dirty="0" smtClean="0"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en-US" baseline="0" dirty="0" smtClean="0">
                          <a:latin typeface="Bahnschrift Condensed" panose="020B0502040204020203" pitchFamily="34" charset="0"/>
                        </a:rPr>
                        <a:t>1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>
                          <a:latin typeface="Bahnschrift Condensed" panose="020B0502040204020203" pitchFamily="34" charset="0"/>
                        </a:rPr>
                        <a:t>Hari</a:t>
                      </a:r>
                      <a:r>
                        <a:rPr lang="en-US" baseline="0" dirty="0" smtClean="0"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en-US" baseline="0" dirty="0" smtClean="0">
                          <a:latin typeface="Bahnschrift Condensed" panose="020B0502040204020203" pitchFamily="34" charset="0"/>
                        </a:rPr>
                        <a:t>2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>
                          <a:latin typeface="Bahnschrift Condensed" panose="020B0502040204020203" pitchFamily="34" charset="0"/>
                        </a:rPr>
                        <a:t>Hari</a:t>
                      </a:r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3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>
                          <a:latin typeface="Bahnschrift Condensed" panose="020B0502040204020203" pitchFamily="34" charset="0"/>
                        </a:rPr>
                        <a:t>Hari</a:t>
                      </a:r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4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>
                          <a:latin typeface="Bahnschrift Condensed" panose="020B0502040204020203" pitchFamily="34" charset="0"/>
                        </a:rPr>
                        <a:t>Hari</a:t>
                      </a:r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5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>
                          <a:latin typeface="Bahnschrift Condensed" panose="020B0502040204020203" pitchFamily="34" charset="0"/>
                        </a:rPr>
                        <a:t>Hari</a:t>
                      </a:r>
                      <a:r>
                        <a:rPr lang="en-US" baseline="0" dirty="0" smtClean="0">
                          <a:latin typeface="Bahnschrift Condensed" panose="020B0502040204020203" pitchFamily="34" charset="0"/>
                        </a:rPr>
                        <a:t> 6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>
                          <a:latin typeface="Bahnschrift Condensed" panose="020B0502040204020203" pitchFamily="34" charset="0"/>
                        </a:rPr>
                        <a:t>Hari</a:t>
                      </a:r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 7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38538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Jarak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lari</a:t>
                      </a:r>
                      <a:endParaRPr lang="en-US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2 km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9966"/>
                    </a:solidFill>
                  </a:tcPr>
                </a:tc>
              </a:tr>
            </a:tbl>
          </a:graphicData>
        </a:graphic>
      </p:graphicFrame>
      <p:sp>
        <p:nvSpPr>
          <p:cNvPr id="43" name="Rounded Rectangle 42"/>
          <p:cNvSpPr/>
          <p:nvPr/>
        </p:nvSpPr>
        <p:spPr>
          <a:xfrm>
            <a:off x="262062" y="3243056"/>
            <a:ext cx="2263299" cy="1075608"/>
          </a:xfrm>
          <a:prstGeom prst="roundRect">
            <a:avLst>
              <a:gd name="adj" fmla="val 909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279400" dist="38100" dir="12960000" sx="103000" sy="103000" algn="tr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Jumlahkan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seluruh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jarak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hari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ke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1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hingga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ke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7</a:t>
            </a:r>
            <a:endParaRPr lang="en-US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56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ounded Rectangle 49"/>
              <p:cNvSpPr/>
              <p:nvPr/>
            </p:nvSpPr>
            <p:spPr>
              <a:xfrm>
                <a:off x="7525835" y="518124"/>
                <a:ext cx="2879406" cy="1075608"/>
              </a:xfrm>
              <a:prstGeom prst="roundRect">
                <a:avLst>
                  <a:gd name="adj" fmla="val 9095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279400" dist="38100" dir="12960000" sx="103000" sy="103000" algn="tr" rotWithShape="0">
                  <a:prstClr val="black">
                    <a:alpha val="27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Bahnschrift Condensed" panose="020B0502040204020203" pitchFamily="34" charset="0"/>
                </a:endParaRPr>
              </a:p>
            </p:txBody>
          </p:sp>
        </mc:Choice>
        <mc:Fallback>
          <p:sp>
            <p:nvSpPr>
              <p:cNvPr id="50" name="Rounded 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5835" y="518124"/>
                <a:ext cx="2879406" cy="1075608"/>
              </a:xfrm>
              <a:prstGeom prst="roundRect">
                <a:avLst>
                  <a:gd name="adj" fmla="val 9095"/>
                </a:avLst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  <a:effectLst>
                <a:outerShdw blurRad="279400" dist="38100" dir="12960000" sx="103000" sy="103000" algn="tr" rotWithShape="0">
                  <a:prstClr val="black">
                    <a:alpha val="27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/>
          <p:cNvGrpSpPr/>
          <p:nvPr/>
        </p:nvGrpSpPr>
        <p:grpSpPr>
          <a:xfrm>
            <a:off x="4946594" y="5819988"/>
            <a:ext cx="2372229" cy="753291"/>
            <a:chOff x="4744767" y="5892559"/>
            <a:chExt cx="2372229" cy="753291"/>
          </a:xfrm>
        </p:grpSpPr>
        <p:grpSp>
          <p:nvGrpSpPr>
            <p:cNvPr id="32" name="Group 31"/>
            <p:cNvGrpSpPr/>
            <p:nvPr/>
          </p:nvGrpSpPr>
          <p:grpSpPr>
            <a:xfrm>
              <a:off x="6363705" y="5892559"/>
              <a:ext cx="753291" cy="753291"/>
              <a:chOff x="6262105" y="5936103"/>
              <a:chExt cx="753291" cy="753291"/>
            </a:xfrm>
          </p:grpSpPr>
          <p:sp>
            <p:nvSpPr>
              <p:cNvPr id="39" name="Rounded Rectangle 38">
                <a:hlinkClick r:id="" action="ppaction://hlinkshowjump?jump=nextslide">
                  <a:snd r:embed="rId3" name="click.wav"/>
                </a:hlinkClick>
              </p:cNvPr>
              <p:cNvSpPr/>
              <p:nvPr/>
            </p:nvSpPr>
            <p:spPr>
              <a:xfrm>
                <a:off x="6262105" y="5936103"/>
                <a:ext cx="753291" cy="753291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0" name="Picture 39">
                <a:hlinkClick r:id="" action="ppaction://hlinkshowjump?jump=nextslide">
                  <a:snd r:embed="rId3" name="click.wav"/>
                </a:hlinkClick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26350" y="6112530"/>
                <a:ext cx="424800" cy="424800"/>
              </a:xfrm>
              <a:prstGeom prst="rect">
                <a:avLst/>
              </a:prstGeom>
            </p:spPr>
          </p:pic>
        </p:grpSp>
        <p:grpSp>
          <p:nvGrpSpPr>
            <p:cNvPr id="33" name="Group 32"/>
            <p:cNvGrpSpPr/>
            <p:nvPr/>
          </p:nvGrpSpPr>
          <p:grpSpPr>
            <a:xfrm>
              <a:off x="5554236" y="5892559"/>
              <a:ext cx="753291" cy="753291"/>
              <a:chOff x="5452636" y="5936103"/>
              <a:chExt cx="753291" cy="753291"/>
            </a:xfrm>
          </p:grpSpPr>
          <p:sp>
            <p:nvSpPr>
              <p:cNvPr id="37" name="Rounded Rectangle 36">
                <a:hlinkClick r:id="rId5" action="ppaction://hlinksldjump">
                  <a:snd r:embed="rId3" name="click.wav"/>
                </a:hlinkClick>
              </p:cNvPr>
              <p:cNvSpPr/>
              <p:nvPr/>
            </p:nvSpPr>
            <p:spPr>
              <a:xfrm>
                <a:off x="5452636" y="5936103"/>
                <a:ext cx="753291" cy="753291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8" name="Picture 37">
                <a:hlinkClick r:id="rId5" action="ppaction://hlinksldjump">
                  <a:snd r:embed="rId3" name="click.wav"/>
                </a:hlinkClick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17381" y="6100848"/>
                <a:ext cx="423800" cy="423800"/>
              </a:xfrm>
              <a:prstGeom prst="rect">
                <a:avLst/>
              </a:prstGeom>
            </p:spPr>
          </p:pic>
        </p:grpSp>
        <p:grpSp>
          <p:nvGrpSpPr>
            <p:cNvPr id="34" name="Group 33"/>
            <p:cNvGrpSpPr/>
            <p:nvPr/>
          </p:nvGrpSpPr>
          <p:grpSpPr>
            <a:xfrm>
              <a:off x="4744767" y="5892559"/>
              <a:ext cx="753291" cy="753291"/>
              <a:chOff x="4643167" y="5936103"/>
              <a:chExt cx="753291" cy="753291"/>
            </a:xfrm>
          </p:grpSpPr>
          <p:sp>
            <p:nvSpPr>
              <p:cNvPr id="35" name="Rounded Rectangle 34">
                <a:hlinkClick r:id="" action="ppaction://hlinkshowjump?jump=nextslide">
                  <a:snd r:embed="rId3" name="click.wav"/>
                </a:hlinkClick>
              </p:cNvPr>
              <p:cNvSpPr/>
              <p:nvPr/>
            </p:nvSpPr>
            <p:spPr>
              <a:xfrm>
                <a:off x="4643167" y="5936103"/>
                <a:ext cx="753291" cy="753291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6" name="Picture 35">
                <a:hlinkClick r:id="" action="ppaction://hlinkshowjump?jump=previousslide"/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807412" y="6117818"/>
                <a:ext cx="424800" cy="424800"/>
              </a:xfrm>
              <a:prstGeom prst="rect">
                <a:avLst/>
              </a:prstGeom>
            </p:spPr>
          </p:pic>
        </p:grpSp>
      </p:grpSp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674546"/>
              </p:ext>
            </p:extLst>
          </p:nvPr>
        </p:nvGraphicFramePr>
        <p:xfrm>
          <a:off x="324054" y="2219898"/>
          <a:ext cx="11540360" cy="914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0155"/>
                <a:gridCol w="1480155"/>
                <a:gridCol w="1480155"/>
                <a:gridCol w="1480155"/>
                <a:gridCol w="1480155"/>
                <a:gridCol w="1254802"/>
                <a:gridCol w="1399718"/>
                <a:gridCol w="1485065"/>
              </a:tblGrid>
              <a:tr h="475861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>
                          <a:latin typeface="Bahnschrift Condensed" panose="020B0502040204020203" pitchFamily="34" charset="0"/>
                        </a:rPr>
                        <a:t>Hari</a:t>
                      </a:r>
                      <a:r>
                        <a:rPr lang="en-US" baseline="0" dirty="0" smtClean="0"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en-US" baseline="0" dirty="0" smtClean="0">
                          <a:latin typeface="Bahnschrift Condensed" panose="020B0502040204020203" pitchFamily="34" charset="0"/>
                        </a:rPr>
                        <a:t>1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>
                          <a:latin typeface="Bahnschrift Condensed" panose="020B0502040204020203" pitchFamily="34" charset="0"/>
                        </a:rPr>
                        <a:t>Hari</a:t>
                      </a:r>
                      <a:r>
                        <a:rPr lang="en-US" baseline="0" dirty="0" smtClean="0"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en-US" baseline="0" dirty="0" smtClean="0">
                          <a:latin typeface="Bahnschrift Condensed" panose="020B0502040204020203" pitchFamily="34" charset="0"/>
                        </a:rPr>
                        <a:t>2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>
                          <a:latin typeface="Bahnschrift Condensed" panose="020B0502040204020203" pitchFamily="34" charset="0"/>
                        </a:rPr>
                        <a:t>Hari</a:t>
                      </a:r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3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>
                          <a:latin typeface="Bahnschrift Condensed" panose="020B0502040204020203" pitchFamily="34" charset="0"/>
                        </a:rPr>
                        <a:t>Hari</a:t>
                      </a:r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4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>
                          <a:latin typeface="Bahnschrift Condensed" panose="020B0502040204020203" pitchFamily="34" charset="0"/>
                        </a:rPr>
                        <a:t>Hari</a:t>
                      </a:r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5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>
                          <a:latin typeface="Bahnschrift Condensed" panose="020B0502040204020203" pitchFamily="34" charset="0"/>
                        </a:rPr>
                        <a:t>Hari</a:t>
                      </a:r>
                      <a:r>
                        <a:rPr lang="en-US" baseline="0" dirty="0" smtClean="0">
                          <a:latin typeface="Bahnschrift Condensed" panose="020B0502040204020203" pitchFamily="34" charset="0"/>
                        </a:rPr>
                        <a:t> 6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 smtClean="0">
                          <a:latin typeface="Bahnschrift Condensed" panose="020B0502040204020203" pitchFamily="34" charset="0"/>
                        </a:rPr>
                        <a:t>Hari</a:t>
                      </a:r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 7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38538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Jarak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lari</a:t>
                      </a:r>
                      <a:endParaRPr lang="en-US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ahnschrift Condensed" panose="020B0502040204020203" pitchFamily="34" charset="0"/>
                        </a:rPr>
                        <a:t>2 km</a:t>
                      </a:r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Bahnschrift Condensed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9966"/>
                    </a:solidFill>
                  </a:tcPr>
                </a:tc>
              </a:tr>
            </a:tbl>
          </a:graphicData>
        </a:graphic>
      </p:graphicFrame>
      <p:sp>
        <p:nvSpPr>
          <p:cNvPr id="43" name="Rounded Rectangle 42"/>
          <p:cNvSpPr/>
          <p:nvPr/>
        </p:nvSpPr>
        <p:spPr>
          <a:xfrm>
            <a:off x="5639228" y="518124"/>
            <a:ext cx="2263299" cy="1075608"/>
          </a:xfrm>
          <a:prstGeom prst="roundRect">
            <a:avLst>
              <a:gd name="adj" fmla="val 9095"/>
            </a:avLst>
          </a:prstGeom>
          <a:solidFill>
            <a:srgbClr val="8295AD"/>
          </a:solidFill>
          <a:ln>
            <a:noFill/>
          </a:ln>
          <a:effectLst>
            <a:outerShdw blurRad="279400" dist="38100" dir="12960000" sx="103000" sy="103000" algn="tr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menggunakan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rumus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deret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geometi</a:t>
            </a:r>
            <a:endParaRPr lang="en-US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2585546" y="502358"/>
            <a:ext cx="3170518" cy="1075608"/>
          </a:xfrm>
          <a:prstGeom prst="roundRect">
            <a:avLst>
              <a:gd name="adj" fmla="val 909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279400" dist="38100" dir="12960000" sx="103000" sy="103000" algn="tr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Bahnschrift Condensed" panose="020B0502040204020203" pitchFamily="34" charset="0"/>
              </a:rPr>
              <a:t>Memcari</a:t>
            </a:r>
            <a:r>
              <a:rPr lang="en-US" dirty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ahnschrift Condensed" panose="020B0502040204020203" pitchFamily="34" charset="0"/>
              </a:rPr>
              <a:t>seluruh</a:t>
            </a:r>
            <a:r>
              <a:rPr lang="en-US" dirty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ahnschrift Condensed" panose="020B0502040204020203" pitchFamily="34" charset="0"/>
              </a:rPr>
              <a:t>panjang</a:t>
            </a:r>
            <a:r>
              <a:rPr lang="en-US" dirty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ahnschrift Condensed" panose="020B0502040204020203" pitchFamily="34" charset="0"/>
              </a:rPr>
              <a:t>dapat</a:t>
            </a:r>
            <a:r>
              <a:rPr lang="en-US" dirty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ahnschrift Condensed" panose="020B0502040204020203" pitchFamily="34" charset="0"/>
              </a:rPr>
              <a:t>dilakukan</a:t>
            </a:r>
            <a:r>
              <a:rPr lang="en-US" dirty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ahnschrift Condensed" panose="020B0502040204020203" pitchFamily="34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ahnschrift Condensed" panose="020B0502040204020203" pitchFamily="34" charset="0"/>
              </a:rPr>
              <a:t>menggunakan</a:t>
            </a:r>
            <a:r>
              <a:rPr lang="en-US" dirty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ahnschrift Condensed" panose="020B0502040204020203" pitchFamily="34" charset="0"/>
              </a:rPr>
              <a:t>rumus</a:t>
            </a:r>
            <a:r>
              <a:rPr lang="en-US" dirty="0">
                <a:solidFill>
                  <a:schemeClr val="tx1"/>
                </a:solidFill>
                <a:latin typeface="Bahnschrift Condensed" panose="020B0502040204020203" pitchFamily="34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tersedia</a:t>
            </a:r>
            <a:endParaRPr lang="en-US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262062" y="242362"/>
            <a:ext cx="1978702" cy="1873770"/>
            <a:chOff x="5996065" y="3770025"/>
            <a:chExt cx="1978702" cy="1873770"/>
          </a:xfrm>
        </p:grpSpPr>
        <p:sp>
          <p:nvSpPr>
            <p:cNvPr id="47" name="Rounded Rectangle 46">
              <a:hlinkClick r:id="" action="ppaction://noaction">
                <a:snd r:embed="rId3" name="click.wav"/>
              </a:hlinkClick>
            </p:cNvPr>
            <p:cNvSpPr/>
            <p:nvPr/>
          </p:nvSpPr>
          <p:spPr>
            <a:xfrm>
              <a:off x="5996065" y="3770025"/>
              <a:ext cx="1978702" cy="1873770"/>
            </a:xfrm>
            <a:prstGeom prst="roundRect">
              <a:avLst/>
            </a:prstGeom>
            <a:solidFill>
              <a:srgbClr val="99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8" name="Picture 47">
              <a:hlinkClick r:id="" action="ppaction://noaction">
                <a:snd r:embed="rId3" name="click.wav"/>
              </a:hlinkClick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3496" y="4030021"/>
              <a:ext cx="923840" cy="923840"/>
            </a:xfrm>
            <a:prstGeom prst="rect">
              <a:avLst/>
            </a:prstGeom>
          </p:spPr>
        </p:pic>
        <p:sp>
          <p:nvSpPr>
            <p:cNvPr id="49" name="TextBox 48">
              <a:hlinkClick r:id="" action="ppaction://noaction">
                <a:snd r:embed="rId3" name="click.wav"/>
              </a:hlinkClick>
            </p:cNvPr>
            <p:cNvSpPr txBox="1"/>
            <p:nvPr/>
          </p:nvSpPr>
          <p:spPr>
            <a:xfrm>
              <a:off x="6057952" y="5076892"/>
              <a:ext cx="18549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 smtClean="0">
                  <a:solidFill>
                    <a:srgbClr val="FF9966"/>
                  </a:solidFill>
                  <a:latin typeface="Bahnschrift Condensed" panose="020B0502040204020203" pitchFamily="34" charset="0"/>
                </a:rPr>
                <a:t>Membandingkan</a:t>
              </a:r>
              <a:endParaRPr lang="en-US" sz="1600" dirty="0">
                <a:solidFill>
                  <a:srgbClr val="FF9966"/>
                </a:solidFill>
                <a:latin typeface="Bahnschrift Condensed" panose="020B0502040204020203" pitchFamily="34" charset="0"/>
              </a:endParaRPr>
            </a:p>
          </p:txBody>
        </p:sp>
      </p:grpSp>
      <p:sp>
        <p:nvSpPr>
          <p:cNvPr id="51" name="Rounded Rectangle 50"/>
          <p:cNvSpPr/>
          <p:nvPr/>
        </p:nvSpPr>
        <p:spPr>
          <a:xfrm>
            <a:off x="357423" y="3422999"/>
            <a:ext cx="1883342" cy="455318"/>
          </a:xfrm>
          <a:prstGeom prst="roundRect">
            <a:avLst>
              <a:gd name="adj" fmla="val 909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279400" dist="38100" dir="12960000" sx="103000" sy="103000" algn="tr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Bilangan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pertama</a:t>
            </a:r>
            <a:endParaRPr lang="en-US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357423" y="4048364"/>
            <a:ext cx="1883342" cy="455318"/>
          </a:xfrm>
          <a:prstGeom prst="roundRect">
            <a:avLst>
              <a:gd name="adj" fmla="val 909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279400" dist="38100" dir="12960000" sx="103000" sy="103000" algn="tr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Bilangan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pengali</a:t>
            </a:r>
            <a:endParaRPr lang="en-US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357422" y="4693062"/>
            <a:ext cx="1883342" cy="455318"/>
          </a:xfrm>
          <a:prstGeom prst="roundRect">
            <a:avLst>
              <a:gd name="adj" fmla="val 909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279400" dist="38100" dir="12960000" sx="103000" sy="103000" algn="tr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Banyak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hari</a:t>
            </a:r>
            <a:endParaRPr lang="en-US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ounded Rectangle 53"/>
              <p:cNvSpPr/>
              <p:nvPr/>
            </p:nvSpPr>
            <p:spPr>
              <a:xfrm>
                <a:off x="2287463" y="3422999"/>
                <a:ext cx="424206" cy="455318"/>
              </a:xfrm>
              <a:prstGeom prst="roundRect">
                <a:avLst>
                  <a:gd name="adj" fmla="val 9095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279400" dist="38100" dir="12960000" sx="103000" sy="103000" algn="tr" rotWithShape="0">
                  <a:prstClr val="black">
                    <a:alpha val="27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Bahnschrift Condensed" panose="020B0502040204020203" pitchFamily="34" charset="0"/>
                </a:endParaRPr>
              </a:p>
            </p:txBody>
          </p:sp>
        </mc:Choice>
        <mc:Fallback>
          <p:sp>
            <p:nvSpPr>
              <p:cNvPr id="54" name="Rounded 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7463" y="3422999"/>
                <a:ext cx="424206" cy="455318"/>
              </a:xfrm>
              <a:prstGeom prst="roundRect">
                <a:avLst>
                  <a:gd name="adj" fmla="val 9095"/>
                </a:avLst>
              </a:prstGeom>
              <a:blipFill rotWithShape="0">
                <a:blip r:embed="rId8"/>
                <a:stretch>
                  <a:fillRect/>
                </a:stretch>
              </a:blipFill>
              <a:ln>
                <a:noFill/>
              </a:ln>
              <a:effectLst>
                <a:outerShdw blurRad="279400" dist="38100" dir="12960000" sx="103000" sy="103000" algn="tr" rotWithShape="0">
                  <a:prstClr val="black">
                    <a:alpha val="27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ounded Rectangle 54"/>
              <p:cNvSpPr/>
              <p:nvPr/>
            </p:nvSpPr>
            <p:spPr>
              <a:xfrm>
                <a:off x="2758367" y="3422999"/>
                <a:ext cx="424206" cy="455318"/>
              </a:xfrm>
              <a:prstGeom prst="roundRect">
                <a:avLst>
                  <a:gd name="adj" fmla="val 9095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279400" dist="38100" dir="12960000" sx="103000" sy="103000" algn="tr" rotWithShape="0">
                  <a:prstClr val="black">
                    <a:alpha val="27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Bahnschrift Condensed" panose="020B0502040204020203" pitchFamily="34" charset="0"/>
                </a:endParaRPr>
              </a:p>
            </p:txBody>
          </p:sp>
        </mc:Choice>
        <mc:Fallback>
          <p:sp>
            <p:nvSpPr>
              <p:cNvPr id="55" name="Rounded 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8367" y="3422999"/>
                <a:ext cx="424206" cy="455318"/>
              </a:xfrm>
              <a:prstGeom prst="roundRect">
                <a:avLst>
                  <a:gd name="adj" fmla="val 9095"/>
                </a:avLst>
              </a:prstGeom>
              <a:blipFill rotWithShape="0">
                <a:blip r:embed="rId9"/>
                <a:stretch>
                  <a:fillRect/>
                </a:stretch>
              </a:blipFill>
              <a:ln>
                <a:noFill/>
              </a:ln>
              <a:effectLst>
                <a:outerShdw blurRad="279400" dist="38100" dir="12960000" sx="103000" sy="103000" algn="tr" rotWithShape="0">
                  <a:prstClr val="black">
                    <a:alpha val="27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Rounded Rectangle 55"/>
              <p:cNvSpPr/>
              <p:nvPr/>
            </p:nvSpPr>
            <p:spPr>
              <a:xfrm>
                <a:off x="3229271" y="3422999"/>
                <a:ext cx="424206" cy="455318"/>
              </a:xfrm>
              <a:prstGeom prst="roundRect">
                <a:avLst>
                  <a:gd name="adj" fmla="val 9095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279400" dist="38100" dir="12960000" sx="103000" sy="103000" algn="tr" rotWithShape="0">
                  <a:prstClr val="black">
                    <a:alpha val="27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Bahnschrift Condensed" panose="020B0502040204020203" pitchFamily="34" charset="0"/>
                </a:endParaRPr>
              </a:p>
            </p:txBody>
          </p:sp>
        </mc:Choice>
        <mc:Fallback>
          <p:sp>
            <p:nvSpPr>
              <p:cNvPr id="56" name="Rounded 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271" y="3422999"/>
                <a:ext cx="424206" cy="455318"/>
              </a:xfrm>
              <a:prstGeom prst="roundRect">
                <a:avLst>
                  <a:gd name="adj" fmla="val 9095"/>
                </a:avLst>
              </a:prstGeom>
              <a:blipFill rotWithShape="0">
                <a:blip r:embed="rId10"/>
                <a:stretch>
                  <a:fillRect/>
                </a:stretch>
              </a:blipFill>
              <a:ln>
                <a:noFill/>
              </a:ln>
              <a:effectLst>
                <a:outerShdw blurRad="279400" dist="38100" dir="12960000" sx="103000" sy="103000" algn="tr" rotWithShape="0">
                  <a:prstClr val="black">
                    <a:alpha val="27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0" name="Group 79"/>
          <p:cNvGrpSpPr/>
          <p:nvPr/>
        </p:nvGrpSpPr>
        <p:grpSpPr>
          <a:xfrm>
            <a:off x="3700175" y="3422999"/>
            <a:ext cx="603811" cy="455318"/>
            <a:chOff x="3700175" y="3422999"/>
            <a:chExt cx="603811" cy="455318"/>
          </a:xfrm>
        </p:grpSpPr>
        <p:sp>
          <p:nvSpPr>
            <p:cNvPr id="57" name="Rounded Rectangle 56"/>
            <p:cNvSpPr/>
            <p:nvPr/>
          </p:nvSpPr>
          <p:spPr>
            <a:xfrm>
              <a:off x="3700175" y="3422999"/>
              <a:ext cx="603811" cy="455318"/>
            </a:xfrm>
            <a:prstGeom prst="roundRect">
              <a:avLst>
                <a:gd name="adj" fmla="val 9095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outerShdw blurRad="279400" dist="38100" dir="12960000" sx="103000" sy="103000" algn="tr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794801" y="3488104"/>
              <a:ext cx="398825" cy="32512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endParaRPr lang="en-US" sz="1200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Rounded Rectangle 58"/>
              <p:cNvSpPr/>
              <p:nvPr/>
            </p:nvSpPr>
            <p:spPr>
              <a:xfrm>
                <a:off x="2287463" y="4043062"/>
                <a:ext cx="424206" cy="455318"/>
              </a:xfrm>
              <a:prstGeom prst="roundRect">
                <a:avLst>
                  <a:gd name="adj" fmla="val 9095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279400" dist="38100" dir="12960000" sx="103000" sy="103000" algn="tr" rotWithShape="0">
                  <a:prstClr val="black">
                    <a:alpha val="27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Bahnschrift Condensed" panose="020B0502040204020203" pitchFamily="34" charset="0"/>
                </a:endParaRPr>
              </a:p>
            </p:txBody>
          </p:sp>
        </mc:Choice>
        <mc:Fallback>
          <p:sp>
            <p:nvSpPr>
              <p:cNvPr id="59" name="Rounded 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7463" y="4043062"/>
                <a:ext cx="424206" cy="455318"/>
              </a:xfrm>
              <a:prstGeom prst="roundRect">
                <a:avLst>
                  <a:gd name="adj" fmla="val 9095"/>
                </a:avLst>
              </a:prstGeom>
              <a:blipFill rotWithShape="0">
                <a:blip r:embed="rId11"/>
                <a:stretch>
                  <a:fillRect/>
                </a:stretch>
              </a:blipFill>
              <a:ln>
                <a:noFill/>
              </a:ln>
              <a:effectLst>
                <a:outerShdw blurRad="279400" dist="38100" dir="12960000" sx="103000" sy="103000" algn="tr" rotWithShape="0">
                  <a:prstClr val="black">
                    <a:alpha val="27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Rounded Rectangle 59"/>
              <p:cNvSpPr/>
              <p:nvPr/>
            </p:nvSpPr>
            <p:spPr>
              <a:xfrm>
                <a:off x="2758367" y="4043062"/>
                <a:ext cx="424206" cy="455318"/>
              </a:xfrm>
              <a:prstGeom prst="roundRect">
                <a:avLst>
                  <a:gd name="adj" fmla="val 9095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279400" dist="38100" dir="12960000" sx="103000" sy="103000" algn="tr" rotWithShape="0">
                  <a:prstClr val="black">
                    <a:alpha val="27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Bahnschrift Condensed" panose="020B0502040204020203" pitchFamily="34" charset="0"/>
                </a:endParaRPr>
              </a:p>
            </p:txBody>
          </p:sp>
        </mc:Choice>
        <mc:Fallback>
          <p:sp>
            <p:nvSpPr>
              <p:cNvPr id="60" name="Rounded 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8367" y="4043062"/>
                <a:ext cx="424206" cy="455318"/>
              </a:xfrm>
              <a:prstGeom prst="roundRect">
                <a:avLst>
                  <a:gd name="adj" fmla="val 9095"/>
                </a:avLst>
              </a:prstGeom>
              <a:blipFill rotWithShape="0">
                <a:blip r:embed="rId12"/>
                <a:stretch>
                  <a:fillRect/>
                </a:stretch>
              </a:blipFill>
              <a:ln>
                <a:noFill/>
              </a:ln>
              <a:effectLst>
                <a:outerShdw blurRad="279400" dist="38100" dir="12960000" sx="103000" sy="103000" algn="tr" rotWithShape="0">
                  <a:prstClr val="black">
                    <a:alpha val="27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Rounded Rectangle 60"/>
              <p:cNvSpPr/>
              <p:nvPr/>
            </p:nvSpPr>
            <p:spPr>
              <a:xfrm>
                <a:off x="3229271" y="4043062"/>
                <a:ext cx="424206" cy="455318"/>
              </a:xfrm>
              <a:prstGeom prst="roundRect">
                <a:avLst>
                  <a:gd name="adj" fmla="val 9095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279400" dist="38100" dir="12960000" sx="103000" sy="103000" algn="tr" rotWithShape="0">
                  <a:prstClr val="black">
                    <a:alpha val="27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Bahnschrift Condensed" panose="020B0502040204020203" pitchFamily="34" charset="0"/>
                </a:endParaRPr>
              </a:p>
            </p:txBody>
          </p:sp>
        </mc:Choice>
        <mc:Fallback>
          <p:sp>
            <p:nvSpPr>
              <p:cNvPr id="61" name="Rounded 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271" y="4043062"/>
                <a:ext cx="424206" cy="455318"/>
              </a:xfrm>
              <a:prstGeom prst="roundRect">
                <a:avLst>
                  <a:gd name="adj" fmla="val 9095"/>
                </a:avLst>
              </a:prstGeom>
              <a:blipFill rotWithShape="0">
                <a:blip r:embed="rId13"/>
                <a:stretch>
                  <a:fillRect/>
                </a:stretch>
              </a:blipFill>
              <a:ln>
                <a:noFill/>
              </a:ln>
              <a:effectLst>
                <a:outerShdw blurRad="279400" dist="38100" dir="12960000" sx="103000" sy="103000" algn="tr" rotWithShape="0">
                  <a:prstClr val="black">
                    <a:alpha val="27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Rounded Rectangle 63"/>
              <p:cNvSpPr/>
              <p:nvPr/>
            </p:nvSpPr>
            <p:spPr>
              <a:xfrm>
                <a:off x="2287463" y="4680914"/>
                <a:ext cx="424206" cy="455318"/>
              </a:xfrm>
              <a:prstGeom prst="roundRect">
                <a:avLst>
                  <a:gd name="adj" fmla="val 9095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279400" dist="38100" dir="12960000" sx="103000" sy="103000" algn="tr" rotWithShape="0">
                  <a:prstClr val="black">
                    <a:alpha val="27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Bahnschrift Condensed" panose="020B0502040204020203" pitchFamily="34" charset="0"/>
                </a:endParaRPr>
              </a:p>
            </p:txBody>
          </p:sp>
        </mc:Choice>
        <mc:Fallback>
          <p:sp>
            <p:nvSpPr>
              <p:cNvPr id="64" name="Rounded 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7463" y="4680914"/>
                <a:ext cx="424206" cy="455318"/>
              </a:xfrm>
              <a:prstGeom prst="roundRect">
                <a:avLst>
                  <a:gd name="adj" fmla="val 9095"/>
                </a:avLst>
              </a:prstGeom>
              <a:blipFill rotWithShape="0">
                <a:blip r:embed="rId14"/>
                <a:stretch>
                  <a:fillRect/>
                </a:stretch>
              </a:blipFill>
              <a:ln>
                <a:noFill/>
              </a:ln>
              <a:effectLst>
                <a:outerShdw blurRad="279400" dist="38100" dir="12960000" sx="103000" sy="103000" algn="tr" rotWithShape="0">
                  <a:prstClr val="black">
                    <a:alpha val="27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Rounded Rectangle 64"/>
              <p:cNvSpPr/>
              <p:nvPr/>
            </p:nvSpPr>
            <p:spPr>
              <a:xfrm>
                <a:off x="2758367" y="4680914"/>
                <a:ext cx="424206" cy="455318"/>
              </a:xfrm>
              <a:prstGeom prst="roundRect">
                <a:avLst>
                  <a:gd name="adj" fmla="val 9095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279400" dist="38100" dir="12960000" sx="103000" sy="103000" algn="tr" rotWithShape="0">
                  <a:prstClr val="black">
                    <a:alpha val="27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Bahnschrift Condensed" panose="020B0502040204020203" pitchFamily="34" charset="0"/>
                </a:endParaRPr>
              </a:p>
            </p:txBody>
          </p:sp>
        </mc:Choice>
        <mc:Fallback>
          <p:sp>
            <p:nvSpPr>
              <p:cNvPr id="65" name="Rounded Rectangle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8367" y="4680914"/>
                <a:ext cx="424206" cy="455318"/>
              </a:xfrm>
              <a:prstGeom prst="roundRect">
                <a:avLst>
                  <a:gd name="adj" fmla="val 9095"/>
                </a:avLst>
              </a:prstGeom>
              <a:blipFill rotWithShape="0">
                <a:blip r:embed="rId15"/>
                <a:stretch>
                  <a:fillRect/>
                </a:stretch>
              </a:blipFill>
              <a:ln>
                <a:noFill/>
              </a:ln>
              <a:effectLst>
                <a:outerShdw blurRad="279400" dist="38100" dir="12960000" sx="103000" sy="103000" algn="tr" rotWithShape="0">
                  <a:prstClr val="black">
                    <a:alpha val="27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Rounded Rectangle 65"/>
              <p:cNvSpPr/>
              <p:nvPr/>
            </p:nvSpPr>
            <p:spPr>
              <a:xfrm>
                <a:off x="3229271" y="4680914"/>
                <a:ext cx="424206" cy="455318"/>
              </a:xfrm>
              <a:prstGeom prst="roundRect">
                <a:avLst>
                  <a:gd name="adj" fmla="val 9095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279400" dist="38100" dir="12960000" sx="103000" sy="103000" algn="tr" rotWithShape="0">
                  <a:prstClr val="black">
                    <a:alpha val="27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  <a:latin typeface="Bahnschrift Condensed" panose="020B0502040204020203" pitchFamily="34" charset="0"/>
                </a:endParaRPr>
              </a:p>
            </p:txBody>
          </p:sp>
        </mc:Choice>
        <mc:Fallback>
          <p:sp>
            <p:nvSpPr>
              <p:cNvPr id="66" name="Rounded 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271" y="4680914"/>
                <a:ext cx="424206" cy="455318"/>
              </a:xfrm>
              <a:prstGeom prst="roundRect">
                <a:avLst>
                  <a:gd name="adj" fmla="val 9095"/>
                </a:avLst>
              </a:prstGeom>
              <a:blipFill rotWithShape="0">
                <a:blip r:embed="rId16"/>
                <a:stretch>
                  <a:fillRect/>
                </a:stretch>
              </a:blipFill>
              <a:ln>
                <a:noFill/>
              </a:ln>
              <a:effectLst>
                <a:outerShdw blurRad="279400" dist="38100" dir="12960000" sx="103000" sy="103000" algn="tr" rotWithShape="0">
                  <a:prstClr val="black">
                    <a:alpha val="27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3700175" y="4043062"/>
            <a:ext cx="603811" cy="455318"/>
            <a:chOff x="3700175" y="4043062"/>
            <a:chExt cx="603811" cy="455318"/>
          </a:xfrm>
        </p:grpSpPr>
        <p:sp>
          <p:nvSpPr>
            <p:cNvPr id="69" name="Rounded Rectangle 68"/>
            <p:cNvSpPr/>
            <p:nvPr/>
          </p:nvSpPr>
          <p:spPr>
            <a:xfrm>
              <a:off x="3700175" y="4043062"/>
              <a:ext cx="603811" cy="455318"/>
            </a:xfrm>
            <a:prstGeom prst="roundRect">
              <a:avLst>
                <a:gd name="adj" fmla="val 9095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outerShdw blurRad="279400" dist="38100" dir="12960000" sx="103000" sy="103000" algn="tr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794801" y="4108167"/>
              <a:ext cx="398825" cy="32512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endParaRPr lang="en-US" sz="12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700208" y="4680914"/>
            <a:ext cx="603811" cy="455318"/>
            <a:chOff x="3700208" y="4680914"/>
            <a:chExt cx="603811" cy="455318"/>
          </a:xfrm>
        </p:grpSpPr>
        <p:sp>
          <p:nvSpPr>
            <p:cNvPr id="71" name="Rounded Rectangle 70"/>
            <p:cNvSpPr/>
            <p:nvPr/>
          </p:nvSpPr>
          <p:spPr>
            <a:xfrm>
              <a:off x="3700208" y="4680914"/>
              <a:ext cx="603811" cy="455318"/>
            </a:xfrm>
            <a:prstGeom prst="roundRect">
              <a:avLst>
                <a:gd name="adj" fmla="val 9095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>
              <a:outerShdw blurRad="279400" dist="38100" dir="12960000" sx="103000" sy="103000" algn="tr" rotWithShape="0">
                <a:prstClr val="black">
                  <a:alpha val="2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794834" y="4746019"/>
              <a:ext cx="398825" cy="32512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endParaRPr lang="en-US" sz="1200" dirty="0"/>
            </a:p>
          </p:txBody>
        </p:sp>
      </p:grpSp>
      <p:sp>
        <p:nvSpPr>
          <p:cNvPr id="73" name="Rounded Rectangle 72"/>
          <p:cNvSpPr/>
          <p:nvPr/>
        </p:nvSpPr>
        <p:spPr>
          <a:xfrm>
            <a:off x="4443810" y="3422772"/>
            <a:ext cx="2263299" cy="1075608"/>
          </a:xfrm>
          <a:prstGeom prst="roundRect">
            <a:avLst>
              <a:gd name="adj" fmla="val 9095"/>
            </a:avLst>
          </a:prstGeom>
          <a:solidFill>
            <a:srgbClr val="8295AD"/>
          </a:solidFill>
          <a:ln>
            <a:noFill/>
          </a:ln>
          <a:effectLst>
            <a:outerShdw blurRad="279400" dist="38100" dir="12960000" sx="103000" sy="103000" algn="tr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Substitusikan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masukkan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ke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rumus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di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atas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)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hitunglah</a:t>
            </a:r>
            <a:endParaRPr lang="en-US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p:grpSp>
        <p:nvGrpSpPr>
          <p:cNvPr id="81" name="Group 80"/>
          <p:cNvGrpSpPr/>
          <p:nvPr/>
        </p:nvGrpSpPr>
        <p:grpSpPr>
          <a:xfrm>
            <a:off x="6846933" y="3397436"/>
            <a:ext cx="5071798" cy="1348583"/>
            <a:chOff x="6846933" y="3397436"/>
            <a:chExt cx="5071798" cy="134858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4" name="Rounded Rectangle 73"/>
                <p:cNvSpPr/>
                <p:nvPr/>
              </p:nvSpPr>
              <p:spPr>
                <a:xfrm>
                  <a:off x="6846933" y="3397436"/>
                  <a:ext cx="5071798" cy="1348583"/>
                </a:xfrm>
                <a:prstGeom prst="roundRect">
                  <a:avLst>
                    <a:gd name="adj" fmla="val 9095"/>
                  </a:avLst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>
                  <a:outerShdw blurRad="279400" dist="38100" dir="12960000" sx="103000" sy="103000" algn="tr" rotWithShape="0">
                    <a:prstClr val="black">
                      <a:alpha val="27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sz="4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   </m:t>
                            </m:r>
                            <m: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sSup>
                              <m:sSupPr>
                                <m:ctrlPr>
                                  <a:rPr lang="en-US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    </m:t>
                                </m:r>
                              </m:e>
                              <m:sup>
                                <m:r>
                                  <a:rPr lang="en-US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7</m:t>
                                </m:r>
                              </m:sup>
                            </m:sSup>
                            <m: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−1)</m:t>
                            </m:r>
                          </m:num>
                          <m:den>
                            <m:r>
                              <a:rPr lang="en-US" sz="4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oMath>
                    </m:oMathPara>
                  </a14:m>
                  <a:endParaRPr lang="en-US" sz="4400" dirty="0">
                    <a:solidFill>
                      <a:schemeClr val="tx1"/>
                    </a:solidFill>
                    <a:latin typeface="Bahnschrift Condensed" panose="020B0502040204020203" pitchFamily="34" charset="0"/>
                  </a:endParaRPr>
                </a:p>
              </p:txBody>
            </p:sp>
          </mc:Choice>
          <mc:Fallback>
            <p:sp>
              <p:nvSpPr>
                <p:cNvPr id="74" name="Rounded Rectangle 7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46933" y="3397436"/>
                  <a:ext cx="5071798" cy="1348583"/>
                </a:xfrm>
                <a:prstGeom prst="roundRect">
                  <a:avLst>
                    <a:gd name="adj" fmla="val 9095"/>
                  </a:avLst>
                </a:prstGeom>
                <a:blipFill rotWithShape="0">
                  <a:blip r:embed="rId17"/>
                  <a:stretch>
                    <a:fillRect/>
                  </a:stretch>
                </a:blipFill>
                <a:ln>
                  <a:noFill/>
                </a:ln>
                <a:effectLst>
                  <a:outerShdw blurRad="279400" dist="38100" dir="12960000" sx="103000" sy="103000" algn="tr" rotWithShape="0">
                    <a:prstClr val="black">
                      <a:alpha val="27000"/>
                    </a:prstClr>
                  </a:outerShdw>
                </a:effec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5" name="TextBox 74"/>
            <p:cNvSpPr txBox="1"/>
            <p:nvPr/>
          </p:nvSpPr>
          <p:spPr>
            <a:xfrm>
              <a:off x="8400969" y="3635451"/>
              <a:ext cx="398825" cy="32512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endParaRPr lang="en-US" sz="120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9900565" y="3635450"/>
              <a:ext cx="398825" cy="32512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endParaRPr lang="en-US" sz="1200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9050610" y="4335817"/>
              <a:ext cx="398825" cy="32512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endParaRPr lang="en-US" sz="1200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8" name="Rounded Rectangle 77"/>
              <p:cNvSpPr/>
              <p:nvPr/>
            </p:nvSpPr>
            <p:spPr>
              <a:xfrm>
                <a:off x="7698375" y="4860232"/>
                <a:ext cx="2250690" cy="1348583"/>
              </a:xfrm>
              <a:prstGeom prst="roundRect">
                <a:avLst>
                  <a:gd name="adj" fmla="val 9095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279400" dist="38100" dir="12960000" sx="103000" sy="103000" algn="tr" rotWithShape="0">
                  <a:prstClr val="black">
                    <a:alpha val="27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400" dirty="0">
                  <a:solidFill>
                    <a:schemeClr val="tx1"/>
                  </a:solidFill>
                  <a:latin typeface="Bahnschrift Condensed" panose="020B0502040204020203" pitchFamily="34" charset="0"/>
                </a:endParaRPr>
              </a:p>
            </p:txBody>
          </p:sp>
        </mc:Choice>
        <mc:Fallback>
          <p:sp>
            <p:nvSpPr>
              <p:cNvPr id="78" name="Rounded Rectangle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8375" y="4860232"/>
                <a:ext cx="2250690" cy="1348583"/>
              </a:xfrm>
              <a:prstGeom prst="roundRect">
                <a:avLst>
                  <a:gd name="adj" fmla="val 9095"/>
                </a:avLst>
              </a:prstGeom>
              <a:blipFill rotWithShape="0">
                <a:blip r:embed="rId18"/>
                <a:stretch>
                  <a:fillRect/>
                </a:stretch>
              </a:blipFill>
              <a:ln>
                <a:noFill/>
              </a:ln>
              <a:effectLst>
                <a:outerShdw blurRad="279400" dist="38100" dir="12960000" sx="103000" sy="103000" algn="tr" rotWithShape="0">
                  <a:prstClr val="black">
                    <a:alpha val="27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/>
          <p:cNvSpPr txBox="1"/>
          <p:nvPr/>
        </p:nvSpPr>
        <p:spPr>
          <a:xfrm>
            <a:off x="9382832" y="5374328"/>
            <a:ext cx="398825" cy="325125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81664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43" grpId="0" animBg="1"/>
      <p:bldP spid="44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9" grpId="0" animBg="1"/>
      <p:bldP spid="60" grpId="0" animBg="1"/>
      <p:bldP spid="61" grpId="0" animBg="1"/>
      <p:bldP spid="64" grpId="0" animBg="1"/>
      <p:bldP spid="65" grpId="0" animBg="1"/>
      <p:bldP spid="66" grpId="0" animBg="1"/>
      <p:bldP spid="73" grpId="0" animBg="1"/>
      <p:bldP spid="78" grpId="0" animBg="1"/>
      <p:bldP spid="7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85545" y="1718506"/>
            <a:ext cx="3114340" cy="1075608"/>
          </a:xfrm>
          <a:prstGeom prst="roundRect">
            <a:avLst>
              <a:gd name="adj" fmla="val 9095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279400" dist="38100" dir="12960000" sx="103000" sy="103000" algn="tr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Apakah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hasilnya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sama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?</a:t>
            </a:r>
            <a:endParaRPr lang="en-US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946594" y="5819988"/>
            <a:ext cx="2372229" cy="753291"/>
            <a:chOff x="4744767" y="5892559"/>
            <a:chExt cx="2372229" cy="753291"/>
          </a:xfrm>
        </p:grpSpPr>
        <p:grpSp>
          <p:nvGrpSpPr>
            <p:cNvPr id="6" name="Group 5"/>
            <p:cNvGrpSpPr/>
            <p:nvPr/>
          </p:nvGrpSpPr>
          <p:grpSpPr>
            <a:xfrm>
              <a:off x="6363705" y="5892559"/>
              <a:ext cx="753291" cy="753291"/>
              <a:chOff x="6262105" y="5936103"/>
              <a:chExt cx="753291" cy="753291"/>
            </a:xfrm>
          </p:grpSpPr>
          <p:sp>
            <p:nvSpPr>
              <p:cNvPr id="13" name="Rounded Rectangle 12">
                <a:hlinkClick r:id="" action="ppaction://hlinkshowjump?jump=nextslide">
                  <a:snd r:embed="rId2" name="click.wav"/>
                </a:hlinkClick>
              </p:cNvPr>
              <p:cNvSpPr/>
              <p:nvPr/>
            </p:nvSpPr>
            <p:spPr>
              <a:xfrm>
                <a:off x="6262105" y="5936103"/>
                <a:ext cx="753291" cy="753291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4" name="Picture 13">
                <a:hlinkClick r:id="" action="ppaction://hlinkshowjump?jump=nextslide">
                  <a:snd r:embed="rId2" name="click.wav"/>
                </a:hlinkClick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26350" y="6112530"/>
                <a:ext cx="424800" cy="424800"/>
              </a:xfrm>
              <a:prstGeom prst="rect">
                <a:avLst/>
              </a:prstGeom>
            </p:spPr>
          </p:pic>
        </p:grpSp>
        <p:grpSp>
          <p:nvGrpSpPr>
            <p:cNvPr id="7" name="Group 6"/>
            <p:cNvGrpSpPr/>
            <p:nvPr/>
          </p:nvGrpSpPr>
          <p:grpSpPr>
            <a:xfrm>
              <a:off x="5554236" y="5892559"/>
              <a:ext cx="753291" cy="753291"/>
              <a:chOff x="5452636" y="5936103"/>
              <a:chExt cx="753291" cy="753291"/>
            </a:xfrm>
          </p:grpSpPr>
          <p:sp>
            <p:nvSpPr>
              <p:cNvPr id="11" name="Rounded Rectangle 10">
                <a:hlinkClick r:id="rId4" action="ppaction://hlinksldjump">
                  <a:snd r:embed="rId2" name="click.wav"/>
                </a:hlinkClick>
              </p:cNvPr>
              <p:cNvSpPr/>
              <p:nvPr/>
            </p:nvSpPr>
            <p:spPr>
              <a:xfrm>
                <a:off x="5452636" y="5936103"/>
                <a:ext cx="753291" cy="753291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2" name="Picture 11">
                <a:hlinkClick r:id="rId4" action="ppaction://hlinksldjump">
                  <a:snd r:embed="rId2" name="click.wav"/>
                </a:hlinkClick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17381" y="6100848"/>
                <a:ext cx="423800" cy="423800"/>
              </a:xfrm>
              <a:prstGeom prst="rect">
                <a:avLst/>
              </a:prstGeom>
            </p:spPr>
          </p:pic>
        </p:grpSp>
        <p:grpSp>
          <p:nvGrpSpPr>
            <p:cNvPr id="8" name="Group 7"/>
            <p:cNvGrpSpPr/>
            <p:nvPr/>
          </p:nvGrpSpPr>
          <p:grpSpPr>
            <a:xfrm>
              <a:off x="4744767" y="5892559"/>
              <a:ext cx="753291" cy="753291"/>
              <a:chOff x="4643167" y="5936103"/>
              <a:chExt cx="753291" cy="753291"/>
            </a:xfrm>
          </p:grpSpPr>
          <p:sp>
            <p:nvSpPr>
              <p:cNvPr id="9" name="Rounded Rectangle 8">
                <a:hlinkClick r:id="" action="ppaction://hlinkshowjump?jump=nextslide">
                  <a:snd r:embed="rId2" name="click.wav"/>
                </a:hlinkClick>
              </p:cNvPr>
              <p:cNvSpPr/>
              <p:nvPr/>
            </p:nvSpPr>
            <p:spPr>
              <a:xfrm>
                <a:off x="4643167" y="5936103"/>
                <a:ext cx="753291" cy="753291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Picture 9">
                <a:hlinkClick r:id="" action="ppaction://hlinkshowjump?jump=previousslide"/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807412" y="6117818"/>
                <a:ext cx="424800" cy="424800"/>
              </a:xfrm>
              <a:prstGeom prst="rect">
                <a:avLst/>
              </a:prstGeom>
            </p:spPr>
          </p:pic>
        </p:grpSp>
      </p:grpSp>
      <p:sp>
        <p:nvSpPr>
          <p:cNvPr id="17" name="Rounded Rectangle 16"/>
          <p:cNvSpPr/>
          <p:nvPr/>
        </p:nvSpPr>
        <p:spPr>
          <a:xfrm>
            <a:off x="2585545" y="518124"/>
            <a:ext cx="3170518" cy="1075608"/>
          </a:xfrm>
          <a:prstGeom prst="roundRect">
            <a:avLst>
              <a:gd name="adj" fmla="val 909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279400" dist="38100" dir="12960000" sx="103000" sy="103000" algn="tr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Bandingkan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hasil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pengerjaanmu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cara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manual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rumus</a:t>
            </a:r>
            <a:endParaRPr lang="en-US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62062" y="242362"/>
            <a:ext cx="1978702" cy="1873770"/>
            <a:chOff x="5996065" y="3770025"/>
            <a:chExt cx="1978702" cy="1873770"/>
          </a:xfrm>
        </p:grpSpPr>
        <p:sp>
          <p:nvSpPr>
            <p:cNvPr id="19" name="Rounded Rectangle 18">
              <a:hlinkClick r:id="" action="ppaction://noaction">
                <a:snd r:embed="rId2" name="click.wav"/>
              </a:hlinkClick>
            </p:cNvPr>
            <p:cNvSpPr/>
            <p:nvPr/>
          </p:nvSpPr>
          <p:spPr>
            <a:xfrm>
              <a:off x="5996065" y="3770025"/>
              <a:ext cx="1978702" cy="1873770"/>
            </a:xfrm>
            <a:prstGeom prst="roundRect">
              <a:avLst/>
            </a:prstGeom>
            <a:solidFill>
              <a:srgbClr val="99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>
              <a:hlinkClick r:id="" action="ppaction://noaction">
                <a:snd r:embed="rId2" name="click.wav"/>
              </a:hlinkClick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3496" y="4030021"/>
              <a:ext cx="923840" cy="923840"/>
            </a:xfrm>
            <a:prstGeom prst="rect">
              <a:avLst/>
            </a:prstGeom>
          </p:spPr>
        </p:pic>
        <p:sp>
          <p:nvSpPr>
            <p:cNvPr id="21" name="TextBox 20">
              <a:hlinkClick r:id="" action="ppaction://noaction">
                <a:snd r:embed="rId2" name="click.wav"/>
              </a:hlinkClick>
            </p:cNvPr>
            <p:cNvSpPr txBox="1"/>
            <p:nvPr/>
          </p:nvSpPr>
          <p:spPr>
            <a:xfrm>
              <a:off x="6057952" y="5076892"/>
              <a:ext cx="18549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 smtClean="0">
                  <a:solidFill>
                    <a:srgbClr val="FF9966"/>
                  </a:solidFill>
                  <a:latin typeface="Bahnschrift Condensed" panose="020B0502040204020203" pitchFamily="34" charset="0"/>
                </a:rPr>
                <a:t>Membandingkan</a:t>
              </a:r>
              <a:endParaRPr lang="en-US" sz="1600" dirty="0">
                <a:solidFill>
                  <a:srgbClr val="FF9966"/>
                </a:solidFill>
                <a:latin typeface="Bahnschrift Condensed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805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244</Words>
  <Application>Microsoft Office PowerPoint</Application>
  <PresentationFormat>Widescreen</PresentationFormat>
  <Paragraphs>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Bahnschrift Condensed</vt:lpstr>
      <vt:lpstr>Brush Script MT</vt:lpstr>
      <vt:lpstr>Calibri</vt:lpstr>
      <vt:lpstr>Calibri Light</vt:lpstr>
      <vt:lpstr>Cambria Math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 Rofidah Diyanah</dc:creator>
  <cp:lastModifiedBy>Nur Rofidah Diyanah</cp:lastModifiedBy>
  <cp:revision>28</cp:revision>
  <dcterms:created xsi:type="dcterms:W3CDTF">2020-06-24T20:36:01Z</dcterms:created>
  <dcterms:modified xsi:type="dcterms:W3CDTF">2020-06-25T04:35:03Z</dcterms:modified>
</cp:coreProperties>
</file>