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322" r:id="rId3"/>
    <p:sldId id="332" r:id="rId4"/>
    <p:sldId id="331" r:id="rId5"/>
    <p:sldId id="323" r:id="rId6"/>
    <p:sldId id="333" r:id="rId7"/>
    <p:sldId id="325" r:id="rId8"/>
    <p:sldId id="326" r:id="rId9"/>
    <p:sldId id="324" r:id="rId10"/>
    <p:sldId id="336" r:id="rId11"/>
    <p:sldId id="327" r:id="rId12"/>
    <p:sldId id="337" r:id="rId13"/>
    <p:sldId id="338" r:id="rId14"/>
    <p:sldId id="341" r:id="rId15"/>
    <p:sldId id="342" r:id="rId16"/>
    <p:sldId id="343" r:id="rId17"/>
    <p:sldId id="344" r:id="rId18"/>
    <p:sldId id="345" r:id="rId19"/>
    <p:sldId id="340" r:id="rId20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89434" autoAdjust="0"/>
  </p:normalViewPr>
  <p:slideViewPr>
    <p:cSldViewPr>
      <p:cViewPr varScale="1">
        <p:scale>
          <a:sx n="66" d="100"/>
          <a:sy n="6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00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54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19600" y="78299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3528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RUPA 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2209801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BAB 2</a:t>
            </a:r>
          </a:p>
          <a:p>
            <a:r>
              <a:rPr lang="id-ID" sz="2800" b="1" dirty="0" smtClean="0"/>
              <a:t>Materi Lanjutan Menggambar Ragam Hias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400" y="4105870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8" name="Picture 7" descr="Lukis Pasir Animas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39624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00201"/>
            <a:ext cx="774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r>
              <a:rPr lang="id-ID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981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5715000"/>
            <a:ext cx="400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i="1" dirty="0" smtClean="0"/>
              <a:t>Gambar 2.11 Daun tunggal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685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Ragam hias dapat diambil dari objek</a:t>
            </a:r>
            <a:r>
              <a:rPr lang="id-ID" sz="2400" dirty="0" smtClean="0"/>
              <a:t> daun tunggal, lalu dapat distilasi sesuai dengan imajinasi dan kreativitasmu. Menggambar objek daun tunggal dapat dilakukan dengan beberapa </a:t>
            </a:r>
            <a:r>
              <a:rPr lang="it-IT" sz="2400" dirty="0" smtClean="0"/>
              <a:t>tahapan sebagai stilasi dari </a:t>
            </a:r>
            <a:r>
              <a:rPr lang="it-IT" sz="2400" b="1" dirty="0" smtClean="0"/>
              <a:t>Gambar 2.11</a:t>
            </a:r>
            <a:endParaRPr lang="id-ID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43784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953000" y="4572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 smtClean="0"/>
              <a:t>2. Menggambar Ragam Hias Fauna</a:t>
            </a:r>
            <a:endParaRPr lang="en-US" sz="2800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9812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 smtClean="0"/>
              <a:t>Bentuk ragam hias fauna memiliki keindahan dan </a:t>
            </a:r>
            <a:r>
              <a:rPr lang="sv-SE" sz="2800" dirty="0" smtClean="0"/>
              <a:t>keunikan yang sama dengan ragam hias flora. Jenis fauna</a:t>
            </a:r>
            <a:r>
              <a:rPr lang="id-ID" sz="2800" dirty="0" smtClean="0"/>
              <a:t> yang biasa diambil sebagai objek gambar ragam hias, yaitu burung, gajah, cicak, ikan, dan ayam. Ragam hias fauna bisa digabung dengan ragam hias flora atau hanya sejenis saja.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8229600" cy="28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9144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/>
              <a:t>Gambar fauna dari pola dasar menjadi bentuk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id-ID" b="1" dirty="0" smtClean="0"/>
              <a:t>Gambar fauna yang sudah menggunakan warna dasar merah dan warna kuning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4057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3. Menggambar Ragam Hias Geometris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/>
              <a:t>	Ragam hias geometris merupakan motif hias yang dikembangkan dari bentuk-bentuk geometri, misalnya segitiga, segi empat, dan lingkaran. Penggunaan motif geometris </a:t>
            </a:r>
            <a:r>
              <a:rPr lang="it-IT" dirty="0" smtClean="0"/>
              <a:t>dapat dijumpai di berbagai daerah di Indonesia seperti Jawa,</a:t>
            </a:r>
            <a:r>
              <a:rPr lang="id-ID" dirty="0" smtClean="0"/>
              <a:t> </a:t>
            </a:r>
            <a:r>
              <a:rPr lang="fi-FI" dirty="0" smtClean="0"/>
              <a:t>Sumatra, Kalimantan, Sulawesi, dan Papua. Ragam hias</a:t>
            </a:r>
            <a:r>
              <a:rPr lang="id-ID" dirty="0" smtClean="0"/>
              <a:t> geometris dapat dibuat dengan menggabungkan bentuk-bentuk geometris.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Beberapa tahapan dalam menggambar 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pt-BR" sz="2800" dirty="0" smtClean="0"/>
              <a:t>ragam hias</a:t>
            </a:r>
            <a:r>
              <a:rPr lang="id-ID" sz="2800" dirty="0" smtClean="0"/>
              <a:t> geometris.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1) Membuat ukuran pola bidang gambar geometris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5814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819400"/>
            <a:ext cx="71913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2) Membuat gambar geometris</a:t>
            </a:r>
            <a:endParaRPr lang="id-ID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2500" y="2057400"/>
            <a:ext cx="7239000" cy="310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pt-BR" dirty="0" smtClean="0"/>
              <a:t>3</a:t>
            </a:r>
            <a:r>
              <a:rPr lang="id-ID" dirty="0" smtClean="0"/>
              <a:t>)</a:t>
            </a:r>
            <a:r>
              <a:rPr lang="pt-BR" dirty="0" smtClean="0"/>
              <a:t> Mewarnai ragam hias geometris</a:t>
            </a:r>
            <a:endParaRPr lang="id-ID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8262" y="2577306"/>
            <a:ext cx="6467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Tugas</a:t>
            </a:r>
            <a:r>
              <a:rPr lang="en-US" sz="2400" b="1" dirty="0" smtClean="0"/>
              <a:t>: </a:t>
            </a:r>
            <a:r>
              <a:rPr lang="en-US" sz="2400" b="1" dirty="0" err="1"/>
              <a:t>G</a:t>
            </a:r>
            <a:r>
              <a:rPr lang="en-US" sz="2400" b="1" dirty="0" err="1" smtClean="0"/>
              <a:t>ambarlah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ragam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geometrik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bawah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warnah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seleramu</a:t>
            </a:r>
            <a:r>
              <a:rPr lang="en-US" sz="2400" b="1" smtClean="0"/>
              <a:t> 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mengikuti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warna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aslinya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kemudian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kumpul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selambar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lambatnya</a:t>
            </a: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err="1" smtClean="0"/>
              <a:t>tanggal</a:t>
            </a:r>
            <a:r>
              <a:rPr lang="en-US" sz="2400" b="1" dirty="0" smtClean="0"/>
              <a:t> 30 </a:t>
            </a:r>
            <a:r>
              <a:rPr lang="en-US" sz="2400" b="1" dirty="0" err="1" smtClean="0"/>
              <a:t>Agustus</a:t>
            </a:r>
            <a:r>
              <a:rPr lang="en-US" sz="2400" b="1" dirty="0" smtClean="0"/>
              <a:t> 2021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463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Kumpulan Animasi\baru\images 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5" y="0"/>
            <a:ext cx="9119285" cy="6873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81000"/>
            <a:ext cx="3092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d-ID" sz="3200" dirty="0" smtClean="0"/>
              <a:t>Pada </a:t>
            </a:r>
            <a:r>
              <a:rPr lang="id-ID" sz="3200" b="1" dirty="0" smtClean="0"/>
              <a:t>Bab 2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-685800" y="228600"/>
            <a:ext cx="10287000" cy="62484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52598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Siswa diharapkan dapat mengapresiasi dan berkreasi</a:t>
            </a:r>
          </a:p>
          <a:p>
            <a:r>
              <a:rPr lang="id-ID" sz="2400" dirty="0" smtClean="0"/>
              <a:t>yaitu: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menjelaskan keragaman pada ragam hias Indonesia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smtClean="0"/>
              <a:t>mengidentifikasi keunikan ragam hias</a:t>
            </a:r>
            <a:r>
              <a:rPr lang="id-ID" sz="2400" dirty="0" smtClean="0"/>
              <a:t> Indonesia</a:t>
            </a:r>
            <a:endParaRPr lang="fi-FI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mengeksplorasi ragam hias flora, fauna, dan geometris dalam bentuk</a:t>
            </a:r>
            <a:r>
              <a:rPr lang="id-ID" sz="2400" dirty="0" smtClean="0"/>
              <a:t> gambar;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mengomunikasikan hasil karya ragam hias baik secara lisan maupun tulisan.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2286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000" b="1" dirty="0" smtClean="0"/>
              <a:t>C. Pola Ragam Hias</a:t>
            </a:r>
            <a:endParaRPr lang="en-US" sz="2000" dirty="0">
              <a:latin typeface="Square721 Ex BT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533400" y="228600"/>
            <a:ext cx="10210800" cy="64770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4" algn="just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8122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0" lvl="4" indent="-457200" algn="just">
              <a:buFont typeface="+mj-lt"/>
              <a:buAutoNum type="arabicPeriod"/>
            </a:pPr>
            <a:r>
              <a:rPr lang="pt-BR" sz="2400" dirty="0" smtClean="0">
                <a:solidFill>
                  <a:schemeClr val="accent6">
                    <a:lumMod val="50000"/>
                  </a:schemeClr>
                </a:solidFill>
              </a:rPr>
              <a:t>Bentuk ragam hias umumnya memiliki pola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atau susunan yang diulang-ulang. Pada bentuk </a:t>
            </a:r>
            <a:r>
              <a:rPr lang="sv-SE" sz="2400" dirty="0" smtClean="0">
                <a:solidFill>
                  <a:schemeClr val="accent6">
                    <a:lumMod val="50000"/>
                  </a:schemeClr>
                </a:solidFill>
              </a:rPr>
              <a:t>ragam hias yang lain, pola yang ditampilkan dapat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berupa pola ragam hias yang teratur, terukur, dan memiliki keseimbangan. </a:t>
            </a:r>
          </a:p>
          <a:p>
            <a:pPr marL="2286000" lvl="4" indent="-457200" algn="just">
              <a:buFont typeface="+mj-lt"/>
              <a:buAutoNum type="arabicPeriod"/>
            </a:pP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Pola ragam hias geometris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dapat ditandai dari bentuknya seperti persegi empat,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d-ID" sz="2400" i="1" dirty="0" smtClean="0">
                <a:solidFill>
                  <a:schemeClr val="accent6">
                    <a:lumMod val="50000"/>
                  </a:schemeClr>
                </a:solidFill>
              </a:rPr>
              <a:t>zig zag, garis silang, segitiga, dan lingkaran. Pola </a:t>
            </a:r>
            <a:r>
              <a:rPr lang="id-ID" sz="2400" dirty="0" smtClean="0">
                <a:solidFill>
                  <a:schemeClr val="accent6">
                    <a:lumMod val="50000"/>
                  </a:schemeClr>
                </a:solidFill>
              </a:rPr>
              <a:t>bidang tersebut merupakan pola  geometris yang bentuknya teratur.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85800"/>
            <a:ext cx="388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i="1" dirty="0" smtClean="0"/>
              <a:t>Ragam hias manusia</a:t>
            </a:r>
            <a:endParaRPr lang="en-US" sz="3200" dirty="0">
              <a:latin typeface="Square721 Ex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4114800" cy="436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304800" y="533400"/>
            <a:ext cx="9448800" cy="63246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28601"/>
            <a:ext cx="3496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id-ID" sz="2400" b="1" dirty="0" smtClean="0"/>
              <a:t>D. Teknik Menggambar Ragam Hias</a:t>
            </a:r>
            <a:endParaRPr lang="en-US" sz="2400" dirty="0">
              <a:latin typeface="Square721 Ex B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1828799"/>
            <a:ext cx="6553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Gambar ragam hias sangat bervariatif, ada yang</a:t>
            </a:r>
            <a:r>
              <a:rPr lang="id-ID" sz="2800" dirty="0" smtClean="0"/>
              <a:t> diambil dari flora, fauna, manusia, dan bentukbentuk geometris. Bentuk gambar ragam hias, dapat berupa pengulangan maupun sulursuluran. </a:t>
            </a:r>
            <a:r>
              <a:rPr lang="fi-FI" sz="2800" dirty="0" smtClean="0"/>
              <a:t>Pada saat kamu ingin</a:t>
            </a:r>
            <a:r>
              <a:rPr lang="id-ID" sz="2800" dirty="0" smtClean="0"/>
              <a:t> </a:t>
            </a:r>
            <a:r>
              <a:rPr lang="fi-FI" sz="2800" dirty="0" smtClean="0"/>
              <a:t>menggambar</a:t>
            </a:r>
            <a:r>
              <a:rPr lang="id-ID" sz="2800" dirty="0" smtClean="0"/>
              <a:t> ragam hias, berikut aturan yang harus diperhatikan.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838200" y="381000"/>
            <a:ext cx="10668000" cy="67818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981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Perhatikan pola bentuk ragam hias</a:t>
            </a:r>
            <a:r>
              <a:rPr lang="id-ID" sz="2400" dirty="0" smtClean="0"/>
              <a:t> yang akan digambar.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Persiapkan alat dan media gambar.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Tentukan ukuran pola gambar yang</a:t>
            </a:r>
            <a:r>
              <a:rPr lang="id-ID" sz="2400" dirty="0" smtClean="0"/>
              <a:t> akan dibuat.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400" dirty="0" smtClean="0"/>
              <a:t>Buat sketsa di salah satu kotak/bidang</a:t>
            </a:r>
            <a:r>
              <a:rPr lang="id-ID" sz="2400" dirty="0" smtClean="0"/>
              <a:t> yang telah dibuat sebelumnya.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Buat bentuk yang sama (bisa dijiplak) pada bidang yang lain.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400" dirty="0" smtClean="0"/>
              <a:t>Warna gambar</a:t>
            </a:r>
            <a:endParaRPr lang="id-ID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81001"/>
            <a:ext cx="547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dirty="0">
              <a:latin typeface="Square721 Ex B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67000" y="51054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b="1" i="1" dirty="0" smtClean="0"/>
              <a:t>Gambar 2.9 Pola ragam hias geometris</a:t>
            </a:r>
            <a:r>
              <a:rPr lang="id-ID" b="1" i="1" dirty="0" smtClean="0"/>
              <a:t> </a:t>
            </a:r>
            <a:r>
              <a:rPr lang="id-ID" i="1" dirty="0" smtClean="0"/>
              <a:t>beraturan</a:t>
            </a:r>
            <a:endParaRPr lang="en-US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762000"/>
            <a:ext cx="67437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7400" y="1066800"/>
            <a:ext cx="3886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52600" y="3048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Gambar 2.10 Pola ragam hias geometris</a:t>
            </a:r>
            <a:r>
              <a:rPr lang="id-ID" sz="2000" b="1" i="1" dirty="0" smtClean="0"/>
              <a:t>n </a:t>
            </a:r>
            <a:r>
              <a:rPr lang="id-ID" sz="2000" i="1" dirty="0" smtClean="0"/>
              <a:t>tidak beraturan</a:t>
            </a:r>
            <a:endParaRPr lang="id-ID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33399"/>
            <a:ext cx="476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1. Menggambar Ragam Hias Flora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304800" y="914400"/>
            <a:ext cx="9448800" cy="5943600"/>
          </a:xfrm>
          <a:custGeom>
            <a:avLst/>
            <a:gdLst>
              <a:gd name="connsiteX0" fmla="*/ -625049 w 5715000"/>
              <a:gd name="connsiteY0" fmla="*/ 3787817 h 4800600"/>
              <a:gd name="connsiteX1" fmla="*/ 89469 w 5715000"/>
              <a:gd name="connsiteY1" fmla="*/ 2996233 h 4800600"/>
              <a:gd name="connsiteX2" fmla="*/ 2144677 w 5715000"/>
              <a:gd name="connsiteY2" fmla="*/ 75883 h 4800600"/>
              <a:gd name="connsiteX3" fmla="*/ 5433869 w 5715000"/>
              <a:gd name="connsiteY3" fmla="*/ 1362081 h 4800600"/>
              <a:gd name="connsiteX4" fmla="*/ 3975610 w 5715000"/>
              <a:gd name="connsiteY4" fmla="*/ 4609219 h 4800600"/>
              <a:gd name="connsiteX5" fmla="*/ 556786 w 5715000"/>
              <a:gd name="connsiteY5" fmla="*/ 3823850 h 4800600"/>
              <a:gd name="connsiteX6" fmla="*/ -625049 w 5715000"/>
              <a:gd name="connsiteY6" fmla="*/ 3787817 h 4800600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5628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763484"/>
              <a:gd name="connsiteY0" fmla="*/ 3997855 h 5254487"/>
              <a:gd name="connsiteX1" fmla="*/ 714518 w 6763484"/>
              <a:gd name="connsiteY1" fmla="*/ 3206271 h 5254487"/>
              <a:gd name="connsiteX2" fmla="*/ 2769726 w 6763484"/>
              <a:gd name="connsiteY2" fmla="*/ 285921 h 5254487"/>
              <a:gd name="connsiteX3" fmla="*/ 6058918 w 6763484"/>
              <a:gd name="connsiteY3" fmla="*/ 1572119 h 5254487"/>
              <a:gd name="connsiteX4" fmla="*/ 4600659 w 6763484"/>
              <a:gd name="connsiteY4" fmla="*/ 4819257 h 5254487"/>
              <a:gd name="connsiteX5" fmla="*/ 1181835 w 6763484"/>
              <a:gd name="connsiteY5" fmla="*/ 4033888 h 5254487"/>
              <a:gd name="connsiteX6" fmla="*/ 777449 w 6763484"/>
              <a:gd name="connsiteY6" fmla="*/ 3486638 h 5254487"/>
              <a:gd name="connsiteX7" fmla="*/ 0 w 6763484"/>
              <a:gd name="connsiteY7" fmla="*/ 3997855 h 5254487"/>
              <a:gd name="connsiteX0" fmla="*/ 0 w 6564558"/>
              <a:gd name="connsiteY0" fmla="*/ 3784835 h 5254487"/>
              <a:gd name="connsiteX1" fmla="*/ 515592 w 6564558"/>
              <a:gd name="connsiteY1" fmla="*/ 3206271 h 5254487"/>
              <a:gd name="connsiteX2" fmla="*/ 2570800 w 6564558"/>
              <a:gd name="connsiteY2" fmla="*/ 285921 h 5254487"/>
              <a:gd name="connsiteX3" fmla="*/ 5859992 w 6564558"/>
              <a:gd name="connsiteY3" fmla="*/ 1572119 h 5254487"/>
              <a:gd name="connsiteX4" fmla="*/ 4401733 w 6564558"/>
              <a:gd name="connsiteY4" fmla="*/ 4819257 h 5254487"/>
              <a:gd name="connsiteX5" fmla="*/ 982909 w 6564558"/>
              <a:gd name="connsiteY5" fmla="*/ 4033888 h 5254487"/>
              <a:gd name="connsiteX6" fmla="*/ 578523 w 6564558"/>
              <a:gd name="connsiteY6" fmla="*/ 3486638 h 5254487"/>
              <a:gd name="connsiteX7" fmla="*/ 0 w 6564558"/>
              <a:gd name="connsiteY7" fmla="*/ 3784835 h 52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4558" h="5254487">
                <a:moveTo>
                  <a:pt x="0" y="3784835"/>
                </a:moveTo>
                <a:lnTo>
                  <a:pt x="515592" y="3206271"/>
                </a:lnTo>
                <a:cubicBezTo>
                  <a:pt x="124115" y="1923237"/>
                  <a:pt x="1043857" y="616328"/>
                  <a:pt x="2570800" y="285921"/>
                </a:cubicBezTo>
                <a:cubicBezTo>
                  <a:pt x="3892154" y="0"/>
                  <a:pt x="5269799" y="538711"/>
                  <a:pt x="5859992" y="1572119"/>
                </a:cubicBezTo>
                <a:cubicBezTo>
                  <a:pt x="6564558" y="2805790"/>
                  <a:pt x="5900770" y="4283860"/>
                  <a:pt x="4401733" y="4819257"/>
                </a:cubicBezTo>
                <a:cubicBezTo>
                  <a:pt x="3183148" y="5254487"/>
                  <a:pt x="1768233" y="4929454"/>
                  <a:pt x="982909" y="4033888"/>
                </a:cubicBezTo>
                <a:cubicBezTo>
                  <a:pt x="778264" y="3813371"/>
                  <a:pt x="719668" y="3732555"/>
                  <a:pt x="578523" y="3486638"/>
                </a:cubicBezTo>
                <a:lnTo>
                  <a:pt x="0" y="378483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2192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400" b="1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en-US" sz="2000" b="1" dirty="0" smtClean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209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Ragam hias flora dapat kamu lihat di berbagai</a:t>
            </a:r>
          </a:p>
          <a:p>
            <a:r>
              <a:rPr lang="pt-BR" sz="2800" dirty="0" smtClean="0"/>
              <a:t>macam benda atau barang. Gambar ragam hias</a:t>
            </a:r>
            <a:r>
              <a:rPr lang="id-ID" sz="2800" dirty="0" smtClean="0"/>
              <a:t> flora memiliki bentuk dan pola yang beraneka ragam.</a:t>
            </a:r>
            <a:endParaRPr lang="id-ID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4010</TotalTime>
  <Words>476</Words>
  <Application>Microsoft Office PowerPoint</Application>
  <PresentationFormat>On-screen Show (4:3)</PresentationFormat>
  <Paragraphs>88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Menggambar Ragam Hias Geometris</vt:lpstr>
      <vt:lpstr>Beberapa tahapan dalam menggambar  ragam hias geometris.</vt:lpstr>
      <vt:lpstr>2) Membuat gambar geometris</vt:lpstr>
      <vt:lpstr>3) Mewarnai ragam hias geometris</vt:lpstr>
      <vt:lpstr>Tugas: Gambarlah ragam hias geometrik di bawah ini sesuai warnah seleramu atau boleh juga mengikuti warna sesuai dengan aslinya, kemudian kumpul selambar lambatnya  tanggal 30 Agustus 2021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377</cp:revision>
  <dcterms:created xsi:type="dcterms:W3CDTF">2011-04-26T13:32:11Z</dcterms:created>
  <dcterms:modified xsi:type="dcterms:W3CDTF">2021-08-23T15:52:48Z</dcterms:modified>
</cp:coreProperties>
</file>