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0"/>
  </p:notesMasterIdLst>
  <p:sldIdLst>
    <p:sldId id="256" r:id="rId2"/>
    <p:sldId id="259" r:id="rId3"/>
    <p:sldId id="262" r:id="rId4"/>
    <p:sldId id="275" r:id="rId5"/>
    <p:sldId id="285" r:id="rId6"/>
    <p:sldId id="300" r:id="rId7"/>
    <p:sldId id="302" r:id="rId8"/>
    <p:sldId id="282" r:id="rId9"/>
    <p:sldId id="301" r:id="rId10"/>
    <p:sldId id="303" r:id="rId11"/>
    <p:sldId id="304" r:id="rId12"/>
    <p:sldId id="305" r:id="rId13"/>
    <p:sldId id="306" r:id="rId14"/>
    <p:sldId id="307" r:id="rId15"/>
    <p:sldId id="273" r:id="rId16"/>
    <p:sldId id="310" r:id="rId17"/>
    <p:sldId id="297" r:id="rId18"/>
    <p:sldId id="299" r:id="rId19"/>
  </p:sldIdLst>
  <p:sldSz cx="9144000" cy="6858000" type="screen4x3"/>
  <p:notesSz cx="6888163" cy="100203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18A1"/>
    <a:srgbClr val="670722"/>
    <a:srgbClr val="FF33CC"/>
    <a:srgbClr val="FF0000"/>
    <a:srgbClr val="8FC828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59" d="100"/>
          <a:sy n="59" d="100"/>
        </p:scale>
        <p:origin x="-1686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21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079F0937-179D-4F66-B8C5-C320563AB63B}" type="datetimeFigureOut">
              <a:rPr lang="id-ID" smtClean="0"/>
              <a:pPr/>
              <a:t>25/03/2021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6EA8E7CF-8393-4AE3-AA88-22A104EF4FE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31495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8E7CF-8393-4AE3-AA88-22A104EF4FE1}" type="slidenum">
              <a:rPr lang="id-ID" smtClean="0"/>
              <a:pPr/>
              <a:t>15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7F52C5D-5E5C-4C13-96BC-1B81A9D11C4B}" type="datetimeFigureOut">
              <a:rPr lang="id-ID" smtClean="0"/>
              <a:pPr/>
              <a:t>25/03/2021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4D505E0-B9E8-4F88-9F01-19EAFEFB502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2C5D-5E5C-4C13-96BC-1B81A9D11C4B}" type="datetimeFigureOut">
              <a:rPr lang="id-ID" smtClean="0"/>
              <a:pPr/>
              <a:t>25/03/2021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05E0-B9E8-4F88-9F01-19EAFEFB502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pull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2C5D-5E5C-4C13-96BC-1B81A9D11C4B}" type="datetimeFigureOut">
              <a:rPr lang="id-ID" smtClean="0"/>
              <a:pPr/>
              <a:t>25/03/2021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05E0-B9E8-4F88-9F01-19EAFEFB502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2C5D-5E5C-4C13-96BC-1B81A9D11C4B}" type="datetimeFigureOut">
              <a:rPr lang="id-ID" smtClean="0"/>
              <a:pPr/>
              <a:t>25/03/2021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05E0-B9E8-4F88-9F01-19EAFEFB502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pull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2C5D-5E5C-4C13-96BC-1B81A9D11C4B}" type="datetimeFigureOut">
              <a:rPr lang="id-ID" smtClean="0"/>
              <a:pPr/>
              <a:t>25/03/2021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05E0-B9E8-4F88-9F01-19EAFEFB502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2C5D-5E5C-4C13-96BC-1B81A9D11C4B}" type="datetimeFigureOut">
              <a:rPr lang="id-ID" smtClean="0"/>
              <a:pPr/>
              <a:t>25/03/2021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05E0-B9E8-4F88-9F01-19EAFEFB502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pull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7F52C5D-5E5C-4C13-96BC-1B81A9D11C4B}" type="datetimeFigureOut">
              <a:rPr lang="id-ID" smtClean="0"/>
              <a:pPr/>
              <a:t>25/03/2021</a:t>
            </a:fld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4D505E0-B9E8-4F88-9F01-19EAFEFB5028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  <p:transition>
    <p:pull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7F52C5D-5E5C-4C13-96BC-1B81A9D11C4B}" type="datetimeFigureOut">
              <a:rPr lang="id-ID" smtClean="0"/>
              <a:pPr/>
              <a:t>25/03/2021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4D505E0-B9E8-4F88-9F01-19EAFEFB502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pull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2C5D-5E5C-4C13-96BC-1B81A9D11C4B}" type="datetimeFigureOut">
              <a:rPr lang="id-ID" smtClean="0"/>
              <a:pPr/>
              <a:t>25/03/2021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05E0-B9E8-4F88-9F01-19EAFEFB502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pull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2C5D-5E5C-4C13-96BC-1B81A9D11C4B}" type="datetimeFigureOut">
              <a:rPr lang="id-ID" smtClean="0"/>
              <a:pPr/>
              <a:t>25/03/2021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05E0-B9E8-4F88-9F01-19EAFEFB502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2C5D-5E5C-4C13-96BC-1B81A9D11C4B}" type="datetimeFigureOut">
              <a:rPr lang="id-ID" smtClean="0"/>
              <a:pPr/>
              <a:t>25/03/2021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505E0-B9E8-4F88-9F01-19EAFEFB502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7F52C5D-5E5C-4C13-96BC-1B81A9D11C4B}" type="datetimeFigureOut">
              <a:rPr lang="id-ID" smtClean="0"/>
              <a:pPr/>
              <a:t>25/03/2021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4D505E0-B9E8-4F88-9F01-19EAFEFB5028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>
    <p:pull dir="ld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8136904" cy="792088"/>
          </a:xfrm>
        </p:spPr>
        <p:txBody>
          <a:bodyPr>
            <a:normAutofit fontScale="90000"/>
          </a:bodyPr>
          <a:lstStyle/>
          <a:p>
            <a:r>
              <a:rPr lang="en-US" sz="3200" b="1" dirty="0" err="1" smtClean="0"/>
              <a:t>Seni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Tari</a:t>
            </a:r>
            <a:r>
              <a:rPr lang="en-US" sz="3200" b="1" dirty="0" smtClean="0"/>
              <a:t> (</a:t>
            </a:r>
            <a:r>
              <a:rPr lang="en-US" sz="3200" b="1" dirty="0" err="1" smtClean="0"/>
              <a:t>materi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lanjutan</a:t>
            </a:r>
            <a:r>
              <a:rPr lang="en-US" sz="3200" b="1" dirty="0" smtClean="0"/>
              <a:t>)</a:t>
            </a:r>
            <a:br>
              <a:rPr lang="en-US" sz="3200" b="1" dirty="0" smtClean="0"/>
            </a:br>
            <a:r>
              <a:rPr lang="en-US" sz="3200" b="1" dirty="0" smtClean="0"/>
              <a:t>BAB 13 Level </a:t>
            </a:r>
            <a:r>
              <a:rPr lang="en-US" sz="3200" b="1" dirty="0" err="1"/>
              <a:t>dan</a:t>
            </a:r>
            <a:r>
              <a:rPr lang="en-US" sz="3200" b="1" dirty="0"/>
              <a:t> </a:t>
            </a:r>
            <a:r>
              <a:rPr lang="en-US" sz="3200" b="1" dirty="0" err="1"/>
              <a:t>Pola</a:t>
            </a:r>
            <a:r>
              <a:rPr lang="en-US" sz="3200" b="1" dirty="0"/>
              <a:t> </a:t>
            </a:r>
            <a:r>
              <a:rPr lang="en-US" sz="3200" b="1" dirty="0" err="1" smtClean="0"/>
              <a:t>Lantai</a:t>
            </a:r>
            <a:r>
              <a:rPr lang="en-US" sz="3200" b="1" dirty="0"/>
              <a:t> </a:t>
            </a:r>
            <a:r>
              <a:rPr lang="en-US" sz="3200" b="1" dirty="0" err="1" smtClean="0"/>
              <a:t>pada</a:t>
            </a:r>
            <a:r>
              <a:rPr lang="en-US" sz="3200" b="1" dirty="0" smtClean="0"/>
              <a:t> </a:t>
            </a:r>
            <a:r>
              <a:rPr lang="en-US" sz="3200" b="1" dirty="0" err="1"/>
              <a:t>Gerak</a:t>
            </a:r>
            <a:r>
              <a:rPr lang="en-US" sz="3200" b="1" dirty="0"/>
              <a:t> </a:t>
            </a:r>
            <a:r>
              <a:rPr lang="en-US" sz="3200" b="1" dirty="0" err="1"/>
              <a:t>Tari</a:t>
            </a:r>
            <a:endParaRPr lang="id-ID" sz="32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8280" y="2276872"/>
            <a:ext cx="6708176" cy="4223962"/>
          </a:xfrm>
        </p:spPr>
        <p:txBody>
          <a:bodyPr>
            <a:normAutofit fontScale="77500" lnSpcReduction="20000"/>
          </a:bodyPr>
          <a:lstStyle/>
          <a:p>
            <a:pPr marL="514350" indent="-514350"/>
            <a:r>
              <a:rPr lang="id-ID" sz="2800" dirty="0" smtClean="0">
                <a:solidFill>
                  <a:srgbClr val="C00000"/>
                </a:solidFill>
              </a:rPr>
              <a:t>							</a:t>
            </a:r>
            <a:endParaRPr lang="id-ID" sz="5000" dirty="0" smtClean="0"/>
          </a:p>
          <a:p>
            <a:pPr marL="514350" indent="-514350" algn="just"/>
            <a:endParaRPr lang="id-ID" dirty="0" smtClean="0"/>
          </a:p>
          <a:p>
            <a:pPr marL="514350" indent="-514350" algn="just"/>
            <a:endParaRPr lang="id-ID" dirty="0" smtClean="0"/>
          </a:p>
          <a:p>
            <a:pPr marL="514350" indent="-514350" algn="just"/>
            <a:endParaRPr lang="id-ID" dirty="0" smtClean="0"/>
          </a:p>
          <a:p>
            <a:pPr marL="514350" indent="-514350" algn="just"/>
            <a:r>
              <a:rPr lang="id-ID" sz="5000" dirty="0" smtClean="0">
                <a:solidFill>
                  <a:srgbClr val="C00000"/>
                </a:solidFill>
              </a:rPr>
              <a:t>							</a:t>
            </a:r>
            <a:endParaRPr lang="en-US" sz="5000" dirty="0" smtClean="0">
              <a:solidFill>
                <a:srgbClr val="C00000"/>
              </a:solidFill>
            </a:endParaRPr>
          </a:p>
          <a:p>
            <a:pPr marL="514350" indent="-514350" algn="just"/>
            <a:r>
              <a:rPr lang="en-US" sz="5000" dirty="0">
                <a:solidFill>
                  <a:srgbClr val="C00000"/>
                </a:solidFill>
              </a:rPr>
              <a:t>	</a:t>
            </a:r>
            <a:r>
              <a:rPr lang="en-US" sz="5000" dirty="0" smtClean="0">
                <a:solidFill>
                  <a:srgbClr val="C00000"/>
                </a:solidFill>
              </a:rPr>
              <a:t>							   																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oleh</a:t>
            </a:r>
            <a:r>
              <a:rPr lang="id-ID" sz="2800" b="1" dirty="0" smtClean="0">
                <a:solidFill>
                  <a:schemeClr val="accent4">
                    <a:lumMod val="50000"/>
                  </a:schemeClr>
                </a:solidFill>
              </a:rPr>
              <a:t>:  Haris M., S. Pd., M. Pd.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				                      SM II   </a:t>
            </a:r>
            <a:r>
              <a:rPr lang="en-US" sz="2800" dirty="0" smtClean="0">
                <a:solidFill>
                  <a:srgbClr val="C00000"/>
                </a:solidFill>
              </a:rPr>
              <a:t>2021</a:t>
            </a:r>
            <a:endParaRPr lang="id-ID" sz="2800" dirty="0">
              <a:solidFill>
                <a:srgbClr val="C00000"/>
              </a:solidFill>
            </a:endParaRPr>
          </a:p>
          <a:p>
            <a:pPr marL="514350" indent="-514350" algn="just"/>
            <a:endParaRPr lang="id-ID" sz="28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514350" indent="-514350" algn="l"/>
            <a:endParaRPr lang="id-ID" dirty="0">
              <a:solidFill>
                <a:srgbClr val="C00000"/>
              </a:solidFill>
            </a:endParaRPr>
          </a:p>
        </p:txBody>
      </p:sp>
      <p:pic>
        <p:nvPicPr>
          <p:cNvPr id="5" name="Picture 4" descr="IMG_006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34806" y="5011470"/>
            <a:ext cx="1857364" cy="14287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96171"/>
            <a:ext cx="5688631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864096"/>
          </a:xfrm>
        </p:spPr>
        <p:txBody>
          <a:bodyPr>
            <a:normAutofit/>
          </a:bodyPr>
          <a:lstStyle/>
          <a:p>
            <a:pPr algn="r"/>
            <a:r>
              <a:rPr lang="en-US" dirty="0" err="1" smtClean="0"/>
              <a:t>Pola</a:t>
            </a:r>
            <a:r>
              <a:rPr lang="en-US" dirty="0" smtClean="0"/>
              <a:t> </a:t>
            </a:r>
            <a:r>
              <a:rPr lang="en-US" dirty="0" err="1" smtClean="0"/>
              <a:t>lantai</a:t>
            </a:r>
            <a:r>
              <a:rPr lang="en-US" dirty="0" smtClean="0"/>
              <a:t> 2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72816"/>
            <a:ext cx="6127998" cy="4221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7297751"/>
      </p:ext>
    </p:extLst>
  </p:cSld>
  <p:clrMapOvr>
    <a:masterClrMapping/>
  </p:clrMapOvr>
  <p:transition>
    <p:pull dir="l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36104"/>
          </a:xfrm>
        </p:spPr>
        <p:txBody>
          <a:bodyPr>
            <a:normAutofit/>
          </a:bodyPr>
          <a:lstStyle/>
          <a:p>
            <a:pPr algn="r"/>
            <a:r>
              <a:rPr lang="en-US" dirty="0" err="1" smtClean="0"/>
              <a:t>Pola</a:t>
            </a:r>
            <a:r>
              <a:rPr lang="en-US" dirty="0" smtClean="0"/>
              <a:t> </a:t>
            </a:r>
            <a:r>
              <a:rPr lang="en-US" dirty="0" err="1" smtClean="0"/>
              <a:t>lantai</a:t>
            </a:r>
            <a:r>
              <a:rPr lang="en-US" dirty="0" smtClean="0"/>
              <a:t> 3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16832"/>
            <a:ext cx="6572250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1679708"/>
      </p:ext>
    </p:extLst>
  </p:cSld>
  <p:clrMapOvr>
    <a:masterClrMapping/>
  </p:clrMapOvr>
  <p:transition>
    <p:pull dir="l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04056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 smtClean="0"/>
              <a:t>Pola</a:t>
            </a:r>
            <a:r>
              <a:rPr lang="en-US" dirty="0" smtClean="0"/>
              <a:t> </a:t>
            </a:r>
            <a:r>
              <a:rPr lang="en-US" dirty="0" err="1" smtClean="0"/>
              <a:t>lantai</a:t>
            </a:r>
            <a:r>
              <a:rPr lang="en-US" dirty="0" smtClean="0"/>
              <a:t> 4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7182662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8921501"/>
      </p:ext>
    </p:extLst>
  </p:cSld>
  <p:clrMapOvr>
    <a:masterClrMapping/>
  </p:clrMapOvr>
  <p:transition>
    <p:pull dir="l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936104"/>
          </a:xfrm>
        </p:spPr>
        <p:txBody>
          <a:bodyPr>
            <a:normAutofit/>
          </a:bodyPr>
          <a:lstStyle/>
          <a:p>
            <a:r>
              <a:rPr lang="en-US" dirty="0" err="1" smtClean="0"/>
              <a:t>Pola</a:t>
            </a:r>
            <a:r>
              <a:rPr lang="en-US" dirty="0" smtClean="0"/>
              <a:t> </a:t>
            </a:r>
            <a:r>
              <a:rPr lang="en-US" dirty="0" err="1" smtClean="0"/>
              <a:t>lantai</a:t>
            </a:r>
            <a:r>
              <a:rPr lang="en-US" dirty="0" smtClean="0"/>
              <a:t> 5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720725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0128628"/>
      </p:ext>
    </p:extLst>
  </p:cSld>
  <p:clrMapOvr>
    <a:masterClrMapping/>
  </p:clrMapOvr>
  <p:transition>
    <p:pull dir="l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936104"/>
          </a:xfrm>
        </p:spPr>
        <p:txBody>
          <a:bodyPr>
            <a:normAutofit/>
          </a:bodyPr>
          <a:lstStyle/>
          <a:p>
            <a:r>
              <a:rPr lang="en-US" dirty="0" err="1" smtClean="0"/>
              <a:t>Pola</a:t>
            </a:r>
            <a:r>
              <a:rPr lang="en-US" dirty="0" smtClean="0"/>
              <a:t> </a:t>
            </a:r>
            <a:r>
              <a:rPr lang="en-US" dirty="0" err="1" smtClean="0"/>
              <a:t>lantai</a:t>
            </a:r>
            <a:r>
              <a:rPr lang="en-US" dirty="0" smtClean="0"/>
              <a:t> 6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694706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7634653"/>
      </p:ext>
    </p:extLst>
  </p:cSld>
  <p:clrMapOvr>
    <a:masterClrMapping/>
  </p:clrMapOvr>
  <p:transition>
    <p:pull dir="l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928670"/>
            <a:ext cx="7427168" cy="642942"/>
          </a:xfrm>
        </p:spPr>
        <p:txBody>
          <a:bodyPr>
            <a:noAutofit/>
          </a:bodyPr>
          <a:lstStyle/>
          <a:p>
            <a:r>
              <a:rPr lang="en-US" sz="3600" dirty="0" err="1"/>
              <a:t>Rangkuman</a:t>
            </a:r>
            <a:r>
              <a:rPr lang="en-US" sz="3600" dirty="0"/>
              <a:t> </a:t>
            </a:r>
            <a:r>
              <a:rPr lang="en-US" sz="3600" dirty="0" err="1"/>
              <a:t>materi</a:t>
            </a:r>
            <a:r>
              <a:rPr lang="en-US" sz="3600" dirty="0"/>
              <a:t> Bab 13</a:t>
            </a:r>
            <a:endParaRPr lang="id-ID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72816"/>
            <a:ext cx="8550122" cy="4623222"/>
          </a:xfrm>
        </p:spPr>
        <p:txBody>
          <a:bodyPr>
            <a:normAutofit/>
          </a:bodyPr>
          <a:lstStyle/>
          <a:p>
            <a:pPr algn="just"/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Ada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</a:rPr>
              <a:t>dua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</a:rPr>
              <a:t>jenis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</a:rPr>
              <a:t>pola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</a:rPr>
              <a:t>lantai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yang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</a:rPr>
              <a:t>sering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</a:rPr>
              <a:t>digunakan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</a:rPr>
              <a:t>pada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</a:rPr>
              <a:t>pementasan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</a:rPr>
              <a:t>tari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</a:rPr>
              <a:t>yaitu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</a:rPr>
              <a:t>pola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</a:rPr>
              <a:t>lantai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</a:rPr>
              <a:t>garis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</a:rPr>
              <a:t>lurus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</a:rPr>
              <a:t>dan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</a:rPr>
              <a:t>pola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FR" b="1" dirty="0" err="1">
                <a:solidFill>
                  <a:schemeClr val="accent3">
                    <a:lumMod val="50000"/>
                  </a:schemeClr>
                </a:solidFill>
              </a:rPr>
              <a:t>lantai</a:t>
            </a: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 garis </a:t>
            </a:r>
            <a:r>
              <a:rPr lang="fr-FR" b="1" dirty="0" err="1">
                <a:solidFill>
                  <a:schemeClr val="accent3">
                    <a:lumMod val="50000"/>
                  </a:schemeClr>
                </a:solidFill>
              </a:rPr>
              <a:t>lengkung</a:t>
            </a: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. Pola </a:t>
            </a:r>
            <a:r>
              <a:rPr lang="fr-FR" b="1" dirty="0" err="1">
                <a:solidFill>
                  <a:schemeClr val="accent3">
                    <a:lumMod val="50000"/>
                  </a:schemeClr>
                </a:solidFill>
              </a:rPr>
              <a:t>lantai</a:t>
            </a: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 garis </a:t>
            </a:r>
            <a:r>
              <a:rPr lang="fr-FR" b="1" dirty="0" err="1">
                <a:solidFill>
                  <a:schemeClr val="accent3">
                    <a:lumMod val="50000"/>
                  </a:schemeClr>
                </a:solidFill>
              </a:rPr>
              <a:t>lurus</a:t>
            </a: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 dan garis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</a:rPr>
              <a:t>lengkung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</a:rPr>
              <a:t>sering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</a:rPr>
              <a:t>dijumpai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</a:rPr>
              <a:t>pada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</a:rPr>
              <a:t>jenis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</a:rPr>
              <a:t>tari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</a:rPr>
              <a:t>untuk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</a:rPr>
              <a:t>upacara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fi-FI" b="1" dirty="0">
                <a:solidFill>
                  <a:schemeClr val="accent3">
                    <a:lumMod val="50000"/>
                  </a:schemeClr>
                </a:solidFill>
              </a:rPr>
              <a:t>Pada tari kerakyatan atau pergaulan sering digunakan pola </a:t>
            </a:r>
            <a:r>
              <a:rPr lang="fr-FR" b="1" dirty="0" err="1">
                <a:solidFill>
                  <a:schemeClr val="accent3">
                    <a:lumMod val="50000"/>
                  </a:schemeClr>
                </a:solidFill>
              </a:rPr>
              <a:t>lantai</a:t>
            </a: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 garis </a:t>
            </a:r>
            <a:r>
              <a:rPr lang="fr-FR" b="1" dirty="0" err="1">
                <a:solidFill>
                  <a:schemeClr val="accent3">
                    <a:lumMod val="50000"/>
                  </a:schemeClr>
                </a:solidFill>
              </a:rPr>
              <a:t>lurus</a:t>
            </a: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 dan garis </a:t>
            </a:r>
            <a:r>
              <a:rPr lang="fr-FR" b="1" dirty="0" err="1">
                <a:solidFill>
                  <a:schemeClr val="accent3">
                    <a:lumMod val="50000"/>
                  </a:schemeClr>
                </a:solidFill>
              </a:rPr>
              <a:t>lengkung</a:t>
            </a: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id-ID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93808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400" b="1" dirty="0" err="1"/>
              <a:t>Pola</a:t>
            </a:r>
            <a:r>
              <a:rPr lang="en-US" sz="2400" b="1" dirty="0"/>
              <a:t> </a:t>
            </a:r>
            <a:r>
              <a:rPr lang="en-US" sz="2400" b="1" dirty="0" err="1"/>
              <a:t>lantai</a:t>
            </a:r>
            <a:r>
              <a:rPr lang="en-US" sz="2400" b="1" dirty="0"/>
              <a:t> </a:t>
            </a:r>
            <a:r>
              <a:rPr lang="en-US" sz="2400" b="1" dirty="0" err="1"/>
              <a:t>garis</a:t>
            </a:r>
            <a:r>
              <a:rPr lang="en-US" sz="2400" b="1" dirty="0"/>
              <a:t> </a:t>
            </a:r>
            <a:r>
              <a:rPr lang="en-US" sz="2400" b="1" dirty="0" err="1" smtClean="0"/>
              <a:t>lurus</a:t>
            </a:r>
            <a:r>
              <a:rPr lang="en-US" sz="2400" b="1" dirty="0"/>
              <a:t> </a:t>
            </a:r>
            <a:r>
              <a:rPr lang="en-US" sz="2400" b="1" dirty="0" err="1" smtClean="0"/>
              <a:t>maupun</a:t>
            </a:r>
            <a:r>
              <a:rPr lang="en-US" sz="2400" b="1" dirty="0" smtClean="0"/>
              <a:t> </a:t>
            </a:r>
            <a:r>
              <a:rPr lang="en-US" sz="2400" b="1" dirty="0" err="1"/>
              <a:t>garis</a:t>
            </a:r>
            <a:r>
              <a:rPr lang="en-US" sz="2400" b="1" dirty="0"/>
              <a:t> </a:t>
            </a:r>
            <a:r>
              <a:rPr lang="en-US" sz="2400" b="1" dirty="0" err="1"/>
              <a:t>lengkung</a:t>
            </a:r>
            <a:r>
              <a:rPr lang="en-US" sz="2400" b="1" dirty="0"/>
              <a:t> </a:t>
            </a:r>
            <a:r>
              <a:rPr lang="en-US" sz="2400" b="1" dirty="0" err="1"/>
              <a:t>dapat</a:t>
            </a:r>
            <a:r>
              <a:rPr lang="en-US" sz="2400" b="1" dirty="0"/>
              <a:t> </a:t>
            </a:r>
            <a:r>
              <a:rPr lang="en-US" sz="2400" b="1" dirty="0" err="1"/>
              <a:t>memberi</a:t>
            </a:r>
            <a:r>
              <a:rPr lang="en-US" sz="2400" b="1" dirty="0"/>
              <a:t> </a:t>
            </a:r>
            <a:r>
              <a:rPr lang="en-US" sz="2400" b="1" dirty="0" err="1"/>
              <a:t>kesan</a:t>
            </a:r>
            <a:r>
              <a:rPr lang="en-US" sz="2400" b="1" dirty="0"/>
              <a:t> </a:t>
            </a:r>
            <a:r>
              <a:rPr lang="en-US" sz="2400" b="1" dirty="0" err="1"/>
              <a:t>kuat</a:t>
            </a:r>
            <a:r>
              <a:rPr lang="en-US" sz="2400" b="1" dirty="0"/>
              <a:t> </a:t>
            </a:r>
            <a:r>
              <a:rPr lang="en-US" sz="2400" b="1" dirty="0" err="1" smtClean="0"/>
              <a:t>dan</a:t>
            </a:r>
            <a:r>
              <a:rPr lang="en-US" sz="2400" b="1" dirty="0"/>
              <a:t> </a:t>
            </a:r>
            <a:r>
              <a:rPr lang="en-US" sz="2400" b="1" dirty="0" err="1" smtClean="0"/>
              <a:t>dinamis</a:t>
            </a:r>
            <a:r>
              <a:rPr lang="en-US" sz="2400" b="1" dirty="0" smtClean="0"/>
              <a:t> </a:t>
            </a:r>
            <a:r>
              <a:rPr lang="en-US" sz="2400" b="1" dirty="0" err="1"/>
              <a:t>jika</a:t>
            </a:r>
            <a:r>
              <a:rPr lang="en-US" sz="2400" b="1" dirty="0"/>
              <a:t> </a:t>
            </a:r>
            <a:r>
              <a:rPr lang="en-US" sz="2400" b="1" dirty="0" err="1"/>
              <a:t>dilakukan</a:t>
            </a:r>
            <a:r>
              <a:rPr lang="en-US" sz="2400" b="1" dirty="0"/>
              <a:t> </a:t>
            </a:r>
            <a:r>
              <a:rPr lang="en-US" sz="2400" b="1" dirty="0" err="1"/>
              <a:t>tari</a:t>
            </a:r>
            <a:r>
              <a:rPr lang="en-US" sz="2400" b="1" dirty="0"/>
              <a:t> </a:t>
            </a:r>
            <a:r>
              <a:rPr lang="en-US" sz="2400" b="1" dirty="0" err="1"/>
              <a:t>secara</a:t>
            </a:r>
            <a:r>
              <a:rPr lang="en-US" sz="2400" b="1" dirty="0"/>
              <a:t> </a:t>
            </a:r>
            <a:r>
              <a:rPr lang="en-US" sz="2400" b="1" dirty="0" err="1" smtClean="0"/>
              <a:t>berkelompok</a:t>
            </a:r>
            <a:r>
              <a:rPr lang="en-US" sz="2400" b="1" dirty="0" smtClean="0"/>
              <a:t>.</a:t>
            </a:r>
          </a:p>
          <a:p>
            <a:pPr algn="just"/>
            <a:r>
              <a:rPr lang="en-US" sz="2400" b="1" dirty="0" err="1"/>
              <a:t>Pola</a:t>
            </a:r>
            <a:r>
              <a:rPr lang="en-US" sz="2400" b="1" dirty="0"/>
              <a:t> </a:t>
            </a:r>
            <a:r>
              <a:rPr lang="en-US" sz="2400" b="1" dirty="0" err="1"/>
              <a:t>lantai</a:t>
            </a:r>
            <a:r>
              <a:rPr lang="en-US" sz="2400" b="1" dirty="0"/>
              <a:t> </a:t>
            </a:r>
            <a:r>
              <a:rPr lang="en-US" sz="2400" b="1" dirty="0" err="1"/>
              <a:t>garis</a:t>
            </a:r>
            <a:r>
              <a:rPr lang="en-US" sz="2400" b="1" dirty="0"/>
              <a:t> </a:t>
            </a:r>
            <a:r>
              <a:rPr lang="en-US" sz="2400" b="1" dirty="0" err="1"/>
              <a:t>lurus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garis</a:t>
            </a:r>
            <a:r>
              <a:rPr lang="en-US" sz="2400" b="1" dirty="0"/>
              <a:t> </a:t>
            </a:r>
            <a:r>
              <a:rPr lang="en-US" sz="2400" b="1" dirty="0" err="1"/>
              <a:t>lengkung</a:t>
            </a:r>
            <a:r>
              <a:rPr lang="en-US" sz="2400" b="1" dirty="0"/>
              <a:t> </a:t>
            </a:r>
            <a:r>
              <a:rPr lang="en-US" sz="2400" b="1" dirty="0" err="1"/>
              <a:t>dapat</a:t>
            </a:r>
            <a:r>
              <a:rPr lang="en-US" sz="2400" b="1" dirty="0"/>
              <a:t> </a:t>
            </a:r>
            <a:r>
              <a:rPr lang="en-US" sz="2400" b="1" dirty="0" err="1" smtClean="0"/>
              <a:t>dilakukan</a:t>
            </a:r>
            <a:r>
              <a:rPr lang="en-US" sz="2400" b="1" dirty="0"/>
              <a:t> </a:t>
            </a:r>
            <a:r>
              <a:rPr lang="en-US" sz="2400" b="1" dirty="0" err="1" smtClean="0"/>
              <a:t>secara</a:t>
            </a:r>
            <a:r>
              <a:rPr lang="en-US" sz="2400" b="1" dirty="0" smtClean="0"/>
              <a:t> </a:t>
            </a:r>
            <a:r>
              <a:rPr lang="en-US" sz="2400" b="1" dirty="0" err="1"/>
              <a:t>simetris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asimetris</a:t>
            </a:r>
            <a:r>
              <a:rPr lang="en-US" sz="2400" b="1" dirty="0"/>
              <a:t> </a:t>
            </a:r>
            <a:r>
              <a:rPr lang="en-US" sz="2400" b="1" dirty="0" err="1"/>
              <a:t>terutama</a:t>
            </a:r>
            <a:r>
              <a:rPr lang="en-US" sz="2400" b="1" dirty="0"/>
              <a:t> </a:t>
            </a:r>
            <a:r>
              <a:rPr lang="en-US" sz="2400" b="1" dirty="0" err="1"/>
              <a:t>pada</a:t>
            </a:r>
            <a:r>
              <a:rPr lang="en-US" sz="2400" b="1" dirty="0"/>
              <a:t> </a:t>
            </a:r>
            <a:r>
              <a:rPr lang="en-US" sz="2400" b="1" dirty="0" err="1" smtClean="0"/>
              <a:t>tari</a:t>
            </a:r>
            <a:r>
              <a:rPr lang="en-US" sz="2400" b="1" dirty="0"/>
              <a:t> </a:t>
            </a:r>
            <a:r>
              <a:rPr lang="it-IT" sz="2400" b="1" dirty="0" smtClean="0"/>
              <a:t>berkelompok</a:t>
            </a:r>
            <a:r>
              <a:rPr lang="it-IT" sz="2400" b="1" dirty="0"/>
              <a:t>. Pada tari tunggal pola lantai terlihat </a:t>
            </a:r>
            <a:r>
              <a:rPr lang="it-IT" sz="2400" b="1" dirty="0" smtClean="0"/>
              <a:t>dengan </a:t>
            </a:r>
            <a:r>
              <a:rPr lang="en-US" sz="2400" b="1" dirty="0" err="1" smtClean="0"/>
              <a:t>jelas</a:t>
            </a:r>
            <a:r>
              <a:rPr lang="en-US" sz="2400" b="1" dirty="0" smtClean="0"/>
              <a:t> </a:t>
            </a:r>
            <a:r>
              <a:rPr lang="en-US" sz="2400" b="1" dirty="0" err="1"/>
              <a:t>jika</a:t>
            </a:r>
            <a:r>
              <a:rPr lang="en-US" sz="2400" b="1" dirty="0"/>
              <a:t> </a:t>
            </a:r>
            <a:r>
              <a:rPr lang="en-US" sz="2400" b="1" dirty="0" err="1"/>
              <a:t>bergerak</a:t>
            </a:r>
            <a:r>
              <a:rPr lang="en-US" sz="2400" b="1" dirty="0"/>
              <a:t> </a:t>
            </a:r>
            <a:r>
              <a:rPr lang="en-US" sz="2400" b="1" dirty="0" err="1"/>
              <a:t>pindah</a:t>
            </a:r>
            <a:r>
              <a:rPr lang="en-US" sz="2400" b="1" dirty="0"/>
              <a:t> </a:t>
            </a:r>
            <a:r>
              <a:rPr lang="en-US" sz="2400" b="1" dirty="0" err="1"/>
              <a:t>dari</a:t>
            </a:r>
            <a:r>
              <a:rPr lang="en-US" sz="2400" b="1" dirty="0"/>
              <a:t> </a:t>
            </a:r>
            <a:r>
              <a:rPr lang="en-US" sz="2400" b="1" dirty="0" err="1"/>
              <a:t>satu</a:t>
            </a:r>
            <a:r>
              <a:rPr lang="en-US" sz="2400" b="1" dirty="0"/>
              <a:t> </a:t>
            </a:r>
            <a:r>
              <a:rPr lang="en-US" sz="2400" b="1" dirty="0" err="1"/>
              <a:t>tempat</a:t>
            </a:r>
            <a:r>
              <a:rPr lang="en-US" sz="2400" b="1" dirty="0"/>
              <a:t> </a:t>
            </a:r>
            <a:r>
              <a:rPr lang="en-US" sz="2400" b="1" dirty="0" err="1"/>
              <a:t>ke</a:t>
            </a:r>
            <a:r>
              <a:rPr lang="en-US" sz="2400" b="1" dirty="0"/>
              <a:t> </a:t>
            </a:r>
            <a:r>
              <a:rPr lang="en-US" sz="2400" b="1" dirty="0" err="1" smtClean="0"/>
              <a:t>tempat</a:t>
            </a:r>
            <a:r>
              <a:rPr lang="en-US" sz="2400" b="1" dirty="0"/>
              <a:t> </a:t>
            </a:r>
            <a:r>
              <a:rPr lang="en-US" sz="2400" b="1" dirty="0" err="1" smtClean="0"/>
              <a:t>lainnya</a:t>
            </a:r>
            <a:r>
              <a:rPr lang="en-US" sz="2400" b="1" dirty="0" smtClean="0"/>
              <a:t> </a:t>
            </a:r>
            <a:r>
              <a:rPr lang="en-US" sz="2400" b="1" dirty="0"/>
              <a:t>di arena </a:t>
            </a:r>
            <a:r>
              <a:rPr lang="en-US" sz="2400" b="1" dirty="0" err="1"/>
              <a:t>pentas</a:t>
            </a:r>
            <a:r>
              <a:rPr lang="en-US" sz="2400" b="1" dirty="0" smtClean="0"/>
              <a:t>.</a:t>
            </a:r>
          </a:p>
          <a:p>
            <a:pPr algn="just"/>
            <a:r>
              <a:rPr lang="en-US" sz="2400" b="1" dirty="0" err="1"/>
              <a:t>Tari</a:t>
            </a:r>
            <a:r>
              <a:rPr lang="en-US" sz="2400" b="1" dirty="0"/>
              <a:t> </a:t>
            </a:r>
            <a:r>
              <a:rPr lang="en-US" sz="2400" b="1" dirty="0" err="1"/>
              <a:t>tunggal</a:t>
            </a:r>
            <a:r>
              <a:rPr lang="en-US" sz="2400" b="1" dirty="0"/>
              <a:t> </a:t>
            </a:r>
            <a:r>
              <a:rPr lang="en-US" sz="2400" b="1" dirty="0" err="1"/>
              <a:t>kurang</a:t>
            </a:r>
            <a:r>
              <a:rPr lang="en-US" sz="2400" b="1" dirty="0"/>
              <a:t> </a:t>
            </a:r>
            <a:r>
              <a:rPr lang="en-US" sz="2400" b="1" dirty="0" err="1"/>
              <a:t>memberi</a:t>
            </a:r>
            <a:r>
              <a:rPr lang="en-US" sz="2400" b="1" dirty="0"/>
              <a:t> </a:t>
            </a:r>
            <a:r>
              <a:rPr lang="en-US" sz="2400" b="1" dirty="0" err="1" smtClean="0"/>
              <a:t>kesan</a:t>
            </a:r>
            <a:r>
              <a:rPr lang="en-US" sz="2400" b="1" dirty="0"/>
              <a:t> </a:t>
            </a:r>
            <a:r>
              <a:rPr lang="fi-FI" sz="2400" b="1" dirty="0" smtClean="0"/>
              <a:t>bentuk </a:t>
            </a:r>
            <a:r>
              <a:rPr lang="fi-FI" sz="2400" b="1" dirty="0"/>
              <a:t>pola lantai walaupun ketika berjalan </a:t>
            </a:r>
            <a:r>
              <a:rPr lang="fi-FI" sz="2400" b="1" dirty="0" smtClean="0"/>
              <a:t>membentuk </a:t>
            </a:r>
            <a:r>
              <a:rPr lang="sv-SE" sz="2400" b="1" dirty="0" smtClean="0"/>
              <a:t>lingkaran</a:t>
            </a:r>
            <a:r>
              <a:rPr lang="sv-SE" sz="2400" b="1" dirty="0"/>
              <a:t>. </a:t>
            </a:r>
            <a:endParaRPr lang="sv-SE" sz="2400" b="1" dirty="0" smtClean="0"/>
          </a:p>
          <a:p>
            <a:pPr algn="just"/>
            <a:r>
              <a:rPr lang="sv-SE" sz="2400" b="1" dirty="0" smtClean="0"/>
              <a:t>Dengan </a:t>
            </a:r>
            <a:r>
              <a:rPr lang="sv-SE" sz="2400" b="1" dirty="0"/>
              <a:t>demikian dapat dikatakan bahwa </a:t>
            </a:r>
            <a:r>
              <a:rPr lang="sv-SE" sz="2400" b="1" dirty="0" smtClean="0"/>
              <a:t>pola </a:t>
            </a:r>
            <a:r>
              <a:rPr lang="en-US" sz="2400" b="1" dirty="0" err="1" smtClean="0"/>
              <a:t>lantai</a:t>
            </a:r>
            <a:r>
              <a:rPr lang="en-US" sz="2400" b="1" dirty="0" smtClean="0"/>
              <a:t> </a:t>
            </a:r>
            <a:r>
              <a:rPr lang="en-US" sz="2400" b="1" dirty="0" err="1"/>
              <a:t>merupakan</a:t>
            </a:r>
            <a:r>
              <a:rPr lang="en-US" sz="2400" b="1" dirty="0"/>
              <a:t> </a:t>
            </a:r>
            <a:r>
              <a:rPr lang="en-US" sz="2400" b="1" dirty="0" err="1"/>
              <a:t>garis-garis</a:t>
            </a:r>
            <a:r>
              <a:rPr lang="en-US" sz="2400" b="1" dirty="0"/>
              <a:t> yang </a:t>
            </a:r>
            <a:r>
              <a:rPr lang="en-US" sz="2400" b="1" dirty="0" err="1"/>
              <a:t>dibentuk</a:t>
            </a:r>
            <a:r>
              <a:rPr lang="en-US" sz="2400" b="1" dirty="0"/>
              <a:t> </a:t>
            </a:r>
            <a:r>
              <a:rPr lang="en-US" sz="2400" b="1" dirty="0" err="1"/>
              <a:t>oleh</a:t>
            </a:r>
            <a:r>
              <a:rPr lang="en-US" sz="2400" b="1" dirty="0"/>
              <a:t> </a:t>
            </a:r>
            <a:r>
              <a:rPr lang="en-US" sz="2400" b="1" dirty="0" err="1"/>
              <a:t>penari</a:t>
            </a:r>
            <a:r>
              <a:rPr lang="en-US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3533346"/>
      </p:ext>
    </p:extLst>
  </p:cSld>
  <p:clrMapOvr>
    <a:masterClrMapping/>
  </p:clrMapOvr>
  <p:transition>
    <p:pull dir="l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Demikian</a:t>
            </a:r>
            <a:r>
              <a:rPr lang="en-US" dirty="0" smtClean="0"/>
              <a:t> </a:t>
            </a:r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bab</a:t>
            </a:r>
            <a:r>
              <a:rPr lang="en-US" dirty="0" smtClean="0"/>
              <a:t> 13 </a:t>
            </a:r>
            <a:r>
              <a:rPr lang="en-US" dirty="0" err="1" smtClean="0"/>
              <a:t>Silahkan</a:t>
            </a:r>
            <a:r>
              <a:rPr lang="en-US" dirty="0" smtClean="0"/>
              <a:t> </a:t>
            </a:r>
            <a:r>
              <a:rPr lang="en-US" dirty="0" err="1" smtClean="0"/>
              <a:t>dipelajari</a:t>
            </a:r>
            <a:r>
              <a:rPr lang="en-US" dirty="0" smtClean="0"/>
              <a:t> </a:t>
            </a:r>
            <a:r>
              <a:rPr lang="en-US" dirty="0" err="1" smtClean="0"/>
              <a:t>sebaik-baiknya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b="1" dirty="0" err="1" smtClean="0">
                <a:solidFill>
                  <a:srgbClr val="00B050"/>
                </a:solidFill>
              </a:rPr>
              <a:t>lanjutan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materi</a:t>
            </a:r>
            <a:r>
              <a:rPr lang="en-US" b="1" smtClean="0">
                <a:solidFill>
                  <a:srgbClr val="00B050"/>
                </a:solidFill>
              </a:rPr>
              <a:t> </a:t>
            </a:r>
            <a:r>
              <a:rPr lang="en-US" b="1" smtClean="0">
                <a:solidFill>
                  <a:srgbClr val="00B050"/>
                </a:solidFill>
              </a:rPr>
              <a:t>Bab </a:t>
            </a:r>
            <a:r>
              <a:rPr lang="en-US" b="1" dirty="0" smtClean="0">
                <a:solidFill>
                  <a:srgbClr val="00B050"/>
                </a:solidFill>
              </a:rPr>
              <a:t>13 </a:t>
            </a:r>
            <a:r>
              <a:rPr lang="en-US" b="1" dirty="0" err="1" smtClean="0">
                <a:solidFill>
                  <a:srgbClr val="00B050"/>
                </a:solidFill>
              </a:rPr>
              <a:t>belum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ada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tugas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pak</a:t>
            </a:r>
            <a:r>
              <a:rPr lang="en-US" b="1" dirty="0" smtClean="0">
                <a:solidFill>
                  <a:srgbClr val="00B050"/>
                </a:solidFill>
              </a:rPr>
              <a:t> guru </a:t>
            </a:r>
            <a:r>
              <a:rPr lang="en-US" b="1" dirty="0" err="1" smtClean="0">
                <a:solidFill>
                  <a:srgbClr val="00B050"/>
                </a:solidFill>
              </a:rPr>
              <a:t>berikan</a:t>
            </a:r>
            <a:r>
              <a:rPr lang="en-US" b="1" dirty="0" smtClean="0">
                <a:solidFill>
                  <a:srgbClr val="00B050"/>
                </a:solidFill>
              </a:rPr>
              <a:t>. </a:t>
            </a:r>
            <a:r>
              <a:rPr lang="en-US" b="1" dirty="0" err="1" smtClean="0">
                <a:solidFill>
                  <a:srgbClr val="00B050"/>
                </a:solidFill>
              </a:rPr>
              <a:t>Terima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kasih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wassalam</a:t>
            </a:r>
            <a:r>
              <a:rPr lang="en-US" b="1" dirty="0" smtClean="0">
                <a:solidFill>
                  <a:srgbClr val="00B050"/>
                </a:solidFill>
              </a:rPr>
              <a:t>, </a:t>
            </a:r>
            <a:r>
              <a:rPr lang="en-US" b="1" dirty="0" err="1" smtClean="0">
                <a:solidFill>
                  <a:srgbClr val="00B050"/>
                </a:solidFill>
              </a:rPr>
              <a:t>sukses</a:t>
            </a:r>
            <a:r>
              <a:rPr lang="en-US" b="1" dirty="0" smtClean="0">
                <a:solidFill>
                  <a:srgbClr val="00B050"/>
                </a:solidFill>
              </a:rPr>
              <a:t> and </a:t>
            </a:r>
            <a:r>
              <a:rPr lang="en-US" b="1" dirty="0" err="1" smtClean="0">
                <a:solidFill>
                  <a:srgbClr val="00B050"/>
                </a:solidFill>
              </a:rPr>
              <a:t>sehatki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selalu</a:t>
            </a:r>
            <a:r>
              <a:rPr lang="en-US" b="1" dirty="0" smtClean="0">
                <a:solidFill>
                  <a:srgbClr val="00B050"/>
                </a:solidFill>
              </a:rPr>
              <a:t>. </a:t>
            </a:r>
            <a:r>
              <a:rPr lang="en-US" b="1" dirty="0" err="1" smtClean="0">
                <a:solidFill>
                  <a:srgbClr val="00B050"/>
                </a:solidFill>
              </a:rPr>
              <a:t>Aamiin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yaa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rabb</a:t>
            </a:r>
            <a:r>
              <a:rPr lang="en-US" b="1" dirty="0" smtClean="0">
                <a:solidFill>
                  <a:srgbClr val="00B050"/>
                </a:solidFill>
              </a:rPr>
              <a:t>.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526940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838200"/>
          </a:xfrm>
        </p:spPr>
        <p:txBody>
          <a:bodyPr>
            <a:normAutofit fontScale="90000"/>
          </a:bodyPr>
          <a:lstStyle/>
          <a:p>
            <a:pPr algn="just"/>
            <a:r>
              <a:rPr lang="id-ID" b="1" dirty="0" smtClean="0">
                <a:latin typeface="Edwardian Script ITC" pitchFamily="66" charset="0"/>
              </a:rPr>
              <a:t/>
            </a:r>
            <a:br>
              <a:rPr lang="id-ID" b="1" dirty="0" smtClean="0">
                <a:latin typeface="Edwardian Script ITC" pitchFamily="66" charset="0"/>
              </a:rPr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4681" y="2168435"/>
            <a:ext cx="5006339" cy="3239589"/>
          </a:xfrm>
        </p:spPr>
        <p:txBody>
          <a:bodyPr/>
          <a:lstStyle/>
          <a:p>
            <a:pPr>
              <a:buNone/>
            </a:pPr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95400"/>
            <a:ext cx="6908801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2222813"/>
      </p:ext>
    </p:extLst>
  </p:cSld>
  <p:clrMapOvr>
    <a:masterClrMapping/>
  </p:clrMapOvr>
  <p:transition>
    <p:wedg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tile tx="50800" ty="0" sx="100000" sy="100000" flip="none" algn="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816" y="620688"/>
            <a:ext cx="6013902" cy="1008112"/>
          </a:xfrm>
        </p:spPr>
        <p:txBody>
          <a:bodyPr>
            <a:noAutofit/>
          </a:bodyPr>
          <a:lstStyle/>
          <a:p>
            <a:r>
              <a:rPr lang="en-US" b="1" dirty="0"/>
              <a:t>C. </a:t>
            </a:r>
            <a:r>
              <a:rPr lang="en-US" b="1" dirty="0" err="1"/>
              <a:t>Jenis</a:t>
            </a:r>
            <a:r>
              <a:rPr lang="en-US" b="1" dirty="0"/>
              <a:t> </a:t>
            </a:r>
            <a:r>
              <a:rPr lang="en-US" b="1" dirty="0" err="1"/>
              <a:t>Pola</a:t>
            </a:r>
            <a:r>
              <a:rPr lang="en-US" b="1" dirty="0"/>
              <a:t> </a:t>
            </a:r>
            <a:r>
              <a:rPr lang="en-US" b="1" dirty="0" err="1"/>
              <a:t>Lantai</a:t>
            </a:r>
            <a:endParaRPr lang="id-ID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72816"/>
            <a:ext cx="8496944" cy="4392488"/>
          </a:xfrm>
        </p:spPr>
        <p:txBody>
          <a:bodyPr>
            <a:normAutofit lnSpcReduction="10000"/>
          </a:bodyPr>
          <a:lstStyle/>
          <a:p>
            <a:pPr marL="624078" indent="-514350" algn="just">
              <a:buAutoNum type="arabicPeriod"/>
            </a:pPr>
            <a:r>
              <a:rPr lang="en-US" b="1" dirty="0" err="1" smtClean="0"/>
              <a:t>Pola</a:t>
            </a:r>
            <a:r>
              <a:rPr lang="en-US" b="1" dirty="0" smtClean="0"/>
              <a:t> </a:t>
            </a:r>
            <a:r>
              <a:rPr lang="en-US" b="1" dirty="0" err="1"/>
              <a:t>Lantai</a:t>
            </a:r>
            <a:r>
              <a:rPr lang="en-US" b="1" dirty="0"/>
              <a:t> </a:t>
            </a:r>
            <a:r>
              <a:rPr lang="en-US" b="1" dirty="0" err="1" smtClean="0"/>
              <a:t>Garis</a:t>
            </a:r>
            <a:r>
              <a:rPr lang="en-US" b="1" dirty="0" smtClean="0"/>
              <a:t> </a:t>
            </a:r>
            <a:r>
              <a:rPr lang="en-US" b="1" dirty="0" err="1" smtClean="0"/>
              <a:t>Lurus</a:t>
            </a:r>
            <a:endParaRPr lang="en-US" b="1" dirty="0" smtClean="0"/>
          </a:p>
          <a:p>
            <a:pPr marL="109728" indent="0" algn="just">
              <a:buNone/>
            </a:pPr>
            <a:r>
              <a:rPr lang="en-US" dirty="0" smtClean="0"/>
              <a:t>	</a:t>
            </a:r>
            <a:r>
              <a:rPr lang="en-US" dirty="0" err="1" smtClean="0"/>
              <a:t>Pola</a:t>
            </a:r>
            <a:r>
              <a:rPr lang="en-US" dirty="0" smtClean="0"/>
              <a:t> </a:t>
            </a:r>
            <a:r>
              <a:rPr lang="en-US" dirty="0" err="1"/>
              <a:t>lantai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</a:t>
            </a:r>
            <a:r>
              <a:rPr lang="en-US" dirty="0" err="1"/>
              <a:t>lurus</a:t>
            </a:r>
            <a:r>
              <a:rPr lang="en-US" dirty="0"/>
              <a:t>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 smtClean="0"/>
              <a:t>dijumpai</a:t>
            </a:r>
            <a:r>
              <a:rPr lang="en-US" dirty="0"/>
              <a:t> </a:t>
            </a:r>
            <a:r>
              <a:rPr lang="it-IT" dirty="0" smtClean="0"/>
              <a:t>pada </a:t>
            </a:r>
            <a:r>
              <a:rPr lang="it-IT" dirty="0"/>
              <a:t>pertunjukan tari tradisi di </a:t>
            </a:r>
            <a:r>
              <a:rPr lang="it-IT" dirty="0" smtClean="0"/>
              <a:t>Indonesia. </a:t>
            </a:r>
            <a:r>
              <a:rPr lang="fi-FI" dirty="0" smtClean="0"/>
              <a:t>Tari </a:t>
            </a:r>
            <a:r>
              <a:rPr lang="fi-FI" dirty="0"/>
              <a:t>Saman dari Aceh menggunakan </a:t>
            </a:r>
            <a:r>
              <a:rPr lang="fi-FI" dirty="0" smtClean="0"/>
              <a:t>pola </a:t>
            </a:r>
            <a:r>
              <a:rPr lang="en-US" dirty="0" err="1" smtClean="0"/>
              <a:t>lantai</a:t>
            </a:r>
            <a:r>
              <a:rPr lang="en-US" dirty="0" smtClean="0"/>
              <a:t> </a:t>
            </a:r>
            <a:r>
              <a:rPr lang="en-US" dirty="0" err="1"/>
              <a:t>garis</a:t>
            </a:r>
            <a:r>
              <a:rPr lang="en-US" dirty="0"/>
              <a:t> </a:t>
            </a:r>
            <a:r>
              <a:rPr lang="en-US" dirty="0" err="1"/>
              <a:t>lurus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horizontal </a:t>
            </a:r>
            <a:r>
              <a:rPr lang="en-US" dirty="0" smtClean="0"/>
              <a:t>yang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 smtClean="0"/>
              <a:t>antarmanusia</a:t>
            </a:r>
            <a:r>
              <a:rPr lang="en-US" dirty="0" smtClean="0"/>
              <a:t>.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/>
              <a:t>lurus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vertikal</a:t>
            </a:r>
            <a:r>
              <a:rPr lang="en-US" dirty="0"/>
              <a:t> </a:t>
            </a:r>
            <a:r>
              <a:rPr lang="en-US" dirty="0" err="1" smtClean="0"/>
              <a:t>atau</a:t>
            </a:r>
            <a:r>
              <a:rPr lang="en-US" dirty="0"/>
              <a:t> </a:t>
            </a:r>
            <a:r>
              <a:rPr lang="sv-SE" dirty="0" smtClean="0"/>
              <a:t>ke </a:t>
            </a:r>
            <a:r>
              <a:rPr lang="sv-SE" dirty="0"/>
              <a:t>atas menunjukkan hubungan </a:t>
            </a:r>
            <a:r>
              <a:rPr lang="sv-SE" dirty="0" smtClean="0"/>
              <a:t>dengan </a:t>
            </a:r>
            <a:r>
              <a:rPr lang="fi-FI" dirty="0" smtClean="0"/>
              <a:t>Tuhan </a:t>
            </a:r>
            <a:r>
              <a:rPr lang="fi-FI" dirty="0"/>
              <a:t>sebagai pencipta. Pada tari </a:t>
            </a:r>
            <a:r>
              <a:rPr lang="fi-FI" dirty="0" smtClean="0"/>
              <a:t>Saman, </a:t>
            </a:r>
            <a:r>
              <a:rPr lang="en-US" dirty="0" err="1" smtClean="0"/>
              <a:t>iringan</a:t>
            </a:r>
            <a:r>
              <a:rPr lang="en-US" dirty="0" smtClean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pujian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smtClean="0"/>
              <a:t>Sang </a:t>
            </a:r>
            <a:r>
              <a:rPr lang="en-US" dirty="0" err="1" smtClean="0"/>
              <a:t>Pencipta</a:t>
            </a:r>
            <a:r>
              <a:rPr lang="en-US" dirty="0" smtClean="0"/>
              <a:t> </a:t>
            </a:r>
            <a:r>
              <a:rPr lang="en-US" dirty="0" err="1"/>
              <a:t>bernapaskan</a:t>
            </a:r>
            <a:r>
              <a:rPr lang="en-US" dirty="0"/>
              <a:t> </a:t>
            </a:r>
            <a:r>
              <a:rPr lang="en-US" dirty="0" err="1"/>
              <a:t>keagamaan</a:t>
            </a:r>
            <a:r>
              <a:rPr lang="en-US" dirty="0"/>
              <a:t>.</a:t>
            </a:r>
            <a:endParaRPr lang="id-ID" dirty="0" smtClean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460432" cy="1152128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</a:rPr>
              <a:t>Lihat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gambar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pola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lantai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garis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lurus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tari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s</a:t>
            </a:r>
            <a:r>
              <a:rPr lang="en-US" sz="2800" b="1" dirty="0" err="1" smtClean="0">
                <a:solidFill>
                  <a:srgbClr val="C00000"/>
                </a:solidFill>
              </a:rPr>
              <a:t>aman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dari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Nangro</a:t>
            </a:r>
            <a:r>
              <a:rPr lang="en-US" sz="2800" b="1" dirty="0" smtClean="0">
                <a:solidFill>
                  <a:srgbClr val="C00000"/>
                </a:solidFill>
              </a:rPr>
              <a:t> Aceh Darussalam</a:t>
            </a:r>
            <a:endParaRPr lang="id-ID" sz="2800" b="1" dirty="0">
              <a:solidFill>
                <a:srgbClr val="C00000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93" r="27028" b="33034"/>
          <a:stretch/>
        </p:blipFill>
        <p:spPr bwMode="auto">
          <a:xfrm>
            <a:off x="1331640" y="1772816"/>
            <a:ext cx="6264696" cy="4032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480" y="764704"/>
            <a:ext cx="6286544" cy="648072"/>
          </a:xfrm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accent4"/>
                </a:solidFill>
              </a:rPr>
              <a:t/>
            </a:r>
            <a:br>
              <a:rPr lang="id-ID" dirty="0" smtClean="0">
                <a:solidFill>
                  <a:schemeClr val="accent4"/>
                </a:solidFill>
              </a:rPr>
            </a:br>
            <a:endParaRPr lang="id-ID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76" y="764704"/>
            <a:ext cx="8866203" cy="5919936"/>
          </a:xfrm>
        </p:spPr>
        <p:txBody>
          <a:bodyPr>
            <a:normAutofit/>
          </a:bodyPr>
          <a:lstStyle/>
          <a:p>
            <a:r>
              <a:rPr lang="en-US" dirty="0" err="1"/>
              <a:t>Pola</a:t>
            </a:r>
            <a:r>
              <a:rPr lang="en-US" dirty="0"/>
              <a:t> </a:t>
            </a:r>
            <a:r>
              <a:rPr lang="en-US" dirty="0" err="1" smtClean="0"/>
              <a:t>lantai</a:t>
            </a:r>
            <a:r>
              <a:rPr lang="en-US" dirty="0"/>
              <a:t> </a:t>
            </a:r>
            <a:r>
              <a:rPr lang="en-US" dirty="0" smtClean="0"/>
              <a:t>level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 smtClean="0"/>
              <a:t>dapat</a:t>
            </a:r>
            <a:r>
              <a:rPr lang="en-US" dirty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 smtClean="0"/>
              <a:t>berdiri</a:t>
            </a:r>
            <a:r>
              <a:rPr lang="en-US" dirty="0" smtClean="0"/>
              <a:t>. </a:t>
            </a:r>
            <a:r>
              <a:rPr lang="en-US" dirty="0" err="1"/>
              <a:t>Tari</a:t>
            </a:r>
            <a:r>
              <a:rPr lang="en-US" dirty="0"/>
              <a:t> Nusa Tenggara </a:t>
            </a:r>
            <a:r>
              <a:rPr lang="en-US" dirty="0" err="1"/>
              <a:t>Timur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 smtClean="0"/>
              <a:t>pola</a:t>
            </a:r>
            <a:r>
              <a:rPr lang="en-US" dirty="0"/>
              <a:t> </a:t>
            </a:r>
            <a:r>
              <a:rPr lang="en-US" dirty="0" err="1" smtClean="0"/>
              <a:t>lantai</a:t>
            </a:r>
            <a:r>
              <a:rPr lang="en-US" dirty="0" smtClean="0"/>
              <a:t> </a:t>
            </a:r>
            <a:r>
              <a:rPr lang="en-US" dirty="0" err="1"/>
              <a:t>garis</a:t>
            </a:r>
            <a:r>
              <a:rPr lang="en-US" dirty="0"/>
              <a:t> </a:t>
            </a:r>
            <a:r>
              <a:rPr lang="en-US" dirty="0" err="1"/>
              <a:t>lurus</a:t>
            </a:r>
            <a:r>
              <a:rPr lang="en-US" dirty="0"/>
              <a:t> </a:t>
            </a:r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kesan</a:t>
            </a:r>
            <a:r>
              <a:rPr lang="en-US" dirty="0"/>
              <a:t> </a:t>
            </a:r>
            <a:r>
              <a:rPr lang="en-US" dirty="0" err="1"/>
              <a:t>kuat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dinamis</a:t>
            </a:r>
            <a:r>
              <a:rPr lang="en-US" dirty="0"/>
              <a:t> </a:t>
            </a:r>
            <a:r>
              <a:rPr lang="en-US" dirty="0" err="1" smtClean="0"/>
              <a:t>pada</a:t>
            </a:r>
            <a:r>
              <a:rPr lang="en-US" dirty="0"/>
              <a:t> </a:t>
            </a:r>
            <a:r>
              <a:rPr lang="en-US" dirty="0" err="1" smtClean="0"/>
              <a:t>karakter</a:t>
            </a:r>
            <a:r>
              <a:rPr lang="en-US" dirty="0" smtClean="0"/>
              <a:t> </a:t>
            </a:r>
            <a:r>
              <a:rPr lang="en-US" dirty="0" err="1"/>
              <a:t>tari</a:t>
            </a:r>
            <a:r>
              <a:rPr lang="en-US" dirty="0"/>
              <a:t>.</a:t>
            </a:r>
            <a:endParaRPr lang="en-US" dirty="0" smtClean="0"/>
          </a:p>
          <a:p>
            <a:pPr marL="109728" indent="0">
              <a:buNone/>
            </a:pP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99" b="-1"/>
          <a:stretch/>
        </p:blipFill>
        <p:spPr bwMode="auto">
          <a:xfrm>
            <a:off x="827584" y="2636912"/>
            <a:ext cx="720080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109728" indent="0" algn="just">
              <a:buNone/>
            </a:pPr>
            <a:endParaRPr lang="en-US" b="1" dirty="0" smtClean="0"/>
          </a:p>
          <a:p>
            <a:pPr marL="109728" indent="0" algn="just">
              <a:buNone/>
            </a:pPr>
            <a:r>
              <a:rPr lang="en-US" b="1" dirty="0"/>
              <a:t>	</a:t>
            </a:r>
            <a:r>
              <a:rPr lang="en-US" b="1" dirty="0" smtClean="0"/>
              <a:t>2</a:t>
            </a:r>
            <a:r>
              <a:rPr lang="en-US" b="1" dirty="0"/>
              <a:t>. </a:t>
            </a:r>
            <a:r>
              <a:rPr lang="en-US" b="1" dirty="0" err="1"/>
              <a:t>Pola</a:t>
            </a:r>
            <a:r>
              <a:rPr lang="en-US" b="1" dirty="0"/>
              <a:t> </a:t>
            </a:r>
            <a:r>
              <a:rPr lang="en-US" b="1" dirty="0" err="1"/>
              <a:t>Lantai</a:t>
            </a:r>
            <a:r>
              <a:rPr lang="en-US" b="1" dirty="0"/>
              <a:t> </a:t>
            </a:r>
            <a:r>
              <a:rPr lang="en-US" b="1" dirty="0" err="1"/>
              <a:t>Garis</a:t>
            </a:r>
            <a:r>
              <a:rPr lang="en-US" b="1" dirty="0"/>
              <a:t> </a:t>
            </a:r>
            <a:r>
              <a:rPr lang="en-US" b="1" dirty="0" err="1" smtClean="0"/>
              <a:t>Lengkung</a:t>
            </a:r>
            <a:r>
              <a:rPr lang="en-US" b="1" dirty="0" smtClean="0"/>
              <a:t> </a:t>
            </a:r>
            <a:r>
              <a:rPr lang="en-US" b="1" dirty="0" err="1" smtClean="0"/>
              <a:t>pada</a:t>
            </a:r>
            <a:r>
              <a:rPr lang="en-US" b="1" dirty="0" smtClean="0"/>
              <a:t> </a:t>
            </a:r>
            <a:r>
              <a:rPr lang="en-US" b="1" dirty="0" err="1" smtClean="0"/>
              <a:t>tari</a:t>
            </a:r>
            <a:r>
              <a:rPr lang="en-US" b="1" dirty="0" smtClean="0"/>
              <a:t> 		</a:t>
            </a:r>
            <a:r>
              <a:rPr lang="en-US" b="1" dirty="0" err="1" smtClean="0"/>
              <a:t>Kecak</a:t>
            </a:r>
            <a:r>
              <a:rPr lang="en-US" b="1" dirty="0" smtClean="0"/>
              <a:t> </a:t>
            </a:r>
            <a:r>
              <a:rPr lang="en-US" b="1" dirty="0" err="1" smtClean="0"/>
              <a:t>dari</a:t>
            </a:r>
            <a:r>
              <a:rPr lang="en-US" b="1" dirty="0" smtClean="0"/>
              <a:t> </a:t>
            </a:r>
            <a:r>
              <a:rPr lang="en-US" b="1" dirty="0" err="1" smtClean="0"/>
              <a:t>Dempasar</a:t>
            </a:r>
            <a:r>
              <a:rPr lang="en-US" b="1" dirty="0" smtClean="0"/>
              <a:t> Bali</a:t>
            </a:r>
            <a:endParaRPr lang="en-US" dirty="0" smtClean="0"/>
          </a:p>
          <a:p>
            <a:pPr marL="109728" indent="0" algn="just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6" b="81326"/>
          <a:stretch/>
        </p:blipFill>
        <p:spPr bwMode="auto">
          <a:xfrm>
            <a:off x="899593" y="1484784"/>
            <a:ext cx="7378134" cy="4170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7322143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21800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fi-FI" sz="3200" dirty="0">
                <a:solidFill>
                  <a:schemeClr val="accent6">
                    <a:lumMod val="50000"/>
                  </a:schemeClr>
                </a:solidFill>
              </a:rPr>
              <a:t>Pola lantai tari selain garis </a:t>
            </a:r>
            <a:r>
              <a:rPr lang="fi-FI" sz="3200" dirty="0" smtClean="0">
                <a:solidFill>
                  <a:schemeClr val="accent6">
                    <a:lumMod val="50000"/>
                  </a:schemeClr>
                </a:solidFill>
              </a:rPr>
              <a:t>lurus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dapat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juga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berbentuk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garis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lengkung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fi-FI" sz="3200" dirty="0" smtClean="0">
                <a:solidFill>
                  <a:schemeClr val="accent6">
                    <a:lumMod val="50000"/>
                  </a:schemeClr>
                </a:solidFill>
              </a:rPr>
              <a:t>Tari </a:t>
            </a:r>
            <a:r>
              <a:rPr lang="fi-FI" sz="3200" dirty="0">
                <a:solidFill>
                  <a:schemeClr val="accent6">
                    <a:lumMod val="50000"/>
                  </a:schemeClr>
                </a:solidFill>
              </a:rPr>
              <a:t>Kecak merupakan salah </a:t>
            </a:r>
            <a:r>
              <a:rPr lang="fi-FI" sz="3200" dirty="0" smtClean="0">
                <a:solidFill>
                  <a:schemeClr val="accent6">
                    <a:lumMod val="50000"/>
                  </a:schemeClr>
                </a:solidFill>
              </a:rPr>
              <a:t>satu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contoh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pola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lantai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garis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lengkung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yang </a:t>
            </a:r>
            <a:r>
              <a:rPr lang="it-IT" sz="3200" dirty="0" smtClean="0">
                <a:solidFill>
                  <a:schemeClr val="accent6">
                    <a:lumMod val="50000"/>
                  </a:schemeClr>
                </a:solidFill>
              </a:rPr>
              <a:t>membentuk </a:t>
            </a:r>
            <a:r>
              <a:rPr lang="it-IT" sz="3200" dirty="0">
                <a:solidFill>
                  <a:schemeClr val="accent6">
                    <a:lumMod val="50000"/>
                  </a:schemeClr>
                </a:solidFill>
              </a:rPr>
              <a:t>lingkaran. Pola lantai </a:t>
            </a:r>
            <a:r>
              <a:rPr lang="it-IT" sz="3200" dirty="0" smtClean="0">
                <a:solidFill>
                  <a:schemeClr val="accent6">
                    <a:lumMod val="50000"/>
                  </a:schemeClr>
                </a:solidFill>
              </a:rPr>
              <a:t>garis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lengkung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dapat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juga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dijumpai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pada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sz="3200" dirty="0" smtClean="0">
                <a:solidFill>
                  <a:schemeClr val="accent6">
                    <a:lumMod val="50000"/>
                  </a:schemeClr>
                </a:solidFill>
              </a:rPr>
              <a:t>tari </a:t>
            </a:r>
            <a:r>
              <a:rPr lang="it-IT" sz="3200" dirty="0">
                <a:solidFill>
                  <a:schemeClr val="accent6">
                    <a:lumMod val="50000"/>
                  </a:schemeClr>
                </a:solidFill>
              </a:rPr>
              <a:t>Randai dari Minangkabau. </a:t>
            </a:r>
            <a:r>
              <a:rPr lang="it-IT" sz="3200" dirty="0" smtClean="0">
                <a:solidFill>
                  <a:schemeClr val="accent6">
                    <a:lumMod val="50000"/>
                  </a:schemeClr>
                </a:solidFill>
              </a:rPr>
              <a:t>Penari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berjalan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mengelilingi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pentas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membentuk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nn-NO" sz="3200" dirty="0" smtClean="0">
                <a:solidFill>
                  <a:schemeClr val="accent6">
                    <a:lumMod val="50000"/>
                  </a:schemeClr>
                </a:solidFill>
              </a:rPr>
              <a:t>lingkaran</a:t>
            </a:r>
            <a:r>
              <a:rPr lang="nn-NO" sz="3200" dirty="0">
                <a:solidFill>
                  <a:schemeClr val="accent6">
                    <a:lumMod val="50000"/>
                  </a:schemeClr>
                </a:solidFill>
              </a:rPr>
              <a:t>. Pola lantai garis </a:t>
            </a:r>
            <a:r>
              <a:rPr lang="nn-NO" sz="3200" dirty="0" smtClean="0">
                <a:solidFill>
                  <a:schemeClr val="accent6">
                    <a:lumMod val="50000"/>
                  </a:schemeClr>
                </a:solidFill>
              </a:rPr>
              <a:t>lengkung </a:t>
            </a:r>
            <a:r>
              <a:rPr lang="pt-BR" sz="3200" dirty="0" smtClean="0">
                <a:solidFill>
                  <a:schemeClr val="accent6">
                    <a:lumMod val="50000"/>
                  </a:schemeClr>
                </a:solidFill>
              </a:rPr>
              <a:t>dapat </a:t>
            </a:r>
            <a:r>
              <a:rPr lang="pt-BR" sz="3200" dirty="0">
                <a:solidFill>
                  <a:schemeClr val="accent6">
                    <a:lumMod val="50000"/>
                  </a:schemeClr>
                </a:solidFill>
              </a:rPr>
              <a:t>juga dijumpai pada tari </a:t>
            </a:r>
            <a:r>
              <a:rPr lang="pt-BR" sz="3200" dirty="0" smtClean="0">
                <a:solidFill>
                  <a:schemeClr val="accent6">
                    <a:lumMod val="50000"/>
                  </a:schemeClr>
                </a:solidFill>
              </a:rPr>
              <a:t>Badong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dari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Toraja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, Sulawesi Selatan.</a:t>
            </a:r>
          </a:p>
        </p:txBody>
      </p:sp>
    </p:spTree>
    <p:extLst>
      <p:ext uri="{BB962C8B-B14F-4D97-AF65-F5344CB8AC3E}">
        <p14:creationId xmlns:p14="http://schemas.microsoft.com/office/powerpoint/2010/main" val="3260759808"/>
      </p:ext>
    </p:extLst>
  </p:cSld>
  <p:clrMapOvr>
    <a:masterClrMapping/>
  </p:clrMapOvr>
  <p:transition>
    <p:pull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93808"/>
          </a:xfrm>
        </p:spPr>
        <p:txBody>
          <a:bodyPr/>
          <a:lstStyle/>
          <a:p>
            <a:pPr algn="just"/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Musik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akordion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sering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menjadi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iringan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tari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Alat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musik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ini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juga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ada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pada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i-FI" dirty="0" smtClean="0">
                <a:solidFill>
                  <a:schemeClr val="accent2">
                    <a:lumMod val="50000"/>
                  </a:schemeClr>
                </a:solidFill>
              </a:rPr>
              <a:t>seni </a:t>
            </a:r>
            <a:r>
              <a:rPr lang="fi-FI" dirty="0">
                <a:solidFill>
                  <a:schemeClr val="accent2">
                    <a:lumMod val="50000"/>
                  </a:schemeClr>
                </a:solidFill>
              </a:rPr>
              <a:t>budaya Melayu. Tari </a:t>
            </a:r>
            <a:r>
              <a:rPr lang="fi-FI" dirty="0" smtClean="0">
                <a:solidFill>
                  <a:schemeClr val="accent2">
                    <a:lumMod val="50000"/>
                  </a:schemeClr>
                </a:solidFill>
              </a:rPr>
              <a:t>kerakyatan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dengan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berpasangan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memiliki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kemiripan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n-NO" dirty="0" smtClean="0">
                <a:solidFill>
                  <a:schemeClr val="accent2">
                    <a:lumMod val="50000"/>
                  </a:schemeClr>
                </a:solidFill>
              </a:rPr>
              <a:t>dengan </a:t>
            </a:r>
            <a:r>
              <a:rPr lang="nn-NO" dirty="0">
                <a:solidFill>
                  <a:schemeClr val="accent2">
                    <a:lumMod val="50000"/>
                  </a:schemeClr>
                </a:solidFill>
              </a:rPr>
              <a:t>Joged atau Zapin di Melayu</a:t>
            </a:r>
            <a:r>
              <a:rPr lang="nn-NO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Para </a:t>
            </a:r>
            <a:r>
              <a:rPr lang="it-IT" dirty="0" smtClean="0">
                <a:solidFill>
                  <a:schemeClr val="accent2">
                    <a:lumMod val="50000"/>
                  </a:schemeClr>
                </a:solidFill>
              </a:rPr>
              <a:t>penari </a:t>
            </a:r>
            <a:r>
              <a:rPr lang="it-IT" dirty="0">
                <a:solidFill>
                  <a:schemeClr val="accent2">
                    <a:lumMod val="50000"/>
                  </a:schemeClr>
                </a:solidFill>
              </a:rPr>
              <a:t>membentuk pola lantai garis </a:t>
            </a:r>
            <a:r>
              <a:rPr lang="it-IT" dirty="0" smtClean="0">
                <a:solidFill>
                  <a:schemeClr val="accent2">
                    <a:lumMod val="50000"/>
                  </a:schemeClr>
                </a:solidFill>
              </a:rPr>
              <a:t>lurus </a:t>
            </a:r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dan </a:t>
            </a:r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juga </a:t>
            </a:r>
            <a:r>
              <a:rPr lang="es-ES" dirty="0" err="1">
                <a:solidFill>
                  <a:schemeClr val="accent2">
                    <a:lumMod val="50000"/>
                  </a:schemeClr>
                </a:solidFill>
              </a:rPr>
              <a:t>garis</a:t>
            </a:r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2">
                    <a:lumMod val="50000"/>
                  </a:schemeClr>
                </a:solidFill>
              </a:rPr>
              <a:t>lengkung</a:t>
            </a:r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 secara </a:t>
            </a:r>
            <a:r>
              <a:rPr lang="es-ES" dirty="0" err="1">
                <a:solidFill>
                  <a:schemeClr val="accent2">
                    <a:lumMod val="50000"/>
                  </a:schemeClr>
                </a:solidFill>
              </a:rPr>
              <a:t>acak</a:t>
            </a:r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es-ES" dirty="0" err="1" smtClean="0">
                <a:solidFill>
                  <a:schemeClr val="accent2">
                    <a:lumMod val="50000"/>
                  </a:schemeClr>
                </a:solidFill>
              </a:rPr>
              <a:t>Ini</a:t>
            </a:r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menunjukkan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bahwa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tarian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yang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bersifat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kerakyatan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memiliki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kemiripan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pada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it-IT" dirty="0" smtClean="0">
                <a:solidFill>
                  <a:schemeClr val="accent2">
                    <a:lumMod val="50000"/>
                  </a:schemeClr>
                </a:solidFill>
              </a:rPr>
              <a:t>pola </a:t>
            </a:r>
            <a:r>
              <a:rPr lang="it-IT" dirty="0">
                <a:solidFill>
                  <a:schemeClr val="accent2">
                    <a:lumMod val="50000"/>
                  </a:schemeClr>
                </a:solidFill>
              </a:rPr>
              <a:t>lantai berasal dari daerah mana </a:t>
            </a:r>
            <a:r>
              <a:rPr lang="it-IT" dirty="0" smtClean="0">
                <a:solidFill>
                  <a:schemeClr val="accent2">
                    <a:lumMod val="50000"/>
                  </a:schemeClr>
                </a:solidFill>
              </a:rPr>
              <a:t>pun</a:t>
            </a:r>
          </a:p>
          <a:p>
            <a:pPr marL="109728" indent="0" algn="just">
              <a:buNone/>
            </a:pPr>
            <a:endParaRPr lang="it-IT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109728" indent="0" algn="just">
              <a:buNone/>
            </a:pPr>
            <a:r>
              <a:rPr lang="it-IT" dirty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it-IT" dirty="0" smtClean="0">
                <a:solidFill>
                  <a:schemeClr val="accent2">
                    <a:lumMod val="50000"/>
                  </a:schemeClr>
                </a:solidFill>
              </a:rPr>
              <a:t>			Lihat gambar: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6605573" y="5426863"/>
            <a:ext cx="978408" cy="484632"/>
          </a:xfrm>
          <a:prstGeom prst="rightArrow">
            <a:avLst>
              <a:gd name="adj1" fmla="val 50000"/>
              <a:gd name="adj2" fmla="val 400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568957"/>
      </p:ext>
    </p:extLst>
  </p:cSld>
  <p:clrMapOvr>
    <a:masterClrMapping/>
  </p:clrMapOvr>
  <p:transition>
    <p:pull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6921402" cy="1164668"/>
          </a:xfrm>
        </p:spPr>
        <p:txBody>
          <a:bodyPr>
            <a:normAutofit fontScale="90000"/>
          </a:bodyPr>
          <a:lstStyle/>
          <a:p>
            <a:r>
              <a:rPr lang="id-ID" sz="2800" b="1" dirty="0" smtClean="0"/>
              <a:t/>
            </a:r>
            <a:br>
              <a:rPr lang="id-ID" sz="2800" b="1" dirty="0" smtClean="0"/>
            </a:br>
            <a:r>
              <a:rPr lang="en-US" sz="2400" dirty="0" err="1"/>
              <a:t>Penari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 smtClean="0"/>
              <a:t>membentuk</a:t>
            </a:r>
            <a:r>
              <a:rPr lang="en-US" sz="2400" dirty="0"/>
              <a:t> </a:t>
            </a:r>
            <a:r>
              <a:rPr lang="fi-FI" sz="2400" dirty="0" smtClean="0"/>
              <a:t>pola </a:t>
            </a:r>
            <a:r>
              <a:rPr lang="fi-FI" sz="2400" dirty="0"/>
              <a:t>lantai lurus dan melengkung pada </a:t>
            </a:r>
            <a:r>
              <a:rPr lang="fi-FI" sz="2400" dirty="0" smtClean="0"/>
              <a:t>tari </a:t>
            </a:r>
            <a:r>
              <a:rPr lang="nn-NO" sz="2400" dirty="0" smtClean="0"/>
              <a:t>kerakyatan </a:t>
            </a:r>
            <a:r>
              <a:rPr lang="nn-NO" sz="2400" dirty="0"/>
              <a:t>yang berkembang di Rusia</a:t>
            </a:r>
            <a:r>
              <a:rPr lang="id-ID" sz="2800" dirty="0" smtClean="0"/>
              <a:t/>
            </a:r>
            <a:br>
              <a:rPr lang="id-ID" sz="2800" dirty="0" smtClean="0"/>
            </a:br>
            <a:endParaRPr lang="id-ID" sz="28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1858169"/>
            <a:ext cx="6329511" cy="4240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92088"/>
          </a:xfrm>
        </p:spPr>
        <p:txBody>
          <a:bodyPr/>
          <a:lstStyle/>
          <a:p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pola</a:t>
            </a:r>
            <a:r>
              <a:rPr lang="en-US" dirty="0" smtClean="0"/>
              <a:t> </a:t>
            </a:r>
            <a:r>
              <a:rPr lang="en-US" dirty="0" err="1" smtClean="0"/>
              <a:t>lantai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29712"/>
          </a:xfrm>
        </p:spPr>
        <p:txBody>
          <a:bodyPr/>
          <a:lstStyle/>
          <a:p>
            <a:r>
              <a:rPr lang="en-US" dirty="0" err="1" smtClean="0"/>
              <a:t>Pola</a:t>
            </a:r>
            <a:r>
              <a:rPr lang="en-US" dirty="0" smtClean="0"/>
              <a:t> </a:t>
            </a:r>
            <a:r>
              <a:rPr lang="en-US" dirty="0" err="1" smtClean="0"/>
              <a:t>lantai</a:t>
            </a:r>
            <a:r>
              <a:rPr lang="en-US" dirty="0" smtClean="0"/>
              <a:t> 1</a:t>
            </a:r>
          </a:p>
          <a:p>
            <a:pPr marL="109728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47873"/>
            <a:ext cx="5429250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5510548"/>
      </p:ext>
    </p:extLst>
  </p:cSld>
  <p:clrMapOvr>
    <a:masterClrMapping/>
  </p:clrMapOvr>
  <p:transition>
    <p:pull dir="l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1280</TotalTime>
  <Words>374</Words>
  <Application>Microsoft Office PowerPoint</Application>
  <PresentationFormat>On-screen Show (4:3)</PresentationFormat>
  <Paragraphs>39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Urban</vt:lpstr>
      <vt:lpstr>Seni Tari (materi lanjutan) BAB 13 Level dan Pola Lantai pada Gerak Tari</vt:lpstr>
      <vt:lpstr>C. Jenis Pola Lantai</vt:lpstr>
      <vt:lpstr>Lihat gambar pola lantai garis lurus tari saman dari Nangro Aceh Darussalam</vt:lpstr>
      <vt:lpstr> </vt:lpstr>
      <vt:lpstr>PowerPoint Presentation</vt:lpstr>
      <vt:lpstr>PowerPoint Presentation</vt:lpstr>
      <vt:lpstr>PowerPoint Presentation</vt:lpstr>
      <vt:lpstr> Penari dengan membentuk pola lantai lurus dan melengkung pada tari kerakyatan yang berkembang di Rusia </vt:lpstr>
      <vt:lpstr>Bentuk bentuk pola lantai</vt:lpstr>
      <vt:lpstr>Pola lantai 2</vt:lpstr>
      <vt:lpstr>Pola lantai 3</vt:lpstr>
      <vt:lpstr>Pola lantai 4</vt:lpstr>
      <vt:lpstr>Pola lantai 5</vt:lpstr>
      <vt:lpstr>Pola lantai 6</vt:lpstr>
      <vt:lpstr>Rangkuman materi Bab 13</vt:lpstr>
      <vt:lpstr>PowerPoint Presentation</vt:lpstr>
      <vt:lpstr>Demikian materi bab 13 Silahkan dipelajari sebaik-baiknya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Badik Sebagai Simbol Kebaharian</dc:title>
  <dc:creator>Acer</dc:creator>
  <cp:lastModifiedBy>user</cp:lastModifiedBy>
  <cp:revision>152</cp:revision>
  <dcterms:created xsi:type="dcterms:W3CDTF">2017-01-05T08:05:08Z</dcterms:created>
  <dcterms:modified xsi:type="dcterms:W3CDTF">2021-03-24T23:57:34Z</dcterms:modified>
</cp:coreProperties>
</file>