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0"/>
  </p:notesMasterIdLst>
  <p:sldIdLst>
    <p:sldId id="277" r:id="rId2"/>
    <p:sldId id="363" r:id="rId3"/>
    <p:sldId id="361" r:id="rId4"/>
    <p:sldId id="385" r:id="rId5"/>
    <p:sldId id="393" r:id="rId6"/>
    <p:sldId id="279" r:id="rId7"/>
    <p:sldId id="330" r:id="rId8"/>
    <p:sldId id="364" r:id="rId9"/>
    <p:sldId id="377" r:id="rId10"/>
    <p:sldId id="284" r:id="rId11"/>
    <p:sldId id="378" r:id="rId12"/>
    <p:sldId id="373" r:id="rId13"/>
    <p:sldId id="374" r:id="rId14"/>
    <p:sldId id="375" r:id="rId15"/>
    <p:sldId id="274" r:id="rId16"/>
    <p:sldId id="275" r:id="rId17"/>
    <p:sldId id="376" r:id="rId18"/>
    <p:sldId id="337" r:id="rId19"/>
    <p:sldId id="396" r:id="rId20"/>
    <p:sldId id="389" r:id="rId21"/>
    <p:sldId id="257" r:id="rId22"/>
    <p:sldId id="258" r:id="rId23"/>
    <p:sldId id="259" r:id="rId24"/>
    <p:sldId id="391" r:id="rId25"/>
    <p:sldId id="297" r:id="rId26"/>
    <p:sldId id="303" r:id="rId27"/>
    <p:sldId id="305" r:id="rId28"/>
    <p:sldId id="314" r:id="rId29"/>
  </p:sldIdLst>
  <p:sldSz cx="9144000" cy="6858000" type="screen4x3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4BA56C2-5420-4056-BC2B-A997611C1F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D95BE8-E0CB-4F3B-AB5F-3E1200B60F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9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FD590E-0F51-417C-AB51-583BD34FCB47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2FD9FAAA-02C8-4E5B-9F8D-A3A35BB11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49F94DC-95CE-46CD-86D7-3129DB0C8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52B0E-EC37-4A7C-99EF-20C70F9EC6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9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1F8A0-2CAE-41C9-A68F-54950477E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2D69C2D-1D87-4935-93CE-8CAD25520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5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98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98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96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96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xmlns="" id="{316392E8-2C67-466A-833A-BB6825CA15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xmlns="" id="{DDFC01E6-67C0-44E9-991C-0D3B317B2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xmlns="" id="{67962BCB-FD29-4742-ACE0-0881FD02E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25E3EED2-7C7D-4CF3-83FA-2858EA6113BD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561C4F-4C93-4CA0-B163-6D0771E77317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56E47E-982C-428E-8529-20B21D3353E2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31F5C4-112F-42C4-BB99-DCF846F12BD3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5A4AD9-4B2C-46E6-938E-30D4361A1FF8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E6A3E9-002D-4042-BC10-39627BC7C119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2">
            <a:extLst>
              <a:ext uri="{FF2B5EF4-FFF2-40B4-BE49-F238E27FC236}">
                <a16:creationId xmlns:a16="http://schemas.microsoft.com/office/drawing/2014/main" xmlns="" id="{BE4CE8B3-A3D0-4CEC-8318-96826B24FD96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23">
            <a:extLst>
              <a:ext uri="{FF2B5EF4-FFF2-40B4-BE49-F238E27FC236}">
                <a16:creationId xmlns:a16="http://schemas.microsoft.com/office/drawing/2014/main" xmlns="" id="{E78ED853-A90D-480A-9ADE-8D3CA63553C1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E057FA-6BBE-4E26-A86F-B9D3725E9954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3520AAB-CFB1-4499-BE59-0FBDAB1FFA9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F1FC22-89D0-42A6-8C7B-B4CC6A12A11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10DA730-E94E-43B3-9F50-10134989CBF6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xmlns="" id="{5C8C2BA6-6435-4258-8564-9A055BD9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B6085A-E0B6-4DCE-A7DB-7A8B6FCCCA74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xmlns="" id="{41537187-1CE9-4582-A972-85C0F142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xmlns="" id="{B94D03C9-5239-440A-BB75-D1FF838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F0199A19-5217-4E4F-8955-40F7A8D50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3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46569-0A32-4F53-A846-FA277134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EEDD42-4800-4D0C-92E6-4C4B0C23D3B4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074B12-5BA3-4388-B90B-27BCFA05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AC83A-BFB2-4B57-A320-9124F246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05EF4FCC-C7AD-4476-B434-AF6CBF8E2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1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91F9E2-F919-457C-A58F-A9E2793E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DBD29F-E4F3-4C6B-A717-E76920DC221F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418F7-B81C-458C-9DC1-2EFA0B44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77D1C6-C224-40CF-9352-AC311723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91039237-4707-4EAD-8444-5FF3A8C51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0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2400">
                <a:solidFill>
                  <a:schemeClr val="tx1"/>
                </a:solidFill>
                <a:latin typeface="+mj-lt"/>
              </a:defRPr>
            </a:lvl3pPr>
            <a:lvl4pPr>
              <a:defRPr sz="2400">
                <a:solidFill>
                  <a:schemeClr val="tx1"/>
                </a:solidFill>
                <a:latin typeface="+mj-lt"/>
              </a:defRPr>
            </a:lvl4pPr>
            <a:lvl5pPr>
              <a:defRPr sz="2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91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5A4739-D455-46DF-883B-42A6530D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B5F9EA-59C9-4B25-A985-CB9C98E84620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0837-9DBE-41C3-90C9-9E8ABF3E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F0F48-EB86-496E-8DDE-0B5D44EB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C2FB23D2-0C7D-45D4-A0CB-6A7F23A62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3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48CEA5-9183-439F-B42A-D3496F17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4423CC-1645-4FA5-A994-62194814238E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42AD24-84A2-409A-B1B0-307AFC57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D2FB4F-4B74-41A8-B0B4-E791139B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B5B08BDD-FFD9-498D-870D-F576CB86A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xmlns="" id="{D7C6D80F-1505-4DF7-8D60-B67DE7CD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AEADA-1312-4F7E-9676-2A4ABC1BFDE0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xmlns="" id="{1A0A4807-661F-48F1-932E-74D5E49B1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8C515853-55E3-4835-902E-04B67BD41C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xmlns="" id="{A7D3F976-1F76-401E-9D92-0346101D2C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CBF956-D65B-460B-A6E0-328CB21E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B2826E-2A67-43DE-B3BB-BE62122EBE88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0BB8BB-9DB9-431A-BA6D-C1A456BD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2348A7-B3D8-4F5D-A664-14BEE552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E6B4CE30-D4BB-4A14-ABBA-B9AECF444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7CADE3-FD8A-412E-9B06-E0752346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91DCEF-4AFF-4BCF-8905-032D644C6C17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E89E09-E8C7-4997-AA22-E7A7B12D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8DE70F-11C5-48F6-B610-81A015C3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C3E458CF-B1D1-4970-822B-F08F7B3B8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27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2C0BF4-CC8E-4A59-801A-DF92B522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8404AB-9A2F-4DF3-8612-EB524A82C039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332538-6061-4921-89AD-825295F6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FDAD91-2A3B-4BAB-A676-BCA165D2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0803D048-1B48-4BEF-87B4-9D7A4ED37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2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61002A-51CA-40BF-A413-662D78EC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2F3F4F-39C1-47FE-9F2E-48BD7DC45F32}" type="datetimeFigureOut">
              <a:rPr lang="en-US"/>
              <a:pPr>
                <a:defRPr/>
              </a:pPr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0C91BD-F35D-4411-B4BF-0050047B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defTabSz="914199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231929-D4F6-492B-80A2-6FA47DDA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fld id="{B01461B4-53BB-488A-AF84-BA5CCCB2A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75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1F184B7-D41E-4C12-B717-BF959FC2052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FE87040-73FF-4965-984C-C75071B15EEE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13FAD1B-9941-437B-ABC0-D5645622E10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8F1A11C-0CDB-4707-BCE7-5174F294E981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46A3A9-02F9-4B1A-B07C-2EC3BBAFD977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xmlns="" id="{50741D9C-0181-4367-83B3-BAB1B3170F03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xmlns="" id="{D0309671-4095-47D0-8150-53E15AED0266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8CA6423-89C8-4357-95B8-C7C87F82120E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11F4F1C-DB64-4101-BF35-4B5B08D2CA8C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D01C745-322A-479F-8E7C-54EB53268146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255FD2D-E33D-4684-8AD9-E63DC2602C46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E99B88B-9F08-4CEB-BA06-543FE8077B3A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5B70EC3-B626-4B2D-87EB-5133D34E05DF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47" name="Title Placeholder 21">
            <a:extLst>
              <a:ext uri="{FF2B5EF4-FFF2-40B4-BE49-F238E27FC236}">
                <a16:creationId xmlns:a16="http://schemas.microsoft.com/office/drawing/2014/main" xmlns="" id="{228ABA61-BEB5-4760-9B81-E53219621E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48" name="Text Placeholder 12">
            <a:extLst>
              <a:ext uri="{FF2B5EF4-FFF2-40B4-BE49-F238E27FC236}">
                <a16:creationId xmlns:a16="http://schemas.microsoft.com/office/drawing/2014/main" xmlns="" id="{EF16D655-4DA4-426B-BC46-EB0C7EAFA6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anose="02040502050405020303" pitchFamily="18" charset="0"/>
        <a:buChar char="▫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ws_1F5.tmp">
            <a:extLst>
              <a:ext uri="{FF2B5EF4-FFF2-40B4-BE49-F238E27FC236}">
                <a16:creationId xmlns:a16="http://schemas.microsoft.com/office/drawing/2014/main" xmlns="" id="{B26AF74E-F824-4C43-ABFE-A4F4C3CA5C6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18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448F9AD-DBF4-4824-A0B0-3B2BF172E4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4114800" cy="3276600"/>
          </a:xfrm>
          <a:effectLst>
            <a:outerShdw dist="107763" dir="189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GETARAN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GERAK HARMONIK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GELOMBANG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BUNYI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E5A5E23C-52BB-48C3-B1F7-2FE467649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762000"/>
            <a:ext cx="3200400" cy="762000"/>
          </a:xfrm>
          <a:solidFill>
            <a:srgbClr val="CCFFCC"/>
          </a:solidFill>
          <a:ln w="57150" cmpd="thinThick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200"/>
              <a:t>Gelombang</a:t>
            </a:r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xmlns="" id="{F2070BDC-6451-4654-AB53-A593D8819F2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3000"/>
            <a:ext cx="1295400" cy="1390650"/>
            <a:chOff x="864" y="720"/>
            <a:chExt cx="816" cy="876"/>
          </a:xfrm>
        </p:grpSpPr>
        <p:sp>
          <p:nvSpPr>
            <p:cNvPr id="8196" name="Text Box 4">
              <a:extLst>
                <a:ext uri="{FF2B5EF4-FFF2-40B4-BE49-F238E27FC236}">
                  <a16:creationId xmlns:a16="http://schemas.microsoft.com/office/drawing/2014/main" xmlns="" id="{65A8B413-A330-43B9-ADF2-F08182345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344"/>
              <a:ext cx="699" cy="252"/>
            </a:xfrm>
            <a:prstGeom prst="rect">
              <a:avLst/>
            </a:prstGeom>
            <a:solidFill>
              <a:srgbClr val="FFFF99"/>
            </a:solidFill>
            <a:ln w="57150" cmpd="thinThick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latin typeface="+mj-lt"/>
                  <a:cs typeface="+mn-cs"/>
                </a:rPr>
                <a:t>Mekanik</a:t>
              </a:r>
              <a:endParaRPr lang="en-US" sz="2000" b="1" dirty="0">
                <a:latin typeface="+mj-lt"/>
                <a:cs typeface="+mn-cs"/>
              </a:endParaRPr>
            </a:p>
          </p:txBody>
        </p:sp>
        <p:sp>
          <p:nvSpPr>
            <p:cNvPr id="8197" name="Line 5">
              <a:extLst>
                <a:ext uri="{FF2B5EF4-FFF2-40B4-BE49-F238E27FC236}">
                  <a16:creationId xmlns:a16="http://schemas.microsoft.com/office/drawing/2014/main" xmlns="" id="{0F217B81-637F-4528-8539-5A8CCF256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7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+mj-lt"/>
                <a:cs typeface="+mn-cs"/>
              </a:endParaRPr>
            </a:p>
          </p:txBody>
        </p:sp>
        <p:sp>
          <p:nvSpPr>
            <p:cNvPr id="8198" name="Line 6">
              <a:extLst>
                <a:ext uri="{FF2B5EF4-FFF2-40B4-BE49-F238E27FC236}">
                  <a16:creationId xmlns:a16="http://schemas.microsoft.com/office/drawing/2014/main" xmlns="" id="{64104212-BA8F-4FAF-B842-3E5535E89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72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914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+mj-lt"/>
                <a:cs typeface="+mn-cs"/>
              </a:endParaRPr>
            </a:p>
          </p:txBody>
        </p:sp>
      </p:grpSp>
      <p:grpSp>
        <p:nvGrpSpPr>
          <p:cNvPr id="45060" name="Group 7">
            <a:extLst>
              <a:ext uri="{FF2B5EF4-FFF2-40B4-BE49-F238E27FC236}">
                <a16:creationId xmlns:a16="http://schemas.microsoft.com/office/drawing/2014/main" xmlns="" id="{1697AAB0-8B2C-497A-B302-C972816CC13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143000"/>
            <a:ext cx="2209800" cy="1390650"/>
            <a:chOff x="3408" y="720"/>
            <a:chExt cx="1392" cy="876"/>
          </a:xfrm>
        </p:grpSpPr>
        <p:sp>
          <p:nvSpPr>
            <p:cNvPr id="8200" name="Text Box 8">
              <a:extLst>
                <a:ext uri="{FF2B5EF4-FFF2-40B4-BE49-F238E27FC236}">
                  <a16:creationId xmlns:a16="http://schemas.microsoft.com/office/drawing/2014/main" xmlns="" id="{43315A21-1AAE-4049-AAB7-6082BFF73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344"/>
              <a:ext cx="1392" cy="252"/>
            </a:xfrm>
            <a:prstGeom prst="rect">
              <a:avLst/>
            </a:prstGeom>
            <a:solidFill>
              <a:srgbClr val="FFFF99"/>
            </a:solidFill>
            <a:ln w="57150" cmpd="thinThick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latin typeface="+mj-lt"/>
                  <a:cs typeface="+mn-cs"/>
                </a:rPr>
                <a:t>Elektromagnetik</a:t>
              </a:r>
              <a:endParaRPr lang="en-US" sz="2000" b="1" dirty="0">
                <a:latin typeface="+mj-lt"/>
                <a:cs typeface="+mn-cs"/>
              </a:endParaRPr>
            </a:p>
          </p:txBody>
        </p:sp>
        <p:sp>
          <p:nvSpPr>
            <p:cNvPr id="8201" name="Line 9">
              <a:extLst>
                <a:ext uri="{FF2B5EF4-FFF2-40B4-BE49-F238E27FC236}">
                  <a16:creationId xmlns:a16="http://schemas.microsoft.com/office/drawing/2014/main" xmlns="" id="{0551BE68-8448-46FF-8B5C-125513439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7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+mj-lt"/>
                <a:cs typeface="+mn-cs"/>
              </a:endParaRPr>
            </a:p>
          </p:txBody>
        </p:sp>
        <p:sp>
          <p:nvSpPr>
            <p:cNvPr id="8202" name="Line 10">
              <a:extLst>
                <a:ext uri="{FF2B5EF4-FFF2-40B4-BE49-F238E27FC236}">
                  <a16:creationId xmlns:a16="http://schemas.microsoft.com/office/drawing/2014/main" xmlns="" id="{C13DF713-7662-41F2-AC1A-1EC1756FE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72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914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atin typeface="+mj-lt"/>
                <a:cs typeface="+mn-cs"/>
              </a:endParaRPr>
            </a:p>
          </p:txBody>
        </p:sp>
      </p:grpSp>
      <p:sp>
        <p:nvSpPr>
          <p:cNvPr id="8203" name="Text Box 11">
            <a:extLst>
              <a:ext uri="{FF2B5EF4-FFF2-40B4-BE49-F238E27FC236}">
                <a16:creationId xmlns:a16="http://schemas.microsoft.com/office/drawing/2014/main" xmlns="" id="{6A941576-1B1F-4A44-9A77-A6944031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71800"/>
            <a:ext cx="2955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>
            <a:spAutoFit/>
          </a:bodyPr>
          <a:lstStyle/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Gelombang</a:t>
            </a: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Suara</a:t>
            </a:r>
            <a:endParaRPr lang="en-US" sz="2000" b="1" dirty="0">
              <a:latin typeface="+mj-lt"/>
              <a:cs typeface="+mn-cs"/>
            </a:endParaRP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Gempa</a:t>
            </a: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Bumi</a:t>
            </a:r>
            <a:endParaRPr lang="en-US" sz="2000" b="1" dirty="0">
              <a:latin typeface="+mj-lt"/>
              <a:cs typeface="+mn-cs"/>
            </a:endParaRP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Gelombang</a:t>
            </a: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pada</a:t>
            </a: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dawai</a:t>
            </a:r>
            <a:endParaRPr lang="en-US" sz="2000" b="1" dirty="0">
              <a:latin typeface="+mj-lt"/>
              <a:cs typeface="+mn-cs"/>
            </a:endParaRP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dll</a:t>
            </a:r>
            <a:endParaRPr lang="en-US" sz="2000" b="1" dirty="0">
              <a:latin typeface="+mj-lt"/>
              <a:cs typeface="+mn-cs"/>
            </a:endParaRP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xmlns="" id="{8BF223AE-D879-44D8-9B93-DA380CF22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73388"/>
            <a:ext cx="2338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>
            <a:spAutoFit/>
          </a:bodyPr>
          <a:lstStyle/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Cahaya</a:t>
            </a:r>
            <a:endParaRPr lang="en-US" sz="2000" b="1" dirty="0">
              <a:latin typeface="+mj-lt"/>
              <a:cs typeface="+mn-cs"/>
            </a:endParaRP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Sinar</a:t>
            </a:r>
            <a:r>
              <a:rPr lang="en-US" sz="2000" b="1" dirty="0">
                <a:latin typeface="+mj-lt"/>
                <a:cs typeface="+mn-cs"/>
              </a:rPr>
              <a:t> X</a:t>
            </a: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Gelombang</a:t>
            </a:r>
            <a:r>
              <a:rPr lang="en-US" sz="2000" b="1" dirty="0">
                <a:latin typeface="+mj-lt"/>
                <a:cs typeface="+mn-cs"/>
              </a:rPr>
              <a:t> Radio</a:t>
            </a: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dll</a:t>
            </a:r>
            <a:r>
              <a:rPr lang="en-US" sz="2000" b="1" dirty="0">
                <a:latin typeface="+mj-lt"/>
                <a:cs typeface="+mn-cs"/>
              </a:rPr>
              <a:t>.</a:t>
            </a:r>
          </a:p>
        </p:txBody>
      </p:sp>
      <p:pic>
        <p:nvPicPr>
          <p:cNvPr id="45063" name="Picture 13" descr="tfl">
            <a:extLst>
              <a:ext uri="{FF2B5EF4-FFF2-40B4-BE49-F238E27FC236}">
                <a16:creationId xmlns:a16="http://schemas.microsoft.com/office/drawing/2014/main" xmlns="" id="{1188E030-4E92-459E-8008-250738AF82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4180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0339F-81CC-48E3-86F5-E62AB3C9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mekanik</a:t>
            </a:r>
            <a:endParaRPr lang="en-US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xmlns="" id="{07BC80DF-F21C-47F8-AD9E-AD1CC877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/>
              <a:t>gelombang yang pada perambatannya memerlukan medium</a:t>
            </a:r>
          </a:p>
          <a:p>
            <a:r>
              <a:rPr lang="en-US" altLang="en-US"/>
              <a:t>dibulan astronot tidak dapat mendengarkan bunyi , karena tidak ada udara sebagai medium perambatan bunyi</a:t>
            </a:r>
          </a:p>
          <a:p>
            <a:r>
              <a:rPr lang="en-US" altLang="en-US"/>
              <a:t>gelombang mekanik tidak dapat merambat tanpa medium</a:t>
            </a:r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xmlns="" id="{8A646B07-BB68-4777-8F1D-6721EBA1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25913"/>
            <a:ext cx="30480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xmlns="" id="{A48B227A-5D47-4CAC-B096-7FA0C2DB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GELOMBANG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A9C3B99D-CA45-4C04-8FA7-6A4C36D64C8E}"/>
              </a:ext>
            </a:extLst>
          </p:cNvPr>
          <p:cNvSpPr/>
          <p:nvPr/>
        </p:nvSpPr>
        <p:spPr>
          <a:xfrm>
            <a:off x="4056833" y="1905000"/>
            <a:ext cx="333456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sym typeface="Symbol"/>
              </a:rPr>
              <a:t>Gelombang transversal </a:t>
            </a:r>
            <a:endParaRPr lang="id-ID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4189C152-8CBA-48F0-8C5B-D6F3568F6897}"/>
              </a:ext>
            </a:extLst>
          </p:cNvPr>
          <p:cNvSpPr/>
          <p:nvPr/>
        </p:nvSpPr>
        <p:spPr>
          <a:xfrm>
            <a:off x="4114800" y="3886200"/>
            <a:ext cx="34179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sym typeface="Symbol"/>
              </a:rPr>
              <a:t>Gelombang longitudinal </a:t>
            </a:r>
            <a:endParaRPr lang="id-ID" dirty="0"/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xmlns="" id="{EB2819EE-5001-40F9-93EC-22D5660BEC6D}"/>
              </a:ext>
            </a:extLst>
          </p:cNvPr>
          <p:cNvCxnSpPr/>
          <p:nvPr/>
        </p:nvCxnSpPr>
        <p:spPr bwMode="auto">
          <a:xfrm>
            <a:off x="2362200" y="3143250"/>
            <a:ext cx="1600200" cy="98425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xmlns="" id="{CF6CA0AD-7371-4943-9F0E-813FD86AC34B}"/>
              </a:ext>
            </a:extLst>
          </p:cNvPr>
          <p:cNvCxnSpPr/>
          <p:nvPr/>
        </p:nvCxnSpPr>
        <p:spPr bwMode="auto">
          <a:xfrm flipV="1">
            <a:off x="2362200" y="2152650"/>
            <a:ext cx="1600200" cy="990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8429966F-012F-4731-9C4B-A9DD87DD7353}"/>
              </a:ext>
            </a:extLst>
          </p:cNvPr>
          <p:cNvSpPr/>
          <p:nvPr/>
        </p:nvSpPr>
        <p:spPr>
          <a:xfrm>
            <a:off x="381001" y="2914710"/>
            <a:ext cx="19811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sym typeface="Symbol"/>
              </a:rPr>
              <a:t>Gelombang</a:t>
            </a:r>
            <a:endParaRPr lang="en-US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sym typeface="Symbol"/>
            </a:endParaRPr>
          </a:p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sym typeface="Symbol"/>
              </a:rPr>
              <a:t>Mekanik</a:t>
            </a:r>
            <a:endParaRPr lang="id-ID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D16C097-77FF-416B-AA64-4462018A1933}"/>
              </a:ext>
            </a:extLst>
          </p:cNvPr>
          <p:cNvSpPr/>
          <p:nvPr/>
        </p:nvSpPr>
        <p:spPr>
          <a:xfrm>
            <a:off x="4114800" y="2305110"/>
            <a:ext cx="491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getar tegak  lurus dengan arah rambat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F3C5565-9A08-498A-8B06-2CC093246797}"/>
              </a:ext>
            </a:extLst>
          </p:cNvPr>
          <p:cNvSpPr/>
          <p:nvPr/>
        </p:nvSpPr>
        <p:spPr>
          <a:xfrm>
            <a:off x="4114800" y="4419600"/>
            <a:ext cx="4496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getar segaris dengan arah rambat 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DC4AA886-ADC6-4DA6-83BC-33938EE4763E}"/>
              </a:ext>
            </a:extLst>
          </p:cNvPr>
          <p:cNvCxnSpPr/>
          <p:nvPr/>
        </p:nvCxnSpPr>
        <p:spPr bwMode="auto">
          <a:xfrm>
            <a:off x="4191000" y="3141663"/>
            <a:ext cx="12192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357DF35D-1A06-4F32-AE84-7952AD143C7B}"/>
              </a:ext>
            </a:extLst>
          </p:cNvPr>
          <p:cNvSpPr/>
          <p:nvPr/>
        </p:nvSpPr>
        <p:spPr>
          <a:xfrm>
            <a:off x="5347650" y="2895600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rambat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1E4C8383-29B4-43F0-B2F8-58D6B8AA12E4}"/>
              </a:ext>
            </a:extLst>
          </p:cNvPr>
          <p:cNvCxnSpPr/>
          <p:nvPr/>
        </p:nvCxnSpPr>
        <p:spPr bwMode="auto">
          <a:xfrm rot="5400000">
            <a:off x="4343401" y="3143250"/>
            <a:ext cx="609600" cy="317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29E352E8-F62B-4A5B-AB06-82441096BEC8}"/>
              </a:ext>
            </a:extLst>
          </p:cNvPr>
          <p:cNvSpPr/>
          <p:nvPr/>
        </p:nvSpPr>
        <p:spPr>
          <a:xfrm>
            <a:off x="4038453" y="3371910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getar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3F9FC673-57AA-4BC9-AC57-F65A49AC806E}"/>
              </a:ext>
            </a:extLst>
          </p:cNvPr>
          <p:cNvCxnSpPr/>
          <p:nvPr/>
        </p:nvCxnSpPr>
        <p:spPr bwMode="auto">
          <a:xfrm>
            <a:off x="4191000" y="5275263"/>
            <a:ext cx="12192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6CBD29BC-79EE-4DDC-A720-7DC6F42D6465}"/>
              </a:ext>
            </a:extLst>
          </p:cNvPr>
          <p:cNvSpPr/>
          <p:nvPr/>
        </p:nvSpPr>
        <p:spPr>
          <a:xfrm>
            <a:off x="5334000" y="5029200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rambat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A6437201-3A6E-44C4-805A-1D88F42F4AB8}"/>
              </a:ext>
            </a:extLst>
          </p:cNvPr>
          <p:cNvCxnSpPr/>
          <p:nvPr/>
        </p:nvCxnSpPr>
        <p:spPr bwMode="auto">
          <a:xfrm rot="10800000">
            <a:off x="4343400" y="5275263"/>
            <a:ext cx="609600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4C738571-8A32-47D3-88DA-DC9F32972772}"/>
              </a:ext>
            </a:extLst>
          </p:cNvPr>
          <p:cNvSpPr/>
          <p:nvPr/>
        </p:nvSpPr>
        <p:spPr>
          <a:xfrm>
            <a:off x="4038600" y="5257800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getar</a:t>
            </a:r>
            <a:endParaRPr lang="id-ID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>
            <a:extLst>
              <a:ext uri="{FF2B5EF4-FFF2-40B4-BE49-F238E27FC236}">
                <a16:creationId xmlns:a16="http://schemas.microsoft.com/office/drawing/2014/main" xmlns="" id="{16A83638-C730-464D-AB27-C78DB559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GELOMBANG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6AC5E47-1AC8-4225-A086-BFD5DA2A89C0}"/>
              </a:ext>
            </a:extLst>
          </p:cNvPr>
          <p:cNvSpPr/>
          <p:nvPr/>
        </p:nvSpPr>
        <p:spPr>
          <a:xfrm>
            <a:off x="533400" y="3048000"/>
            <a:ext cx="386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*  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258D711-0D9B-42D9-89E4-D9576FA79F5D}"/>
              </a:ext>
            </a:extLst>
          </p:cNvPr>
          <p:cNvSpPr/>
          <p:nvPr/>
        </p:nvSpPr>
        <p:spPr>
          <a:xfrm>
            <a:off x="457200" y="3200400"/>
            <a:ext cx="343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S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06F8D67-8D64-49E7-A4CE-390ACE08CB78}"/>
              </a:ext>
            </a:extLst>
          </p:cNvPr>
          <p:cNvSpPr/>
          <p:nvPr/>
        </p:nvSpPr>
        <p:spPr>
          <a:xfrm>
            <a:off x="457200" y="4362510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S = sumber gelombang 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xmlns="" id="{76F18753-85B6-4109-8B49-006198D06F64}"/>
              </a:ext>
            </a:extLst>
          </p:cNvPr>
          <p:cNvSpPr/>
          <p:nvPr/>
        </p:nvSpPr>
        <p:spPr bwMode="auto">
          <a:xfrm>
            <a:off x="698500" y="2593975"/>
            <a:ext cx="747713" cy="622300"/>
          </a:xfrm>
          <a:custGeom>
            <a:avLst/>
            <a:gdLst>
              <a:gd name="connsiteX0" fmla="*/ 0 w 746975"/>
              <a:gd name="connsiteY0" fmla="*/ 622479 h 622479"/>
              <a:gd name="connsiteX1" fmla="*/ 373487 w 746975"/>
              <a:gd name="connsiteY1" fmla="*/ 4293 h 622479"/>
              <a:gd name="connsiteX2" fmla="*/ 746975 w 746975"/>
              <a:gd name="connsiteY2" fmla="*/ 596721 h 6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622479">
                <a:moveTo>
                  <a:pt x="0" y="622479"/>
                </a:moveTo>
                <a:cubicBezTo>
                  <a:pt x="124495" y="315532"/>
                  <a:pt x="248991" y="8586"/>
                  <a:pt x="373487" y="4293"/>
                </a:cubicBezTo>
                <a:cubicBezTo>
                  <a:pt x="497983" y="0"/>
                  <a:pt x="622479" y="298360"/>
                  <a:pt x="746975" y="59672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E783CFE7-3867-4416-9F0E-58D385080347}"/>
              </a:ext>
            </a:extLst>
          </p:cNvPr>
          <p:cNvSpPr/>
          <p:nvPr/>
        </p:nvSpPr>
        <p:spPr bwMode="auto">
          <a:xfrm rot="10800000">
            <a:off x="1438275" y="3168650"/>
            <a:ext cx="746125" cy="622300"/>
          </a:xfrm>
          <a:custGeom>
            <a:avLst/>
            <a:gdLst>
              <a:gd name="connsiteX0" fmla="*/ 0 w 746975"/>
              <a:gd name="connsiteY0" fmla="*/ 622479 h 622479"/>
              <a:gd name="connsiteX1" fmla="*/ 373487 w 746975"/>
              <a:gd name="connsiteY1" fmla="*/ 4293 h 622479"/>
              <a:gd name="connsiteX2" fmla="*/ 746975 w 746975"/>
              <a:gd name="connsiteY2" fmla="*/ 596721 h 6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5" h="622479">
                <a:moveTo>
                  <a:pt x="0" y="622479"/>
                </a:moveTo>
                <a:cubicBezTo>
                  <a:pt x="124495" y="315532"/>
                  <a:pt x="248991" y="8586"/>
                  <a:pt x="373487" y="4293"/>
                </a:cubicBezTo>
                <a:cubicBezTo>
                  <a:pt x="497983" y="0"/>
                  <a:pt x="622479" y="298360"/>
                  <a:pt x="746975" y="596721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48136" name="Group 57">
            <a:extLst>
              <a:ext uri="{FF2B5EF4-FFF2-40B4-BE49-F238E27FC236}">
                <a16:creationId xmlns:a16="http://schemas.microsoft.com/office/drawing/2014/main" xmlns="" id="{F3362A2D-7011-4B3A-8251-66CF2103E1EB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2568575"/>
            <a:ext cx="1498600" cy="1196975"/>
            <a:chOff x="1609859" y="1914659"/>
            <a:chExt cx="1499317" cy="1196661"/>
          </a:xfrm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631676A0-3A6A-4BA4-AFF5-D1CF267037D7}"/>
                </a:ext>
              </a:extLst>
            </p:cNvPr>
            <p:cNvSpPr/>
            <p:nvPr/>
          </p:nvSpPr>
          <p:spPr bwMode="auto">
            <a:xfrm>
              <a:off x="1609859" y="1914659"/>
              <a:ext cx="746482" cy="622137"/>
            </a:xfrm>
            <a:custGeom>
              <a:avLst/>
              <a:gdLst>
                <a:gd name="connsiteX0" fmla="*/ 0 w 746975"/>
                <a:gd name="connsiteY0" fmla="*/ 622479 h 622479"/>
                <a:gd name="connsiteX1" fmla="*/ 373487 w 746975"/>
                <a:gd name="connsiteY1" fmla="*/ 4293 h 622479"/>
                <a:gd name="connsiteX2" fmla="*/ 746975 w 746975"/>
                <a:gd name="connsiteY2" fmla="*/ 596721 h 6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622479">
                  <a:moveTo>
                    <a:pt x="0" y="622479"/>
                  </a:moveTo>
                  <a:cubicBezTo>
                    <a:pt x="124495" y="315532"/>
                    <a:pt x="248991" y="8586"/>
                    <a:pt x="373487" y="4293"/>
                  </a:cubicBezTo>
                  <a:cubicBezTo>
                    <a:pt x="497983" y="0"/>
                    <a:pt x="622479" y="298360"/>
                    <a:pt x="746975" y="596721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6A976D4C-0047-4856-A64C-59CA2D62CC4D}"/>
                </a:ext>
              </a:extLst>
            </p:cNvPr>
            <p:cNvSpPr/>
            <p:nvPr/>
          </p:nvSpPr>
          <p:spPr bwMode="auto">
            <a:xfrm rot="10800000">
              <a:off x="2362694" y="2489183"/>
              <a:ext cx="746482" cy="622137"/>
            </a:xfrm>
            <a:custGeom>
              <a:avLst/>
              <a:gdLst>
                <a:gd name="connsiteX0" fmla="*/ 0 w 746975"/>
                <a:gd name="connsiteY0" fmla="*/ 622479 h 622479"/>
                <a:gd name="connsiteX1" fmla="*/ 373487 w 746975"/>
                <a:gd name="connsiteY1" fmla="*/ 4293 h 622479"/>
                <a:gd name="connsiteX2" fmla="*/ 746975 w 746975"/>
                <a:gd name="connsiteY2" fmla="*/ 596721 h 6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622479">
                  <a:moveTo>
                    <a:pt x="0" y="622479"/>
                  </a:moveTo>
                  <a:cubicBezTo>
                    <a:pt x="124495" y="315532"/>
                    <a:pt x="248991" y="8586"/>
                    <a:pt x="373487" y="4293"/>
                  </a:cubicBezTo>
                  <a:cubicBezTo>
                    <a:pt x="497983" y="0"/>
                    <a:pt x="622479" y="298360"/>
                    <a:pt x="746975" y="596721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137" name="Group 56">
            <a:extLst>
              <a:ext uri="{FF2B5EF4-FFF2-40B4-BE49-F238E27FC236}">
                <a16:creationId xmlns:a16="http://schemas.microsoft.com/office/drawing/2014/main" xmlns="" id="{5F46518D-7FD8-4588-9DD9-087C704B7DBF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2559050"/>
            <a:ext cx="1498600" cy="1195388"/>
            <a:chOff x="1609859" y="1914657"/>
            <a:chExt cx="1499317" cy="1196661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3C1E4DF8-256A-4FC8-B8F4-4624EEF0EED9}"/>
                </a:ext>
              </a:extLst>
            </p:cNvPr>
            <p:cNvSpPr/>
            <p:nvPr/>
          </p:nvSpPr>
          <p:spPr bwMode="auto">
            <a:xfrm>
              <a:off x="1609859" y="1914657"/>
              <a:ext cx="746482" cy="622963"/>
            </a:xfrm>
            <a:custGeom>
              <a:avLst/>
              <a:gdLst>
                <a:gd name="connsiteX0" fmla="*/ 0 w 746975"/>
                <a:gd name="connsiteY0" fmla="*/ 622479 h 622479"/>
                <a:gd name="connsiteX1" fmla="*/ 373487 w 746975"/>
                <a:gd name="connsiteY1" fmla="*/ 4293 h 622479"/>
                <a:gd name="connsiteX2" fmla="*/ 746975 w 746975"/>
                <a:gd name="connsiteY2" fmla="*/ 596721 h 6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622479">
                  <a:moveTo>
                    <a:pt x="0" y="622479"/>
                  </a:moveTo>
                  <a:cubicBezTo>
                    <a:pt x="124495" y="315532"/>
                    <a:pt x="248991" y="8586"/>
                    <a:pt x="373487" y="4293"/>
                  </a:cubicBezTo>
                  <a:cubicBezTo>
                    <a:pt x="497983" y="0"/>
                    <a:pt x="622479" y="298360"/>
                    <a:pt x="746975" y="596721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xmlns="" id="{A5A639BF-7140-40AD-B86B-661C79D67C66}"/>
                </a:ext>
              </a:extLst>
            </p:cNvPr>
            <p:cNvSpPr/>
            <p:nvPr/>
          </p:nvSpPr>
          <p:spPr bwMode="auto">
            <a:xfrm rot="10800000">
              <a:off x="2362694" y="2488355"/>
              <a:ext cx="746482" cy="622963"/>
            </a:xfrm>
            <a:custGeom>
              <a:avLst/>
              <a:gdLst>
                <a:gd name="connsiteX0" fmla="*/ 0 w 746975"/>
                <a:gd name="connsiteY0" fmla="*/ 622479 h 622479"/>
                <a:gd name="connsiteX1" fmla="*/ 373487 w 746975"/>
                <a:gd name="connsiteY1" fmla="*/ 4293 h 622479"/>
                <a:gd name="connsiteX2" fmla="*/ 746975 w 746975"/>
                <a:gd name="connsiteY2" fmla="*/ 596721 h 6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622479">
                  <a:moveTo>
                    <a:pt x="0" y="622479"/>
                  </a:moveTo>
                  <a:cubicBezTo>
                    <a:pt x="124495" y="315532"/>
                    <a:pt x="248991" y="8586"/>
                    <a:pt x="373487" y="4293"/>
                  </a:cubicBezTo>
                  <a:cubicBezTo>
                    <a:pt x="497983" y="0"/>
                    <a:pt x="622479" y="298360"/>
                    <a:pt x="746975" y="596721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138" name="Group 57">
            <a:extLst>
              <a:ext uri="{FF2B5EF4-FFF2-40B4-BE49-F238E27FC236}">
                <a16:creationId xmlns:a16="http://schemas.microsoft.com/office/drawing/2014/main" xmlns="" id="{2B7859F3-7ACB-4F4F-BF92-00C25BB105D9}"/>
              </a:ext>
            </a:extLst>
          </p:cNvPr>
          <p:cNvGrpSpPr>
            <a:grpSpLocks/>
          </p:cNvGrpSpPr>
          <p:nvPr/>
        </p:nvGrpSpPr>
        <p:grpSpPr bwMode="auto">
          <a:xfrm>
            <a:off x="5149850" y="2533650"/>
            <a:ext cx="1498600" cy="1196975"/>
            <a:chOff x="1609859" y="1914659"/>
            <a:chExt cx="1499317" cy="1196661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xmlns="" id="{EA547371-8861-4CD2-BD62-8C8A444C442F}"/>
                </a:ext>
              </a:extLst>
            </p:cNvPr>
            <p:cNvSpPr/>
            <p:nvPr/>
          </p:nvSpPr>
          <p:spPr bwMode="auto">
            <a:xfrm>
              <a:off x="1609859" y="1914659"/>
              <a:ext cx="746482" cy="622137"/>
            </a:xfrm>
            <a:custGeom>
              <a:avLst/>
              <a:gdLst>
                <a:gd name="connsiteX0" fmla="*/ 0 w 746975"/>
                <a:gd name="connsiteY0" fmla="*/ 622479 h 622479"/>
                <a:gd name="connsiteX1" fmla="*/ 373487 w 746975"/>
                <a:gd name="connsiteY1" fmla="*/ 4293 h 622479"/>
                <a:gd name="connsiteX2" fmla="*/ 746975 w 746975"/>
                <a:gd name="connsiteY2" fmla="*/ 596721 h 6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622479">
                  <a:moveTo>
                    <a:pt x="0" y="622479"/>
                  </a:moveTo>
                  <a:cubicBezTo>
                    <a:pt x="124495" y="315532"/>
                    <a:pt x="248991" y="8586"/>
                    <a:pt x="373487" y="4293"/>
                  </a:cubicBezTo>
                  <a:cubicBezTo>
                    <a:pt x="497983" y="0"/>
                    <a:pt x="622479" y="298360"/>
                    <a:pt x="746975" y="596721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A98EE2F7-F2CA-4A2C-BAAC-E8840ABD0B6F}"/>
                </a:ext>
              </a:extLst>
            </p:cNvPr>
            <p:cNvSpPr/>
            <p:nvPr/>
          </p:nvSpPr>
          <p:spPr bwMode="auto">
            <a:xfrm rot="10800000">
              <a:off x="2362694" y="2489183"/>
              <a:ext cx="746482" cy="622137"/>
            </a:xfrm>
            <a:custGeom>
              <a:avLst/>
              <a:gdLst>
                <a:gd name="connsiteX0" fmla="*/ 0 w 746975"/>
                <a:gd name="connsiteY0" fmla="*/ 622479 h 622479"/>
                <a:gd name="connsiteX1" fmla="*/ 373487 w 746975"/>
                <a:gd name="connsiteY1" fmla="*/ 4293 h 622479"/>
                <a:gd name="connsiteX2" fmla="*/ 746975 w 746975"/>
                <a:gd name="connsiteY2" fmla="*/ 596721 h 6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975" h="622479">
                  <a:moveTo>
                    <a:pt x="0" y="622479"/>
                  </a:moveTo>
                  <a:cubicBezTo>
                    <a:pt x="124495" y="315532"/>
                    <a:pt x="248991" y="8586"/>
                    <a:pt x="373487" y="4293"/>
                  </a:cubicBezTo>
                  <a:cubicBezTo>
                    <a:pt x="497983" y="0"/>
                    <a:pt x="622479" y="298360"/>
                    <a:pt x="746975" y="596721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0F62EC12-581B-42E6-BF60-D4AA86611C51}"/>
              </a:ext>
            </a:extLst>
          </p:cNvPr>
          <p:cNvCxnSpPr/>
          <p:nvPr/>
        </p:nvCxnSpPr>
        <p:spPr bwMode="auto">
          <a:xfrm rot="10800000" flipH="1" flipV="1">
            <a:off x="6648450" y="3108325"/>
            <a:ext cx="911225" cy="9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26162DCF-E25A-4ADD-BBA9-0469DF04803C}"/>
              </a:ext>
            </a:extLst>
          </p:cNvPr>
          <p:cNvCxnSpPr/>
          <p:nvPr/>
        </p:nvCxnSpPr>
        <p:spPr bwMode="auto">
          <a:xfrm>
            <a:off x="533400" y="3117850"/>
            <a:ext cx="6092825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7E4E6698-881D-49F5-8F60-2CDE1F49CB89}"/>
              </a:ext>
            </a:extLst>
          </p:cNvPr>
          <p:cNvCxnSpPr/>
          <p:nvPr/>
        </p:nvCxnSpPr>
        <p:spPr bwMode="auto">
          <a:xfrm rot="5400000">
            <a:off x="3733801" y="3141662"/>
            <a:ext cx="1066800" cy="317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Freeform 80">
            <a:extLst>
              <a:ext uri="{FF2B5EF4-FFF2-40B4-BE49-F238E27FC236}">
                <a16:creationId xmlns:a16="http://schemas.microsoft.com/office/drawing/2014/main" xmlns="" id="{63006874-63E1-4E4D-8002-B49DF07F6756}"/>
              </a:ext>
            </a:extLst>
          </p:cNvPr>
          <p:cNvSpPr/>
          <p:nvPr/>
        </p:nvSpPr>
        <p:spPr bwMode="auto">
          <a:xfrm>
            <a:off x="3903663" y="3419475"/>
            <a:ext cx="1058862" cy="1395413"/>
          </a:xfrm>
          <a:custGeom>
            <a:avLst/>
            <a:gdLst>
              <a:gd name="connsiteX0" fmla="*/ 307216 w 1057762"/>
              <a:gd name="connsiteY0" fmla="*/ 0 h 1396303"/>
              <a:gd name="connsiteX1" fmla="*/ 229942 w 1057762"/>
              <a:gd name="connsiteY1" fmla="*/ 12878 h 1396303"/>
              <a:gd name="connsiteX2" fmla="*/ 191306 w 1057762"/>
              <a:gd name="connsiteY2" fmla="*/ 25757 h 1396303"/>
              <a:gd name="connsiteX3" fmla="*/ 139790 w 1057762"/>
              <a:gd name="connsiteY3" fmla="*/ 103031 h 1396303"/>
              <a:gd name="connsiteX4" fmla="*/ 101154 w 1057762"/>
              <a:gd name="connsiteY4" fmla="*/ 141667 h 1396303"/>
              <a:gd name="connsiteX5" fmla="*/ 62517 w 1057762"/>
              <a:gd name="connsiteY5" fmla="*/ 218940 h 1396303"/>
              <a:gd name="connsiteX6" fmla="*/ 23880 w 1057762"/>
              <a:gd name="connsiteY6" fmla="*/ 296214 h 1396303"/>
              <a:gd name="connsiteX7" fmla="*/ 11001 w 1057762"/>
              <a:gd name="connsiteY7" fmla="*/ 347729 h 1396303"/>
              <a:gd name="connsiteX8" fmla="*/ 36759 w 1057762"/>
              <a:gd name="connsiteY8" fmla="*/ 811369 h 1396303"/>
              <a:gd name="connsiteX9" fmla="*/ 49638 w 1057762"/>
              <a:gd name="connsiteY9" fmla="*/ 888642 h 1396303"/>
              <a:gd name="connsiteX10" fmla="*/ 101154 w 1057762"/>
              <a:gd name="connsiteY10" fmla="*/ 1017431 h 1396303"/>
              <a:gd name="connsiteX11" fmla="*/ 165548 w 1057762"/>
              <a:gd name="connsiteY11" fmla="*/ 1081825 h 1396303"/>
              <a:gd name="connsiteX12" fmla="*/ 320094 w 1057762"/>
              <a:gd name="connsiteY12" fmla="*/ 1249250 h 1396303"/>
              <a:gd name="connsiteX13" fmla="*/ 423125 w 1057762"/>
              <a:gd name="connsiteY13" fmla="*/ 1313645 h 1396303"/>
              <a:gd name="connsiteX14" fmla="*/ 551914 w 1057762"/>
              <a:gd name="connsiteY14" fmla="*/ 1352281 h 1396303"/>
              <a:gd name="connsiteX15" fmla="*/ 603430 w 1057762"/>
              <a:gd name="connsiteY15" fmla="*/ 1378039 h 1396303"/>
              <a:gd name="connsiteX16" fmla="*/ 899644 w 1057762"/>
              <a:gd name="connsiteY16" fmla="*/ 1326523 h 1396303"/>
              <a:gd name="connsiteX17" fmla="*/ 951159 w 1057762"/>
              <a:gd name="connsiteY17" fmla="*/ 1287887 h 1396303"/>
              <a:gd name="connsiteX18" fmla="*/ 1015554 w 1057762"/>
              <a:gd name="connsiteY18" fmla="*/ 1262129 h 1396303"/>
              <a:gd name="connsiteX19" fmla="*/ 1054190 w 1057762"/>
              <a:gd name="connsiteY19" fmla="*/ 1249250 h 1396303"/>
              <a:gd name="connsiteX20" fmla="*/ 1054190 w 1057762"/>
              <a:gd name="connsiteY20" fmla="*/ 1236371 h 13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7762" h="1396303">
                <a:moveTo>
                  <a:pt x="307216" y="0"/>
                </a:moveTo>
                <a:cubicBezTo>
                  <a:pt x="281458" y="4293"/>
                  <a:pt x="255433" y="7213"/>
                  <a:pt x="229942" y="12878"/>
                </a:cubicBezTo>
                <a:cubicBezTo>
                  <a:pt x="216690" y="15823"/>
                  <a:pt x="200905" y="16158"/>
                  <a:pt x="191306" y="25757"/>
                </a:cubicBezTo>
                <a:cubicBezTo>
                  <a:pt x="169416" y="47647"/>
                  <a:pt x="161680" y="81141"/>
                  <a:pt x="139790" y="103031"/>
                </a:cubicBezTo>
                <a:lnTo>
                  <a:pt x="101154" y="141667"/>
                </a:lnTo>
                <a:cubicBezTo>
                  <a:pt x="68782" y="238783"/>
                  <a:pt x="112450" y="119076"/>
                  <a:pt x="62517" y="218940"/>
                </a:cubicBezTo>
                <a:cubicBezTo>
                  <a:pt x="9193" y="325587"/>
                  <a:pt x="97702" y="185481"/>
                  <a:pt x="23880" y="296214"/>
                </a:cubicBezTo>
                <a:cubicBezTo>
                  <a:pt x="19587" y="313386"/>
                  <a:pt x="11001" y="330029"/>
                  <a:pt x="11001" y="347729"/>
                </a:cubicBezTo>
                <a:cubicBezTo>
                  <a:pt x="11001" y="812716"/>
                  <a:pt x="0" y="609198"/>
                  <a:pt x="36759" y="811369"/>
                </a:cubicBezTo>
                <a:cubicBezTo>
                  <a:pt x="41430" y="837061"/>
                  <a:pt x="43305" y="863309"/>
                  <a:pt x="49638" y="888642"/>
                </a:cubicBezTo>
                <a:cubicBezTo>
                  <a:pt x="55636" y="912632"/>
                  <a:pt x="81520" y="992187"/>
                  <a:pt x="101154" y="1017431"/>
                </a:cubicBezTo>
                <a:cubicBezTo>
                  <a:pt x="119791" y="1041392"/>
                  <a:pt x="145559" y="1058980"/>
                  <a:pt x="165548" y="1081825"/>
                </a:cubicBezTo>
                <a:cubicBezTo>
                  <a:pt x="240174" y="1167112"/>
                  <a:pt x="120775" y="1124674"/>
                  <a:pt x="320094" y="1249250"/>
                </a:cubicBezTo>
                <a:cubicBezTo>
                  <a:pt x="354438" y="1270715"/>
                  <a:pt x="383834" y="1303823"/>
                  <a:pt x="423125" y="1313645"/>
                </a:cubicBezTo>
                <a:cubicBezTo>
                  <a:pt x="473731" y="1326296"/>
                  <a:pt x="499649" y="1331375"/>
                  <a:pt x="551914" y="1352281"/>
                </a:cubicBezTo>
                <a:cubicBezTo>
                  <a:pt x="569740" y="1359411"/>
                  <a:pt x="586258" y="1369453"/>
                  <a:pt x="603430" y="1378039"/>
                </a:cubicBezTo>
                <a:cubicBezTo>
                  <a:pt x="784200" y="1367405"/>
                  <a:pt x="783343" y="1396303"/>
                  <a:pt x="899644" y="1326523"/>
                </a:cubicBezTo>
                <a:cubicBezTo>
                  <a:pt x="918050" y="1315480"/>
                  <a:pt x="932396" y="1298311"/>
                  <a:pt x="951159" y="1287887"/>
                </a:cubicBezTo>
                <a:cubicBezTo>
                  <a:pt x="971368" y="1276660"/>
                  <a:pt x="993907" y="1270247"/>
                  <a:pt x="1015554" y="1262129"/>
                </a:cubicBezTo>
                <a:cubicBezTo>
                  <a:pt x="1028265" y="1257362"/>
                  <a:pt x="1042895" y="1256780"/>
                  <a:pt x="1054190" y="1249250"/>
                </a:cubicBezTo>
                <a:cubicBezTo>
                  <a:pt x="1057762" y="1246869"/>
                  <a:pt x="1054190" y="1240664"/>
                  <a:pt x="1054190" y="1236371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1E6F0240-447E-4CB0-9834-CEDDF0D1B41A}"/>
              </a:ext>
            </a:extLst>
          </p:cNvPr>
          <p:cNvSpPr/>
          <p:nvPr/>
        </p:nvSpPr>
        <p:spPr>
          <a:xfrm>
            <a:off x="4882609" y="4438710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getar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1A98A08D-342D-4080-AE5A-6F633011AE05}"/>
              </a:ext>
            </a:extLst>
          </p:cNvPr>
          <p:cNvCxnSpPr/>
          <p:nvPr/>
        </p:nvCxnSpPr>
        <p:spPr bwMode="auto">
          <a:xfrm rot="10800000" flipH="1" flipV="1">
            <a:off x="4876800" y="3981450"/>
            <a:ext cx="911225" cy="952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965F6A5-1ED6-4BCD-A739-501FCAA855A5}"/>
              </a:ext>
            </a:extLst>
          </p:cNvPr>
          <p:cNvSpPr/>
          <p:nvPr/>
        </p:nvSpPr>
        <p:spPr>
          <a:xfrm>
            <a:off x="5791200" y="3752910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arah rambatan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892FEA7E-C5D9-4211-924B-AE1BD1D18F5B}"/>
              </a:ext>
            </a:extLst>
          </p:cNvPr>
          <p:cNvSpPr/>
          <p:nvPr/>
        </p:nvSpPr>
        <p:spPr>
          <a:xfrm>
            <a:off x="228600" y="1447800"/>
            <a:ext cx="2821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Gelombang transversal 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015319BD-A0A3-42A1-A1F7-82EFC2AA626D}"/>
              </a:ext>
            </a:extLst>
          </p:cNvPr>
          <p:cNvCxnSpPr/>
          <p:nvPr/>
        </p:nvCxnSpPr>
        <p:spPr bwMode="auto">
          <a:xfrm>
            <a:off x="612775" y="2552700"/>
            <a:ext cx="6092825" cy="1588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D012D54B-9B88-423C-817B-3A9FB2135543}"/>
              </a:ext>
            </a:extLst>
          </p:cNvPr>
          <p:cNvCxnSpPr/>
          <p:nvPr/>
        </p:nvCxnSpPr>
        <p:spPr bwMode="auto">
          <a:xfrm>
            <a:off x="609600" y="3770313"/>
            <a:ext cx="6092825" cy="158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34A566B-4600-4836-88FD-5C7B4195B10B}"/>
              </a:ext>
            </a:extLst>
          </p:cNvPr>
          <p:cNvCxnSpPr/>
          <p:nvPr/>
        </p:nvCxnSpPr>
        <p:spPr bwMode="auto">
          <a:xfrm>
            <a:off x="1066800" y="2457450"/>
            <a:ext cx="1447800" cy="158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AECCA0D-CB54-47F4-89B8-5F51F29C2D09}"/>
              </a:ext>
            </a:extLst>
          </p:cNvPr>
          <p:cNvSpPr/>
          <p:nvPr/>
        </p:nvSpPr>
        <p:spPr>
          <a:xfrm>
            <a:off x="1641042" y="207651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</a:t>
            </a:r>
            <a:endParaRPr lang="id-ID" sz="2400" dirty="0">
              <a:latin typeface="+mn-lt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22496F0-6C4C-4419-98AC-33E3C51E00DC}"/>
              </a:ext>
            </a:extLst>
          </p:cNvPr>
          <p:cNvCxnSpPr/>
          <p:nvPr/>
        </p:nvCxnSpPr>
        <p:spPr bwMode="auto">
          <a:xfrm>
            <a:off x="1371600" y="3903663"/>
            <a:ext cx="1447800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D23E2384-E459-4853-BE80-5A50418788D9}"/>
              </a:ext>
            </a:extLst>
          </p:cNvPr>
          <p:cNvSpPr/>
          <p:nvPr/>
        </p:nvSpPr>
        <p:spPr>
          <a:xfrm>
            <a:off x="1945842" y="382464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</a:t>
            </a:r>
            <a:endParaRPr lang="id-ID" sz="2400" dirty="0">
              <a:latin typeface="+mn-lt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2ECEC3A-365D-4366-8111-1F3F75E148EB}"/>
              </a:ext>
            </a:extLst>
          </p:cNvPr>
          <p:cNvSpPr/>
          <p:nvPr/>
        </p:nvSpPr>
        <p:spPr>
          <a:xfrm>
            <a:off x="457200" y="4739045"/>
            <a:ext cx="277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 = panjang gelombang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9BF9CD04-FCAB-463C-A4D5-3820B1BA3BBB}"/>
              </a:ext>
            </a:extLst>
          </p:cNvPr>
          <p:cNvCxnSpPr/>
          <p:nvPr/>
        </p:nvCxnSpPr>
        <p:spPr bwMode="auto">
          <a:xfrm rot="5400000">
            <a:off x="5944394" y="2839244"/>
            <a:ext cx="609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F440294-B182-4D9E-8DA4-F671D6B87180}"/>
              </a:ext>
            </a:extLst>
          </p:cNvPr>
          <p:cNvSpPr/>
          <p:nvPr/>
        </p:nvSpPr>
        <p:spPr>
          <a:xfrm>
            <a:off x="6216537" y="2609910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0F3D223-35C9-404A-8CC1-78C47C4C7309}"/>
              </a:ext>
            </a:extLst>
          </p:cNvPr>
          <p:cNvSpPr/>
          <p:nvPr/>
        </p:nvSpPr>
        <p:spPr>
          <a:xfrm>
            <a:off x="457200" y="5181600"/>
            <a:ext cx="2876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 = amplitud gelombang</a:t>
            </a:r>
            <a:endParaRPr lang="id-ID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60FD14-F77D-49D6-A10E-7BCD3437AD62}"/>
              </a:ext>
            </a:extLst>
          </p:cNvPr>
          <p:cNvSpPr/>
          <p:nvPr/>
        </p:nvSpPr>
        <p:spPr>
          <a:xfrm>
            <a:off x="228600" y="1371600"/>
            <a:ext cx="2893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Gelombang longitudinal </a:t>
            </a:r>
            <a:endParaRPr lang="id-ID" dirty="0">
              <a:latin typeface="+mn-lt"/>
              <a:cs typeface="+mn-cs"/>
            </a:endParaRP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xmlns="" id="{265F6F6C-D123-41B7-98FD-B6DDF14D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9538"/>
            <a:ext cx="86868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ACE6366-488F-4F85-9413-CC2B7D4673DF}"/>
              </a:ext>
            </a:extLst>
          </p:cNvPr>
          <p:cNvCxnSpPr/>
          <p:nvPr/>
        </p:nvCxnSpPr>
        <p:spPr bwMode="auto">
          <a:xfrm>
            <a:off x="1676400" y="2743200"/>
            <a:ext cx="3733800" cy="158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C94166-81B7-4731-A4BB-B46485E04775}"/>
              </a:ext>
            </a:extLst>
          </p:cNvPr>
          <p:cNvSpPr/>
          <p:nvPr/>
        </p:nvSpPr>
        <p:spPr>
          <a:xfrm>
            <a:off x="3241242" y="23622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</a:t>
            </a:r>
            <a:endParaRPr lang="id-ID" sz="2400" dirty="0">
              <a:latin typeface="+mn-lt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EFEE90A-55BE-48FC-B135-23F2927A6801}"/>
              </a:ext>
            </a:extLst>
          </p:cNvPr>
          <p:cNvCxnSpPr/>
          <p:nvPr/>
        </p:nvCxnSpPr>
        <p:spPr bwMode="auto">
          <a:xfrm>
            <a:off x="3505200" y="3427413"/>
            <a:ext cx="3733800" cy="158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514B88-C7FF-4C56-9367-80C8548D2F24}"/>
              </a:ext>
            </a:extLst>
          </p:cNvPr>
          <p:cNvSpPr/>
          <p:nvPr/>
        </p:nvSpPr>
        <p:spPr>
          <a:xfrm>
            <a:off x="5146242" y="334833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</a:t>
            </a:r>
            <a:endParaRPr lang="id-ID" sz="2400" dirty="0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82D3CD-9AB0-4944-AAF6-781EF93DFBDC}"/>
              </a:ext>
            </a:extLst>
          </p:cNvPr>
          <p:cNvSpPr/>
          <p:nvPr/>
        </p:nvSpPr>
        <p:spPr>
          <a:xfrm>
            <a:off x="1112167" y="2266890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rapatan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21D521-CBDD-4624-B399-0866B9EEB1C1}"/>
              </a:ext>
            </a:extLst>
          </p:cNvPr>
          <p:cNvSpPr/>
          <p:nvPr/>
        </p:nvSpPr>
        <p:spPr>
          <a:xfrm>
            <a:off x="4845967" y="2286000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rapatan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6965340-E6F0-4EDF-B852-B92107EB8664}"/>
              </a:ext>
            </a:extLst>
          </p:cNvPr>
          <p:cNvSpPr/>
          <p:nvPr/>
        </p:nvSpPr>
        <p:spPr>
          <a:xfrm>
            <a:off x="3048000" y="356229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renggangan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90AB283-1107-4FF2-B7D4-B32F4A36BCAC}"/>
              </a:ext>
            </a:extLst>
          </p:cNvPr>
          <p:cNvSpPr/>
          <p:nvPr/>
        </p:nvSpPr>
        <p:spPr>
          <a:xfrm>
            <a:off x="6855620" y="3581400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renggangan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1518" name="Title 2">
            <a:extLst>
              <a:ext uri="{FF2B5EF4-FFF2-40B4-BE49-F238E27FC236}">
                <a16:creationId xmlns:a16="http://schemas.microsoft.com/office/drawing/2014/main" xmlns="" id="{DB031BAD-4B79-4141-BC89-24FB0C06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GELOMBANG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27F1D34-D884-4822-A887-3E996499387E}"/>
              </a:ext>
            </a:extLst>
          </p:cNvPr>
          <p:cNvSpPr/>
          <p:nvPr/>
        </p:nvSpPr>
        <p:spPr>
          <a:xfrm>
            <a:off x="228601" y="4552890"/>
            <a:ext cx="86868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Panjang gelombang = jarak yang ditempuh oleh gelombang selama selang waktu 1 period getaran partikel medium yang dilalui gelombang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632667-6A08-42DB-B2A9-807DE9DB9B85}"/>
              </a:ext>
            </a:extLst>
          </p:cNvPr>
          <p:cNvSpPr/>
          <p:nvPr/>
        </p:nvSpPr>
        <p:spPr>
          <a:xfrm>
            <a:off x="228600" y="5388114"/>
            <a:ext cx="7010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Period getaran partikel medium yang dilalui gelombang disebut dengan period gelombang</a:t>
            </a:r>
            <a:endParaRPr lang="id-ID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2D3A4-C080-46DA-9FEF-E56B67FD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gelombang</a:t>
            </a:r>
            <a:endParaRPr lang="en-US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xmlns="" id="{A1D1CFAC-80C0-45A1-AC17-3C3D2AF7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03860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en-US" altLang="en-US"/>
              <a:t>Beberapa besaran gelombang mekanik: panjang gelombang, amplitudo, cepat rambat gelombang, frekuensi, periode dan energi gelombang.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 sz="800"/>
          </a:p>
          <a:p>
            <a:r>
              <a:rPr lang="en-US" altLang="en-US"/>
              <a:t>panjang gelombang (</a:t>
            </a:r>
            <a:r>
              <a:rPr lang="en-US" altLang="en-US">
                <a:sym typeface="Symbol" panose="05050102010706020507" pitchFamily="18" charset="2"/>
              </a:rPr>
              <a:t>)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>
                <a:sym typeface="Symbol" panose="05050102010706020507" pitchFamily="18" charset="2"/>
              </a:rPr>
              <a:t>	= jarak yang ditempuh gelombang dalam satu periode</a:t>
            </a:r>
          </a:p>
          <a:p>
            <a:r>
              <a:rPr lang="en-US" altLang="en-US">
                <a:sym typeface="Symbol" panose="05050102010706020507" pitchFamily="18" charset="2"/>
              </a:rPr>
              <a:t>satu panjang gelombang untuk gelombang transversal 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>
                <a:sym typeface="Symbol" panose="05050102010706020507" pitchFamily="18" charset="2"/>
              </a:rPr>
              <a:t>	= satu bukit dan satu lembah gelombang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xmlns="" id="{B7F96EC6-F624-459D-B373-90894027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6934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xmlns="" id="{D0096F45-90E8-4C79-ABD7-BE05F036F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altLang="en-US"/>
              <a:t>satu panjang gelombang untuk gelombang longitudinal 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/>
              <a:t>	= jarak antara dua rapatan atau dua renggangan  yang berdekatan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  <a:p>
            <a:pPr>
              <a:buFont typeface="Georgia" panose="02040502050405020303" pitchFamily="18" charset="0"/>
              <a:buNone/>
            </a:pPr>
            <a:endParaRPr lang="en-US" altLang="en-US"/>
          </a:p>
          <a:p>
            <a:pPr>
              <a:buFont typeface="Georgia" panose="02040502050405020303" pitchFamily="18" charset="0"/>
              <a:buNone/>
            </a:pPr>
            <a:endParaRPr lang="en-US" altLang="en-US" sz="2000"/>
          </a:p>
          <a:p>
            <a:pPr>
              <a:buFont typeface="Georgia" panose="02040502050405020303" pitchFamily="18" charset="0"/>
              <a:buNone/>
            </a:pPr>
            <a:r>
              <a:rPr lang="en-US" altLang="en-US" sz="2000"/>
              <a:t>amplitudo (A) = simpangan gelombang yang paling jauh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 sz="2000"/>
              <a:t>amplitudo hanya terjadi pada gelombang transversal</a:t>
            </a:r>
          </a:p>
          <a:p>
            <a:pPr>
              <a:buFont typeface="Georgia" panose="02040502050405020303" pitchFamily="18" charset="0"/>
              <a:buNone/>
            </a:pPr>
            <a:endParaRPr lang="en-US" altLang="en-US" sz="800"/>
          </a:p>
          <a:p>
            <a:r>
              <a:rPr lang="en-US" altLang="en-US"/>
              <a:t>cepat rambat gelombang (v)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altLang="en-US"/>
              <a:t>	= Jarak yang ditempuh gelombang dalam satu satuan waktu</a:t>
            </a: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xmlns="" id="{F0929F17-F0E6-4822-B111-9BE1F07E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62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itle 2">
            <a:extLst>
              <a:ext uri="{FF2B5EF4-FFF2-40B4-BE49-F238E27FC236}">
                <a16:creationId xmlns:a16="http://schemas.microsoft.com/office/drawing/2014/main" xmlns="" id="{1AF1751E-4F61-401B-9246-2730F544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GELOMBANG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DE47C1-2EC1-4AD1-91B8-3E97011BAEF7}"/>
              </a:ext>
            </a:extLst>
          </p:cNvPr>
          <p:cNvSpPr/>
          <p:nvPr/>
        </p:nvSpPr>
        <p:spPr>
          <a:xfrm>
            <a:off x="304800" y="1371600"/>
            <a:ext cx="784859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Cepat rambat gelombang = jarak tempuh gelombang setiap satuan waktu ( sekon)</a:t>
            </a:r>
            <a:endParaRPr lang="id-ID" dirty="0">
              <a:latin typeface="+mn-lt"/>
              <a:cs typeface="+mn-cs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xmlns="" id="{80050181-BBEB-43FE-A777-F242568EAE6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09800"/>
            <a:ext cx="1219200" cy="1219200"/>
            <a:chOff x="5943600" y="3124200"/>
            <a:chExt cx="1219200" cy="12192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FCF580C-191C-4E64-B1D7-5AD509BE39A0}"/>
                </a:ext>
              </a:extLst>
            </p:cNvPr>
            <p:cNvSpPr/>
            <p:nvPr/>
          </p:nvSpPr>
          <p:spPr bwMode="auto">
            <a:xfrm>
              <a:off x="5943600" y="3124200"/>
              <a:ext cx="1219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44" name="Object 3">
              <a:extLst>
                <a:ext uri="{FF2B5EF4-FFF2-40B4-BE49-F238E27FC236}">
                  <a16:creationId xmlns:a16="http://schemas.microsoft.com/office/drawing/2014/main" xmlns="" id="{4658B832-B46F-4630-B231-BD53A950E3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84195" y="3232150"/>
            <a:ext cx="968375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Equation" r:id="rId3" imgW="368280" imgH="393480" progId="Equation.3">
                    <p:embed/>
                  </p:oleObj>
                </mc:Choice>
                <mc:Fallback>
                  <p:oleObj name="Equation" r:id="rId3" imgW="368280" imgH="393480" progId="Equation.3">
                    <p:embed/>
                    <p:pic>
                      <p:nvPicPr>
                        <p:cNvPr id="10244" name="Object 3">
                          <a:extLst>
                            <a:ext uri="{FF2B5EF4-FFF2-40B4-BE49-F238E27FC236}">
                              <a16:creationId xmlns:a16="http://schemas.microsoft.com/office/drawing/2014/main" xmlns="" id="{4658B832-B46F-4630-B231-BD53A950E3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95" y="3232150"/>
                          <a:ext cx="968375" cy="1035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004A5FA-696A-4044-B543-65FA0B0DDFCA}"/>
              </a:ext>
            </a:extLst>
          </p:cNvPr>
          <p:cNvSpPr/>
          <p:nvPr/>
        </p:nvSpPr>
        <p:spPr>
          <a:xfrm>
            <a:off x="76200" y="3713896"/>
            <a:ext cx="2871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S = jarak tempuh (meter)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2D67EB-AE7D-4A4F-8A94-0030F70CD1D3}"/>
              </a:ext>
            </a:extLst>
          </p:cNvPr>
          <p:cNvSpPr/>
          <p:nvPr/>
        </p:nvSpPr>
        <p:spPr>
          <a:xfrm>
            <a:off x="152400" y="4094896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t = waktu ( detik )</a:t>
            </a:r>
            <a:endParaRPr lang="id-ID" dirty="0">
              <a:latin typeface="+mn-lt"/>
              <a:cs typeface="+mn-cs"/>
            </a:endParaRPr>
          </a:p>
        </p:txBody>
      </p:sp>
      <p:grpSp>
        <p:nvGrpSpPr>
          <p:cNvPr id="10250" name="Group 13">
            <a:extLst>
              <a:ext uri="{FF2B5EF4-FFF2-40B4-BE49-F238E27FC236}">
                <a16:creationId xmlns:a16="http://schemas.microsoft.com/office/drawing/2014/main" xmlns="" id="{895A3053-BC2F-47B3-AC45-2ED0E7C8ACAE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86000"/>
            <a:ext cx="1219200" cy="1219200"/>
            <a:chOff x="5943600" y="3124200"/>
            <a:chExt cx="1219200" cy="12192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7CF673C3-A884-4C49-9559-2E90D9CC1E97}"/>
                </a:ext>
              </a:extLst>
            </p:cNvPr>
            <p:cNvSpPr/>
            <p:nvPr/>
          </p:nvSpPr>
          <p:spPr bwMode="auto">
            <a:xfrm>
              <a:off x="5943600" y="3124200"/>
              <a:ext cx="1219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43" name="Object 4">
              <a:extLst>
                <a:ext uri="{FF2B5EF4-FFF2-40B4-BE49-F238E27FC236}">
                  <a16:creationId xmlns:a16="http://schemas.microsoft.com/office/drawing/2014/main" xmlns="" id="{9C160D7E-A636-4147-BEE3-E86B698603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51550" y="3232150"/>
            <a:ext cx="1035050" cy="1035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8" name="Equation" r:id="rId5" imgW="393480" imgH="393480" progId="Equation.3">
                    <p:embed/>
                  </p:oleObj>
                </mc:Choice>
                <mc:Fallback>
                  <p:oleObj name="Equation" r:id="rId5" imgW="393480" imgH="393480" progId="Equation.3">
                    <p:embed/>
                    <p:pic>
                      <p:nvPicPr>
                        <p:cNvPr id="10243" name="Object 4">
                          <a:extLst>
                            <a:ext uri="{FF2B5EF4-FFF2-40B4-BE49-F238E27FC236}">
                              <a16:creationId xmlns:a16="http://schemas.microsoft.com/office/drawing/2014/main" xmlns="" id="{9C160D7E-A636-4147-BEE3-E86B698603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1550" y="3232150"/>
                          <a:ext cx="1035050" cy="1035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0F44E0-2FDB-462A-BE64-1B68DA52A364}"/>
              </a:ext>
            </a:extLst>
          </p:cNvPr>
          <p:cNvSpPr/>
          <p:nvPr/>
        </p:nvSpPr>
        <p:spPr>
          <a:xfrm>
            <a:off x="1728787" y="2438400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Bila  S = 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2FD5E93-D2B0-4F3E-8981-92622A9001F5}"/>
              </a:ext>
            </a:extLst>
          </p:cNvPr>
          <p:cNvSpPr/>
          <p:nvPr/>
        </p:nvSpPr>
        <p:spPr>
          <a:xfrm>
            <a:off x="1652587" y="2819400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berarti t = T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196FEEED-B0E0-4646-82FA-AB7F54CADB55}"/>
              </a:ext>
            </a:extLst>
          </p:cNvPr>
          <p:cNvSpPr/>
          <p:nvPr/>
        </p:nvSpPr>
        <p:spPr bwMode="auto">
          <a:xfrm>
            <a:off x="2971800" y="2590800"/>
            <a:ext cx="5334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CE14664-CFF6-491C-B48B-D5CCDE36E964}"/>
              </a:ext>
            </a:extLst>
          </p:cNvPr>
          <p:cNvSpPr/>
          <p:nvPr/>
        </p:nvSpPr>
        <p:spPr>
          <a:xfrm>
            <a:off x="5103421" y="2514600"/>
            <a:ext cx="992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karena 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 1/T = f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1A7084E6-B0CE-4FFA-912E-90534AEF8851}"/>
              </a:ext>
            </a:extLst>
          </p:cNvPr>
          <p:cNvSpPr/>
          <p:nvPr/>
        </p:nvSpPr>
        <p:spPr bwMode="auto">
          <a:xfrm>
            <a:off x="6324600" y="2514600"/>
            <a:ext cx="5334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CDAAE038-ACCA-4CD8-BD01-D3CA47FCBF28}"/>
              </a:ext>
            </a:extLst>
          </p:cNvPr>
          <p:cNvSpPr/>
          <p:nvPr/>
        </p:nvSpPr>
        <p:spPr bwMode="auto">
          <a:xfrm>
            <a:off x="7075488" y="2578100"/>
            <a:ext cx="15240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42" name="Object 6">
            <a:extLst>
              <a:ext uri="{FF2B5EF4-FFF2-40B4-BE49-F238E27FC236}">
                <a16:creationId xmlns:a16="http://schemas.microsoft.com/office/drawing/2014/main" xmlns="" id="{B3A50C41-8ED7-4A74-9C25-E4A763E2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5488" y="2590800"/>
          <a:ext cx="1535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7" imgW="583920" imgH="177480" progId="Equation.3">
                  <p:embed/>
                </p:oleObj>
              </mc:Choice>
              <mc:Fallback>
                <p:oleObj name="Equation" r:id="rId7" imgW="583920" imgH="177480" progId="Equation.3">
                  <p:embed/>
                  <p:pic>
                    <p:nvPicPr>
                      <p:cNvPr id="10242" name="Object 6">
                        <a:extLst>
                          <a:ext uri="{FF2B5EF4-FFF2-40B4-BE49-F238E27FC236}">
                            <a16:creationId xmlns:a16="http://schemas.microsoft.com/office/drawing/2014/main" xmlns="" id="{B3A50C41-8ED7-4A74-9C25-E4A763E20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2590800"/>
                        <a:ext cx="153511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BB14D86-563B-410D-A522-A70EF1D20C5F}"/>
              </a:ext>
            </a:extLst>
          </p:cNvPr>
          <p:cNvSpPr/>
          <p:nvPr/>
        </p:nvSpPr>
        <p:spPr>
          <a:xfrm>
            <a:off x="111893" y="4399696"/>
            <a:ext cx="3376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v = cepat rambat gelombang 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      ( meter/detik )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CE974FE-5CBF-416A-AAC3-A99D0EEA3926}"/>
              </a:ext>
            </a:extLst>
          </p:cNvPr>
          <p:cNvCxnSpPr/>
          <p:nvPr/>
        </p:nvCxnSpPr>
        <p:spPr bwMode="auto">
          <a:xfrm rot="5400000">
            <a:off x="2554288" y="4456112"/>
            <a:ext cx="1447800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A3A8664-879C-49C4-AF8E-9B01DA137A1F}"/>
              </a:ext>
            </a:extLst>
          </p:cNvPr>
          <p:cNvSpPr/>
          <p:nvPr/>
        </p:nvSpPr>
        <p:spPr>
          <a:xfrm>
            <a:off x="3529501" y="3733006"/>
            <a:ext cx="2783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l"/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= panjang gelombang </a:t>
            </a:r>
          </a:p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      (meter)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57600E4-E8F1-4099-B206-85BDC504D847}"/>
              </a:ext>
            </a:extLst>
          </p:cNvPr>
          <p:cNvSpPr/>
          <p:nvPr/>
        </p:nvSpPr>
        <p:spPr>
          <a:xfrm>
            <a:off x="3453301" y="4418806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T = period (detik)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8F38388-4BA4-4CA8-8D76-5C344E67BE0D}"/>
              </a:ext>
            </a:extLst>
          </p:cNvPr>
          <p:cNvCxnSpPr/>
          <p:nvPr/>
        </p:nvCxnSpPr>
        <p:spPr bwMode="auto">
          <a:xfrm rot="5400000">
            <a:off x="5949157" y="4475956"/>
            <a:ext cx="14478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C556A95-ECA8-4563-859A-444DF0FDBBC6}"/>
              </a:ext>
            </a:extLst>
          </p:cNvPr>
          <p:cNvSpPr/>
          <p:nvPr/>
        </p:nvSpPr>
        <p:spPr>
          <a:xfrm>
            <a:off x="6708603" y="3810000"/>
            <a:ext cx="228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f = frekuensi (hertz)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868D6CA-8680-4059-9650-865209289560}"/>
              </a:ext>
            </a:extLst>
          </p:cNvPr>
          <p:cNvSpPr/>
          <p:nvPr/>
        </p:nvSpPr>
        <p:spPr>
          <a:xfrm>
            <a:off x="304800" y="5715000"/>
            <a:ext cx="8610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Frekuensi gelombang adalah banyaknya gelombang yang melewati suatu titik setiap detik</a:t>
            </a:r>
            <a:endParaRPr lang="id-ID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3">
            <a:extLst>
              <a:ext uri="{FF2B5EF4-FFF2-40B4-BE49-F238E27FC236}">
                <a16:creationId xmlns:a16="http://schemas.microsoft.com/office/drawing/2014/main" xmlns="" id="{329809EB-2141-4BC8-A9FE-F4CB7740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75977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22415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ts val="4963"/>
              </a:lnSpc>
            </a:pPr>
            <a:r>
              <a:rPr lang="en-US" altLang="en-US"/>
              <a:t>	</a:t>
            </a:r>
            <a:r>
              <a:rPr lang="en-US" altLang="en-US" sz="4400" b="1">
                <a:latin typeface="Garamond" panose="02020404030301010803" pitchFamily="18" charset="0"/>
              </a:rPr>
              <a:t>Contoh Soal</a:t>
            </a:r>
          </a:p>
          <a:p>
            <a:pPr>
              <a:lnSpc>
                <a:spcPts val="1000"/>
              </a:lnSpc>
            </a:pPr>
            <a:endParaRPr lang="en-US" altLang="en-US" sz="4400" b="1">
              <a:latin typeface="Garamond" panose="02020404030301010803" pitchFamily="18" charset="0"/>
            </a:endParaRPr>
          </a:p>
          <a:p>
            <a:pPr>
              <a:lnSpc>
                <a:spcPts val="1000"/>
              </a:lnSpc>
            </a:pPr>
            <a:endParaRPr lang="en-US" altLang="en-US" sz="4400" b="1">
              <a:latin typeface="Garamond" panose="02020404030301010803" pitchFamily="18" charset="0"/>
            </a:endParaRPr>
          </a:p>
          <a:p>
            <a:pPr>
              <a:lnSpc>
                <a:spcPts val="1000"/>
              </a:lnSpc>
            </a:pPr>
            <a:endParaRPr lang="en-US" altLang="en-US" sz="4400" b="1">
              <a:latin typeface="Garamond" panose="02020404030301010803" pitchFamily="18" charset="0"/>
            </a:endParaRPr>
          </a:p>
          <a:p>
            <a:pPr>
              <a:lnSpc>
                <a:spcPts val="4550"/>
              </a:lnSpc>
            </a:pPr>
            <a:r>
              <a:rPr lang="en-US" altLang="en-US" sz="3200">
                <a:latin typeface="Garamond" panose="02020404030301010803" pitchFamily="18" charset="0"/>
              </a:rPr>
              <a:t>Sebuah gelombang transversal memiliki periode</a:t>
            </a:r>
          </a:p>
          <a:p>
            <a:pPr>
              <a:lnSpc>
                <a:spcPts val="3850"/>
              </a:lnSpc>
            </a:pPr>
            <a:r>
              <a:rPr lang="en-US" altLang="en-US" sz="3200">
                <a:latin typeface="Garamond" panose="02020404030301010803" pitchFamily="18" charset="0"/>
              </a:rPr>
              <a:t>4 detik.  Jika jarak antara dua buah titik yang</a:t>
            </a:r>
          </a:p>
          <a:p>
            <a:pPr>
              <a:lnSpc>
                <a:spcPts val="3850"/>
              </a:lnSpc>
            </a:pPr>
            <a:r>
              <a:rPr lang="en-US" altLang="en-US" sz="3200">
                <a:latin typeface="Garamond" panose="02020404030301010803" pitchFamily="18" charset="0"/>
              </a:rPr>
              <a:t>berurutan dan sama fasenya adalah 8 cm, maka</a:t>
            </a:r>
          </a:p>
          <a:p>
            <a:pPr>
              <a:lnSpc>
                <a:spcPts val="3850"/>
              </a:lnSpc>
            </a:pPr>
            <a:r>
              <a:rPr lang="en-US" altLang="en-US" sz="3200">
                <a:latin typeface="Garamond" panose="02020404030301010803" pitchFamily="18" charset="0"/>
              </a:rPr>
              <a:t>cepat rambat gelombang itu adalah ;</a:t>
            </a:r>
          </a:p>
        </p:txBody>
      </p:sp>
      <p:sp>
        <p:nvSpPr>
          <p:cNvPr id="52227" name="TextBox 4">
            <a:extLst>
              <a:ext uri="{FF2B5EF4-FFF2-40B4-BE49-F238E27FC236}">
                <a16:creationId xmlns:a16="http://schemas.microsoft.com/office/drawing/2014/main" xmlns="" id="{6A461AA1-C315-4412-9BF1-122AE7DC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4235450"/>
            <a:ext cx="1585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ts val="3600"/>
              </a:lnSpc>
            </a:pPr>
            <a:r>
              <a:rPr lang="en-US" altLang="en-US" sz="3200">
                <a:latin typeface="Garamond" panose="02020404030301010803" pitchFamily="18" charset="0"/>
              </a:rPr>
              <a:t>C. 3 cm/s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xmlns="" id="{2FD4C15F-6539-46D1-B75A-9AC0A60E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4235450"/>
            <a:ext cx="160337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ts val="3600"/>
              </a:lnSpc>
            </a:pPr>
            <a:r>
              <a:rPr lang="en-US" altLang="en-US" sz="3200">
                <a:latin typeface="Garamond" panose="02020404030301010803" pitchFamily="18" charset="0"/>
              </a:rPr>
              <a:t>B. 2 cm/s</a:t>
            </a:r>
          </a:p>
          <a:p>
            <a:pPr>
              <a:lnSpc>
                <a:spcPts val="1000"/>
              </a:lnSpc>
            </a:pPr>
            <a:endParaRPr lang="en-US" altLang="en-US" sz="3200">
              <a:latin typeface="Garamond" panose="02020404030301010803" pitchFamily="18" charset="0"/>
            </a:endParaRPr>
          </a:p>
          <a:p>
            <a:pPr>
              <a:lnSpc>
                <a:spcPts val="3613"/>
              </a:lnSpc>
            </a:pPr>
            <a:r>
              <a:rPr lang="en-US" altLang="en-US" sz="3200">
                <a:latin typeface="Garamond" panose="02020404030301010803" pitchFamily="18" charset="0"/>
              </a:rPr>
              <a:t>E. 5 cm/s</a:t>
            </a:r>
          </a:p>
        </p:txBody>
      </p:sp>
      <p:sp>
        <p:nvSpPr>
          <p:cNvPr id="52229" name="TextBox 6">
            <a:extLst>
              <a:ext uri="{FF2B5EF4-FFF2-40B4-BE49-F238E27FC236}">
                <a16:creationId xmlns:a16="http://schemas.microsoft.com/office/drawing/2014/main" xmlns="" id="{67D24F3B-956F-4516-BB2B-D6A3FE86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235450"/>
            <a:ext cx="16065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ts val="3600"/>
              </a:lnSpc>
            </a:pPr>
            <a:r>
              <a:rPr lang="en-US" altLang="en-US" sz="3200">
                <a:latin typeface="Garamond" panose="02020404030301010803" pitchFamily="18" charset="0"/>
              </a:rPr>
              <a:t>A. 1 cm/s</a:t>
            </a:r>
          </a:p>
          <a:p>
            <a:pPr>
              <a:lnSpc>
                <a:spcPts val="1000"/>
              </a:lnSpc>
            </a:pPr>
            <a:endParaRPr lang="en-US" altLang="en-US" sz="3200">
              <a:latin typeface="Garamond" panose="02020404030301010803" pitchFamily="18" charset="0"/>
            </a:endParaRPr>
          </a:p>
          <a:p>
            <a:pPr>
              <a:lnSpc>
                <a:spcPts val="3613"/>
              </a:lnSpc>
            </a:pPr>
            <a:r>
              <a:rPr lang="en-US" altLang="en-US" sz="3200">
                <a:latin typeface="Garamond" panose="02020404030301010803" pitchFamily="18" charset="0"/>
              </a:rPr>
              <a:t>D. 4 cm/s</a:t>
            </a:r>
          </a:p>
          <a:p>
            <a:pPr>
              <a:lnSpc>
                <a:spcPts val="1000"/>
              </a:lnSpc>
            </a:pPr>
            <a:endParaRPr lang="en-US" altLang="en-US" sz="3200">
              <a:latin typeface="Garamond" panose="02020404030301010803" pitchFamily="18" charset="0"/>
            </a:endParaRPr>
          </a:p>
          <a:p>
            <a:pPr>
              <a:lnSpc>
                <a:spcPts val="1000"/>
              </a:lnSpc>
            </a:pPr>
            <a:endParaRPr lang="en-US" altLang="en-US" sz="3200">
              <a:latin typeface="Garamond" panose="02020404030301010803" pitchFamily="18" charset="0"/>
            </a:endParaRPr>
          </a:p>
          <a:p>
            <a:pPr>
              <a:lnSpc>
                <a:spcPts val="1000"/>
              </a:lnSpc>
            </a:pPr>
            <a:endParaRPr lang="en-US" altLang="en-US" sz="3200">
              <a:latin typeface="Garamond" panose="02020404030301010803" pitchFamily="18" charset="0"/>
            </a:endParaRPr>
          </a:p>
          <a:p>
            <a:pPr>
              <a:lnSpc>
                <a:spcPts val="1000"/>
              </a:lnSpc>
            </a:pPr>
            <a:endParaRPr lang="en-US" altLang="en-US" sz="3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221F02-5D20-4503-8FA9-DB0D304F914C}"/>
              </a:ext>
            </a:extLst>
          </p:cNvPr>
          <p:cNvSpPr/>
          <p:nvPr/>
        </p:nvSpPr>
        <p:spPr>
          <a:xfrm>
            <a:off x="0" y="457200"/>
            <a:ext cx="2730500" cy="584200"/>
          </a:xfrm>
          <a:prstGeom prst="rect">
            <a:avLst/>
          </a:prstGeom>
          <a:noFill/>
        </p:spPr>
        <p:txBody>
          <a:bodyPr wrap="none" lIns="91420" tIns="45710" rIns="91420" bIns="45710">
            <a:spAutoFit/>
          </a:bodyPr>
          <a:lstStyle/>
          <a:p>
            <a:pPr algn="just"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Contoh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Soal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D975DD0A-84EF-4184-B256-538E5E37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71650"/>
            <a:ext cx="7924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ctr">
            <a:spAutoFit/>
          </a:bodyPr>
          <a:lstStyle/>
          <a:p>
            <a:pPr algn="just" defTabSz="91419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j-lt"/>
                <a:ea typeface="Calibri" pitchFamily="34" charset="0"/>
                <a:cs typeface="Times New Roman" pitchFamily="18" charset="0"/>
              </a:rPr>
              <a:t>Sebuah gelombang merambat di udara dengan kecepatan 360 m/s. Jika </a:t>
            </a:r>
            <a:r>
              <a:rPr lang="sv-SE" sz="2200" b="1" dirty="0">
                <a:latin typeface="+mj-lt"/>
                <a:ea typeface="Calibri" pitchFamily="34" charset="0"/>
                <a:cs typeface="Times New Roman" pitchFamily="18" charset="0"/>
              </a:rPr>
              <a:t>panjang</a:t>
            </a:r>
            <a:r>
              <a:rPr lang="pt-BR" sz="2200" b="1" dirty="0">
                <a:latin typeface="+mj-lt"/>
                <a:ea typeface="Calibri" pitchFamily="34" charset="0"/>
                <a:cs typeface="Times New Roman" pitchFamily="18" charset="0"/>
              </a:rPr>
              <a:t> gelombang bunyi 25 cm, hitung frekuensinya?</a:t>
            </a:r>
          </a:p>
          <a:p>
            <a:pPr algn="just" defTabSz="91419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7100" algn="just" defTabSz="91419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j-lt"/>
                <a:ea typeface="Calibri" pitchFamily="34" charset="0"/>
                <a:cs typeface="Times New Roman" pitchFamily="18" charset="0"/>
              </a:rPr>
              <a:t>  Diketahui v = 360 m/s</a:t>
            </a:r>
            <a:endParaRPr lang="en-US" sz="2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7100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j-lt"/>
                <a:ea typeface="Calibri" pitchFamily="34" charset="0"/>
                <a:cs typeface="Times New Roman" pitchFamily="18" charset="0"/>
              </a:rPr>
              <a:t>     </a:t>
            </a:r>
            <a:r>
              <a:rPr lang="id-ID" sz="2200" b="1" dirty="0"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λ</a:t>
            </a:r>
            <a:r>
              <a:rPr lang="pt-BR" sz="2200" b="1" dirty="0">
                <a:latin typeface="+mj-lt"/>
                <a:ea typeface="Calibri" pitchFamily="34" charset="0"/>
                <a:cs typeface="Times New Roman" pitchFamily="18" charset="0"/>
              </a:rPr>
              <a:t> = 25 cm = 0,25 m</a:t>
            </a:r>
            <a:endParaRPr lang="en-US" sz="2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7100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+mj-lt"/>
                <a:ea typeface="Calibri" pitchFamily="34" charset="0"/>
                <a:cs typeface="Times New Roman" pitchFamily="18" charset="0"/>
              </a:rPr>
              <a:t>  Ditanyakan f…..?</a:t>
            </a:r>
            <a:endParaRPr lang="en-US" sz="2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7100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Jawab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:</a:t>
            </a:r>
          </a:p>
          <a:p>
            <a:pPr indent="457100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="1" dirty="0">
              <a:solidFill>
                <a:schemeClr val="bg1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7100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xmlns="" id="{B9164FAF-098C-4F37-844E-3C801CE0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9150"/>
            <a:ext cx="1106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 anchor="ctr">
            <a:spAutoFit/>
          </a:bodyPr>
          <a:lstStyle>
            <a:lvl1pPr indent="268288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xmlns="" id="{28DA88CA-6881-4A7C-AAFA-4D2994CEEA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410200"/>
          <a:ext cx="5105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3" imgW="1485720" imgH="419040" progId="Equation.3">
                  <p:embed/>
                </p:oleObj>
              </mc:Choice>
              <mc:Fallback>
                <p:oleObj name="Equation" r:id="rId3" imgW="1485720" imgH="419040" progId="Equation.3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xmlns="" id="{28DA88CA-6881-4A7C-AAFA-4D2994CEE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5105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6C1F73DE-A71D-447E-980D-F15B6CE7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60588"/>
            <a:ext cx="33528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85A08327-03D7-4F1E-BC39-A4E33BB2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GETARAN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FCE62B-CC04-477B-9391-1D1B0389AF43}"/>
              </a:ext>
            </a:extLst>
          </p:cNvPr>
          <p:cNvSpPr/>
          <p:nvPr/>
        </p:nvSpPr>
        <p:spPr>
          <a:xfrm>
            <a:off x="457200" y="1447800"/>
            <a:ext cx="6776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cs typeface="+mn-cs"/>
              </a:rPr>
              <a:t>Contoh : gerakan bandul, getaran benda pada pegas</a:t>
            </a:r>
            <a:endParaRPr lang="id-ID" sz="2400" dirty="0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A6C69-09C5-4BA6-BA88-FDD420A9A9F1}"/>
              </a:ext>
            </a:extLst>
          </p:cNvPr>
          <p:cNvSpPr/>
          <p:nvPr/>
        </p:nvSpPr>
        <p:spPr bwMode="auto">
          <a:xfrm>
            <a:off x="150194" y="2436812"/>
            <a:ext cx="2895600" cy="4001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6374F84-8A91-4B33-A036-8FC3EF5F7381}"/>
              </a:ext>
            </a:extLst>
          </p:cNvPr>
          <p:cNvCxnSpPr/>
          <p:nvPr/>
        </p:nvCxnSpPr>
        <p:spPr bwMode="auto">
          <a:xfrm rot="5400000">
            <a:off x="303213" y="3960812"/>
            <a:ext cx="2286000" cy="3175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1D69A6F-5423-4838-A136-F94917CC6362}"/>
              </a:ext>
            </a:extLst>
          </p:cNvPr>
          <p:cNvSpPr/>
          <p:nvPr/>
        </p:nvSpPr>
        <p:spPr bwMode="auto">
          <a:xfrm>
            <a:off x="1216994" y="5103812"/>
            <a:ext cx="4572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32" name="Group 22">
            <a:extLst>
              <a:ext uri="{FF2B5EF4-FFF2-40B4-BE49-F238E27FC236}">
                <a16:creationId xmlns:a16="http://schemas.microsoft.com/office/drawing/2014/main" xmlns="" id="{97252DDC-8534-4E47-90E9-3F91D1E30493}"/>
              </a:ext>
            </a:extLst>
          </p:cNvPr>
          <p:cNvGrpSpPr>
            <a:grpSpLocks/>
          </p:cNvGrpSpPr>
          <p:nvPr/>
        </p:nvGrpSpPr>
        <p:grpSpPr bwMode="auto">
          <a:xfrm rot="-1599056">
            <a:off x="1782763" y="2697163"/>
            <a:ext cx="457200" cy="2514600"/>
            <a:chOff x="2743200" y="2743994"/>
            <a:chExt cx="457200" cy="25138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891AEC1-3C4A-4B92-BBCA-FA2012BD8F51}"/>
                </a:ext>
              </a:extLst>
            </p:cNvPr>
            <p:cNvCxnSpPr/>
            <p:nvPr/>
          </p:nvCxnSpPr>
          <p:spPr bwMode="auto">
            <a:xfrm rot="5400000">
              <a:off x="1827924" y="3877944"/>
              <a:ext cx="2285278" cy="3175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B124018-CECE-445F-9C93-A203BC56EBB5}"/>
                </a:ext>
              </a:extLst>
            </p:cNvPr>
            <p:cNvSpPr/>
            <p:nvPr/>
          </p:nvSpPr>
          <p:spPr bwMode="auto">
            <a:xfrm>
              <a:off x="2743200" y="5029200"/>
              <a:ext cx="457200" cy="228600"/>
            </a:xfrm>
            <a:prstGeom prst="ellips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733" name="Group 25">
            <a:extLst>
              <a:ext uri="{FF2B5EF4-FFF2-40B4-BE49-F238E27FC236}">
                <a16:creationId xmlns:a16="http://schemas.microsoft.com/office/drawing/2014/main" xmlns="" id="{CEF41654-32F8-4F5A-B3D2-FB24D52BAAEC}"/>
              </a:ext>
            </a:extLst>
          </p:cNvPr>
          <p:cNvGrpSpPr>
            <a:grpSpLocks/>
          </p:cNvGrpSpPr>
          <p:nvPr/>
        </p:nvGrpSpPr>
        <p:grpSpPr bwMode="auto">
          <a:xfrm rot="1407777">
            <a:off x="709613" y="2728913"/>
            <a:ext cx="457200" cy="2513012"/>
            <a:chOff x="2743200" y="2743994"/>
            <a:chExt cx="457200" cy="251380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497C72D-AE7F-4134-8229-3E91C34CB709}"/>
                </a:ext>
              </a:extLst>
            </p:cNvPr>
            <p:cNvCxnSpPr/>
            <p:nvPr/>
          </p:nvCxnSpPr>
          <p:spPr bwMode="auto">
            <a:xfrm rot="5400000">
              <a:off x="1821108" y="3878716"/>
              <a:ext cx="2286722" cy="3175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0A7ED52-354F-4B64-934F-2E5F2E58A0DD}"/>
                </a:ext>
              </a:extLst>
            </p:cNvPr>
            <p:cNvSpPr/>
            <p:nvPr/>
          </p:nvSpPr>
          <p:spPr bwMode="auto">
            <a:xfrm>
              <a:off x="2743200" y="5029200"/>
              <a:ext cx="457200" cy="228600"/>
            </a:xfrm>
            <a:prstGeom prst="ellips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defTabSz="914199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C8AA7A-37FA-4891-A951-7F0789DC550D}"/>
              </a:ext>
            </a:extLst>
          </p:cNvPr>
          <p:cNvCxnSpPr/>
          <p:nvPr/>
        </p:nvCxnSpPr>
        <p:spPr bwMode="auto">
          <a:xfrm flipV="1">
            <a:off x="1446213" y="5029200"/>
            <a:ext cx="1066800" cy="22860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CF7DF5-43C7-40EC-8E8E-A8527DC8DA15}"/>
              </a:ext>
            </a:extLst>
          </p:cNvPr>
          <p:cNvSpPr/>
          <p:nvPr/>
        </p:nvSpPr>
        <p:spPr>
          <a:xfrm>
            <a:off x="1750394" y="4781490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</a:t>
            </a:r>
            <a:endParaRPr lang="id-ID" dirty="0">
              <a:latin typeface="+mn-lt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238C8F-5A5B-4B6B-94CC-6AD6F87EB54D}"/>
              </a:ext>
            </a:extLst>
          </p:cNvPr>
          <p:cNvCxnSpPr/>
          <p:nvPr/>
        </p:nvCxnSpPr>
        <p:spPr bwMode="auto">
          <a:xfrm>
            <a:off x="836613" y="5181600"/>
            <a:ext cx="609600" cy="777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5FA607A5-6238-4E32-B367-26E2F7147F50}"/>
              </a:ext>
            </a:extLst>
          </p:cNvPr>
          <p:cNvSpPr/>
          <p:nvPr/>
        </p:nvSpPr>
        <p:spPr bwMode="auto">
          <a:xfrm>
            <a:off x="1447800" y="3627438"/>
            <a:ext cx="360363" cy="171450"/>
          </a:xfrm>
          <a:custGeom>
            <a:avLst/>
            <a:gdLst>
              <a:gd name="connsiteX0" fmla="*/ 0 w 360609"/>
              <a:gd name="connsiteY0" fmla="*/ 103031 h 171718"/>
              <a:gd name="connsiteX1" fmla="*/ 167426 w 360609"/>
              <a:gd name="connsiteY1" fmla="*/ 154546 h 171718"/>
              <a:gd name="connsiteX2" fmla="*/ 360609 w 360609"/>
              <a:gd name="connsiteY2" fmla="*/ 0 h 1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09" h="171718">
                <a:moveTo>
                  <a:pt x="0" y="103031"/>
                </a:moveTo>
                <a:cubicBezTo>
                  <a:pt x="53662" y="137374"/>
                  <a:pt x="107325" y="171718"/>
                  <a:pt x="167426" y="154546"/>
                </a:cubicBezTo>
                <a:cubicBezTo>
                  <a:pt x="227527" y="137374"/>
                  <a:pt x="294068" y="68687"/>
                  <a:pt x="360609" y="0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 algn="ctr"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7EB2BCE-E07C-4B53-88B6-A1DFAE4A0FB4}"/>
              </a:ext>
            </a:extLst>
          </p:cNvPr>
          <p:cNvSpPr/>
          <p:nvPr/>
        </p:nvSpPr>
        <p:spPr>
          <a:xfrm>
            <a:off x="1521794" y="365601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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9BA2C36-6719-4B39-A382-653A96F9E39E}"/>
              </a:ext>
            </a:extLst>
          </p:cNvPr>
          <p:cNvSpPr/>
          <p:nvPr/>
        </p:nvSpPr>
        <p:spPr>
          <a:xfrm>
            <a:off x="6218201" y="5867400"/>
            <a:ext cx="2336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cs typeface="+mn-cs"/>
                <a:sym typeface="Symbol"/>
              </a:rPr>
              <a:t>A = Amplitud (meter)</a:t>
            </a:r>
            <a:endParaRPr lang="id-ID" sz="2000" dirty="0">
              <a:latin typeface="+mj-lt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D43BD3A-8B9E-41B2-8F44-A7C40F1EDCC0}"/>
              </a:ext>
            </a:extLst>
          </p:cNvPr>
          <p:cNvSpPr/>
          <p:nvPr/>
        </p:nvSpPr>
        <p:spPr>
          <a:xfrm>
            <a:off x="912194" y="5162490"/>
            <a:ext cx="343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X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D138B1-3F66-405F-A088-BB2BECA221F2}"/>
              </a:ext>
            </a:extLst>
          </p:cNvPr>
          <p:cNvSpPr/>
          <p:nvPr/>
        </p:nvSpPr>
        <p:spPr>
          <a:xfrm>
            <a:off x="6248400" y="5486400"/>
            <a:ext cx="2643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cs typeface="+mn-cs"/>
                <a:sym typeface="Symbol"/>
              </a:rPr>
              <a:t>X = simpangan ( meter )</a:t>
            </a:r>
            <a:endParaRPr lang="id-ID" sz="2000" dirty="0">
              <a:latin typeface="+mj-lt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A6F6FEF-B4FA-4F8F-A7E0-E084F78EDD2A}"/>
              </a:ext>
            </a:extLst>
          </p:cNvPr>
          <p:cNvSpPr/>
          <p:nvPr/>
        </p:nvSpPr>
        <p:spPr>
          <a:xfrm>
            <a:off x="1140794" y="4800600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0</a:t>
            </a:r>
            <a:endParaRPr lang="id-ID" dirty="0">
              <a:latin typeface="+mn-lt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790A896-7597-4FAC-9E2B-7AB638AD953D}"/>
              </a:ext>
            </a:extLst>
          </p:cNvPr>
          <p:cNvSpPr/>
          <p:nvPr/>
        </p:nvSpPr>
        <p:spPr>
          <a:xfrm>
            <a:off x="6213737" y="6248400"/>
            <a:ext cx="2036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cs typeface="+mn-cs"/>
                <a:sym typeface="Symbol"/>
              </a:rPr>
              <a:t>A = |X | maksimal</a:t>
            </a:r>
            <a:endParaRPr lang="id-ID" sz="2000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1C585BD-883D-46DD-9764-3BA1EC4CB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BUNYI</a:t>
            </a:r>
          </a:p>
        </p:txBody>
      </p:sp>
      <p:sp>
        <p:nvSpPr>
          <p:cNvPr id="53251" name="Content Placeholder 3">
            <a:extLst>
              <a:ext uri="{FF2B5EF4-FFF2-40B4-BE49-F238E27FC236}">
                <a16:creationId xmlns:a16="http://schemas.microsoft.com/office/drawing/2014/main" xmlns="" id="{D62B0895-49C1-448E-AB68-8C9A070DD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xmlns="" id="{6C685EC3-D398-44F8-AB0C-70791CDE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1977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xmlns="" id="{750F1056-15A0-4D6F-9A6D-0575EC27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59436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2C719A5-3BFD-41FE-9E83-680F182C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888"/>
            <a:ext cx="914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ctr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sv-SE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59920" indent="-457100" algn="just" defTabSz="91419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v-SE" sz="2200" dirty="0">
                <a:latin typeface="+mj-lt"/>
                <a:ea typeface="Calibri" pitchFamily="34" charset="0"/>
                <a:cs typeface="Times New Roman" pitchFamily="18" charset="0"/>
              </a:rPr>
              <a:t>Bunyi timbul karena adanya sumber yang bergetar dengan getarannya yang merambat merupakan suatu gelombang. </a:t>
            </a:r>
          </a:p>
          <a:p>
            <a:pPr marL="359920" indent="-457100" algn="just" defTabSz="91419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v-SE" sz="2200" dirty="0">
                <a:latin typeface="+mj-lt"/>
                <a:ea typeface="Calibri" pitchFamily="34" charset="0"/>
                <a:cs typeface="Times New Roman" pitchFamily="18" charset="0"/>
              </a:rPr>
              <a:t>Gelombang bunyi merupakan gelombang mekanis yang dapat merambat melalui berbagai medium (padat, cair, dan gas/udara). </a:t>
            </a:r>
          </a:p>
          <a:p>
            <a:pPr marL="359920" indent="-457100" algn="just" defTabSz="91419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Gelombang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bunyi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merambat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di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udara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dalam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bentuk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+mj-lt"/>
                <a:ea typeface="Calibri" pitchFamily="34" charset="0"/>
                <a:cs typeface="Times New Roman" pitchFamily="18" charset="0"/>
              </a:rPr>
              <a:t>gelombang</a:t>
            </a:r>
            <a:r>
              <a:rPr lang="en-US" sz="2200" dirty="0">
                <a:latin typeface="+mj-lt"/>
                <a:ea typeface="Calibri" pitchFamily="34" charset="0"/>
                <a:cs typeface="Times New Roman" pitchFamily="18" charset="0"/>
              </a:rPr>
              <a:t> longitudinal</a:t>
            </a:r>
          </a:p>
          <a:p>
            <a:pPr defTabSz="91419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xmlns="" id="{9DFFD8A4-8495-4D7A-9431-15A2D619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667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tabLst>
                <a:tab pos="457100" algn="l"/>
              </a:tabLst>
              <a:defRPr/>
            </a:pPr>
            <a:endParaRPr lang="id-ID" dirty="0">
              <a:latin typeface="+mj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C9CA5D9-3CE1-488A-969E-2918593C62F6}"/>
              </a:ext>
            </a:extLst>
          </p:cNvPr>
          <p:cNvSpPr/>
          <p:nvPr/>
        </p:nvSpPr>
        <p:spPr>
          <a:xfrm>
            <a:off x="0" y="457200"/>
            <a:ext cx="3438525" cy="584200"/>
          </a:xfrm>
          <a:prstGeom prst="rect">
            <a:avLst/>
          </a:prstGeom>
          <a:noFill/>
        </p:spPr>
        <p:txBody>
          <a:bodyPr wrap="none" lIns="91420" tIns="45710" rIns="91420" bIns="45710"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Pengertian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Bunyi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28116E-5BA6-4812-AAE8-E655D4DC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971800"/>
          </a:xfrm>
        </p:spPr>
        <p:txBody>
          <a:bodyPr rtlCol="0">
            <a:normAutofit fontScale="92500"/>
          </a:bodyPr>
          <a:lstStyle/>
          <a:p>
            <a:pPr marL="0" indent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ea typeface="Calibri" pitchFamily="34" charset="0"/>
                <a:cs typeface="Times New Roman" pitchFamily="18" charset="0"/>
              </a:rPr>
              <a:t>Adanya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sumber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bunyi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  <a:p>
            <a:pPr marL="0" indent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ea typeface="Calibri" pitchFamily="34" charset="0"/>
                <a:cs typeface="Times New Roman" pitchFamily="18" charset="0"/>
              </a:rPr>
              <a:t>Adanya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medium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atau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zat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perantara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  <a:p>
            <a:pPr marL="0" indent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ea typeface="Calibri" pitchFamily="34" charset="0"/>
                <a:cs typeface="Times New Roman" pitchFamily="18" charset="0"/>
              </a:rPr>
              <a:t>Adanya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telinga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atau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alat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ea typeface="Calibri" pitchFamily="34" charset="0"/>
                <a:cs typeface="Times New Roman" pitchFamily="18" charset="0"/>
              </a:rPr>
              <a:t>pendengaran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  <a:p>
            <a:pPr marL="0" indent="0" fontAlgn="auto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err="1"/>
              <a:t>Getaran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frekuensi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(20 Hz – 20.000 Hz)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B6F436-E972-453F-8A80-A630F4D2C390}"/>
              </a:ext>
            </a:extLst>
          </p:cNvPr>
          <p:cNvSpPr/>
          <p:nvPr/>
        </p:nvSpPr>
        <p:spPr>
          <a:xfrm>
            <a:off x="0" y="609600"/>
            <a:ext cx="8484117" cy="584755"/>
          </a:xfrm>
          <a:prstGeom prst="rect">
            <a:avLst/>
          </a:prstGeom>
          <a:noFill/>
        </p:spPr>
        <p:txBody>
          <a:bodyPr lIns="91420" tIns="45710" rIns="91420" bIns="4571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Syarat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syarat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terdengarnya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bunyi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xmlns="" id="{F8453F0E-5509-4EA4-8AA3-AF90E92E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3">
            <a:extLst>
              <a:ext uri="{FF2B5EF4-FFF2-40B4-BE49-F238E27FC236}">
                <a16:creationId xmlns:a16="http://schemas.microsoft.com/office/drawing/2014/main" xmlns="" id="{964DA1B1-BBFA-4D02-9F71-0E4AE6510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477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9B0D39-5A0F-4802-867F-E96E5DE4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7924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>
            <a:spAutoFit/>
          </a:bodyPr>
          <a:lstStyle/>
          <a:p>
            <a:pPr algn="just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Infrasonik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bunyi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frekuensinya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kurang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20 Hz. </a:t>
            </a:r>
            <a:r>
              <a:rPr lang="sv-SE" sz="2200" b="1" dirty="0">
                <a:latin typeface="+mj-lt"/>
                <a:ea typeface="Calibri" pitchFamily="34" charset="0"/>
                <a:cs typeface="Times New Roman" pitchFamily="18" charset="0"/>
              </a:rPr>
              <a:t>Bunyi ini bisa didengar oleh jengkerik</a:t>
            </a:r>
            <a:endParaRPr lang="en-US" sz="2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v-SE" sz="2200" b="1" dirty="0">
                <a:latin typeface="+mj-lt"/>
                <a:ea typeface="Calibri" pitchFamily="34" charset="0"/>
                <a:cs typeface="Times New Roman" pitchFamily="18" charset="0"/>
              </a:rPr>
              <a:t>Audiosonik : bunyi yang frekuensinya antara 20 Hz sampai 20.000 Hz. Bunyi ini dapat didengar oleh manusia</a:t>
            </a:r>
            <a:endParaRPr lang="en-US" sz="22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defTabSz="914199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Ultrasonik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bunyi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frekuensinya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lebih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20.000 Hz.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Bunyi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ini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didengar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oleh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kelelawar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lumba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lumba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anjing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dan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+mj-lt"/>
                <a:ea typeface="Calibri" pitchFamily="34" charset="0"/>
                <a:cs typeface="Times New Roman" pitchFamily="18" charset="0"/>
              </a:rPr>
              <a:t>kucing</a:t>
            </a:r>
            <a:r>
              <a:rPr lang="en-US" sz="2200" b="1" dirty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611870-D872-4320-A307-BB6542B2680B}"/>
              </a:ext>
            </a:extLst>
          </p:cNvPr>
          <p:cNvSpPr/>
          <p:nvPr/>
        </p:nvSpPr>
        <p:spPr>
          <a:xfrm>
            <a:off x="0" y="533400"/>
            <a:ext cx="9144000" cy="1261864"/>
          </a:xfrm>
          <a:prstGeom prst="rect">
            <a:avLst/>
          </a:prstGeom>
          <a:noFill/>
        </p:spPr>
        <p:txBody>
          <a:bodyPr lIns="91420" tIns="45710" rIns="91420" bIns="45710">
            <a:spAutoFit/>
            <a:scene3d>
              <a:camera prst="orthographicFront">
                <a:rot lat="0" lon="21299999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Macam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macam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bunyi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berdasarkan</a:t>
            </a: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frekuensinya</a:t>
            </a:r>
            <a:r>
              <a:rPr lang="en-US" sz="4400" b="1" spc="50" dirty="0">
                <a:ln w="11430">
                  <a:solidFill>
                    <a:srgbClr val="FFFF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en-US" sz="4400" b="1" spc="50" dirty="0">
              <a:ln w="1143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xmlns="" id="{9C01B8CE-E68D-48BD-9766-B69CC54CC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57347" name="Group 1">
            <a:extLst>
              <a:ext uri="{FF2B5EF4-FFF2-40B4-BE49-F238E27FC236}">
                <a16:creationId xmlns:a16="http://schemas.microsoft.com/office/drawing/2014/main" xmlns="" id="{5C2061CD-144B-44EF-873E-BAA0598932B3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9248775" cy="4495800"/>
            <a:chOff x="2736" y="14177"/>
            <a:chExt cx="6948" cy="2598"/>
          </a:xfrm>
        </p:grpSpPr>
        <p:pic>
          <p:nvPicPr>
            <p:cNvPr id="57348" name="Picture 3" descr="bunyi4">
              <a:extLst>
                <a:ext uri="{FF2B5EF4-FFF2-40B4-BE49-F238E27FC236}">
                  <a16:creationId xmlns:a16="http://schemas.microsoft.com/office/drawing/2014/main" xmlns="" id="{37534372-AA15-49D5-9B21-16F432D78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4191"/>
              <a:ext cx="3257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2" descr="bunyi5">
              <a:extLst>
                <a:ext uri="{FF2B5EF4-FFF2-40B4-BE49-F238E27FC236}">
                  <a16:creationId xmlns:a16="http://schemas.microsoft.com/office/drawing/2014/main" xmlns="" id="{70973FC6-AAAC-4669-B4DC-20785DF02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" y="14177"/>
              <a:ext cx="3405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xmlns="" id="{96017A4E-E2A0-4F1A-8229-336A72849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Mengapa suara yang didengar pada malam hari lebih jelas dibandingkan dengan siang hari?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5CC6777B-A4CB-443D-8A48-8B017F9D09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Apa perbedaan tinggi rendahnya bunyi dengan kuat lemahnya bunyi?</a:t>
            </a:r>
          </a:p>
          <a:p>
            <a:endParaRPr lang="en-US" altLang="en-US"/>
          </a:p>
          <a:p>
            <a:r>
              <a:rPr lang="sv-SE" altLang="en-US" i="1"/>
              <a:t>Tinggi rendah bunyi bergantung pada frekuensi getaran sumber bunyi</a:t>
            </a:r>
            <a:r>
              <a:rPr lang="en-US" altLang="en-US"/>
              <a:t> </a:t>
            </a:r>
          </a:p>
          <a:p>
            <a:r>
              <a:rPr lang="en-US" altLang="en-US" i="1"/>
              <a:t>Kuat bunyi bergantung pada besarnya amplitudo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xmlns="" id="{3655E77A-A314-4BCA-946C-D9405BB1A3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/>
          <a:lstStyle/>
          <a:p>
            <a:r>
              <a:rPr lang="pt-BR" altLang="en-US" sz="2800"/>
              <a:t>Faktor-faktor yang memengaruhi kuat bunyi adalah:</a:t>
            </a:r>
          </a:p>
          <a:p>
            <a:pPr>
              <a:buFontTx/>
              <a:buNone/>
            </a:pPr>
            <a:r>
              <a:rPr lang="pt-BR" altLang="en-US" sz="2800"/>
              <a:t>1) amplitudo,</a:t>
            </a:r>
          </a:p>
          <a:p>
            <a:pPr>
              <a:buFontTx/>
              <a:buNone/>
            </a:pPr>
            <a:r>
              <a:rPr lang="pt-BR" altLang="en-US" sz="2800"/>
              <a:t>2) jarak sumber bunyi dari pendengar,</a:t>
            </a:r>
          </a:p>
          <a:p>
            <a:pPr>
              <a:buFontTx/>
              <a:buNone/>
            </a:pPr>
            <a:r>
              <a:rPr lang="pt-BR" altLang="en-US" sz="2800"/>
              <a:t>3) jenis medium.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BBAA90F9-AA61-40F4-94CA-1A3F4213D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229600" cy="801688"/>
          </a:xfrm>
        </p:spPr>
        <p:txBody>
          <a:bodyPr/>
          <a:lstStyle/>
          <a:p>
            <a:r>
              <a:rPr lang="en-US" altLang="en-US" sz="3200"/>
              <a:t>Efek Doppler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BB7A1D4C-AB97-4C75-9000-6DF6AEBEC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2308225"/>
            <a:ext cx="8364538" cy="1277938"/>
          </a:xfrm>
        </p:spPr>
        <p:txBody>
          <a:bodyPr/>
          <a:lstStyle/>
          <a:p>
            <a:pPr marL="4763" indent="6350">
              <a:buFont typeface="Georgia" panose="02040502050405020303" pitchFamily="18" charset="0"/>
              <a:buNone/>
            </a:pPr>
            <a:r>
              <a:rPr lang="en-US" altLang="en-US" b="1">
                <a:solidFill>
                  <a:srgbClr val="CC0000"/>
                </a:solidFill>
              </a:rPr>
              <a:t>Efek Doppler:</a:t>
            </a:r>
            <a:r>
              <a:rPr lang="en-US" altLang="en-US">
                <a:solidFill>
                  <a:schemeClr val="tx2"/>
                </a:solidFill>
              </a:rPr>
              <a:t> perubahan frekuensi (bertambah atau berkurang) yang disebabkan oleh </a:t>
            </a:r>
            <a:r>
              <a:rPr lang="en-US" altLang="en-US" b="1">
                <a:solidFill>
                  <a:srgbClr val="008000"/>
                </a:solidFill>
              </a:rPr>
              <a:t>gerak</a:t>
            </a:r>
            <a:r>
              <a:rPr lang="en-US" altLang="en-US">
                <a:solidFill>
                  <a:schemeClr val="tx2"/>
                </a:solidFill>
              </a:rPr>
              <a:t> dari </a:t>
            </a:r>
            <a:r>
              <a:rPr lang="en-US" altLang="en-US" b="1">
                <a:solidFill>
                  <a:srgbClr val="CC0066"/>
                </a:solidFill>
              </a:rPr>
              <a:t>sumber</a:t>
            </a:r>
            <a:r>
              <a:rPr lang="en-US" altLang="en-US">
                <a:solidFill>
                  <a:schemeClr val="tx2"/>
                </a:solidFill>
              </a:rPr>
              <a:t> dan/atau </a:t>
            </a:r>
            <a:r>
              <a:rPr lang="en-US" altLang="en-US" b="1">
                <a:solidFill>
                  <a:srgbClr val="0000FF"/>
                </a:solidFill>
              </a:rPr>
              <a:t>detektor</a:t>
            </a:r>
            <a:endParaRPr lang="en-US" altLang="en-US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xmlns="" id="{8DC1C826-EF83-49A9-9CA4-E78FC82D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3757613"/>
            <a:ext cx="82899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0" tIns="45710" rIns="91420" bIns="45710"/>
          <a:lstStyle>
            <a:lvl1pPr marL="4763" indent="63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>
                <a:solidFill>
                  <a:schemeClr val="tx2"/>
                </a:solidFill>
              </a:rPr>
              <a:t>Untuk pembahasan berikut, </a:t>
            </a:r>
            <a:r>
              <a:rPr lang="en-US" altLang="en-US" sz="2400" b="1">
                <a:solidFill>
                  <a:srgbClr val="008000"/>
                </a:solidFill>
              </a:rPr>
              <a:t>laju</a:t>
            </a:r>
            <a:r>
              <a:rPr lang="en-US" altLang="en-US" sz="2400">
                <a:solidFill>
                  <a:schemeClr val="tx2"/>
                </a:solidFill>
              </a:rPr>
              <a:t> diukur </a:t>
            </a:r>
            <a:r>
              <a:rPr lang="en-US" altLang="en-US" sz="2400">
                <a:solidFill>
                  <a:srgbClr val="CC0066"/>
                </a:solidFill>
              </a:rPr>
              <a:t>relatif terhadap </a:t>
            </a:r>
            <a:r>
              <a:rPr lang="en-US" altLang="en-US" sz="2400" b="1">
                <a:solidFill>
                  <a:srgbClr val="CC0000"/>
                </a:solidFill>
              </a:rPr>
              <a:t>udara</a:t>
            </a:r>
            <a:r>
              <a:rPr lang="en-US" altLang="en-US" sz="2400">
                <a:solidFill>
                  <a:schemeClr val="tx2"/>
                </a:solidFill>
              </a:rPr>
              <a:t>, medium tempat menjalarnya gelombang bunyi</a:t>
            </a:r>
            <a:endParaRPr lang="en-US" altLang="en-US" sz="2400"/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xmlns="" id="{C2635E42-C654-4008-A01F-12058144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271588"/>
            <a:ext cx="77660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kumimoji="1" lang="en-US" altLang="en-US" sz="2400" b="1"/>
              <a:t>Efek Doppler terjadi saat terdapat gerak relatif antara sumber dan detektor/pengamat.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CB783035-1FD5-40EB-AF07-1A666A3B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762000"/>
          </a:xfrm>
        </p:spPr>
        <p:txBody>
          <a:bodyPr/>
          <a:lstStyle/>
          <a:p>
            <a:r>
              <a:rPr lang="id-ID" altLang="en-US" sz="3200"/>
              <a:t>GETARAN</a:t>
            </a:r>
          </a:p>
        </p:txBody>
      </p:sp>
      <p:pic>
        <p:nvPicPr>
          <p:cNvPr id="31747" name="Picture 9">
            <a:extLst>
              <a:ext uri="{FF2B5EF4-FFF2-40B4-BE49-F238E27FC236}">
                <a16:creationId xmlns:a16="http://schemas.microsoft.com/office/drawing/2014/main" xmlns="" id="{7D944156-4AA1-4DBA-880A-D31131D7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8954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A04CA0-52B8-4834-B02E-6E639C6E8171}"/>
              </a:ext>
            </a:extLst>
          </p:cNvPr>
          <p:cNvSpPr/>
          <p:nvPr/>
        </p:nvSpPr>
        <p:spPr>
          <a:xfrm>
            <a:off x="2895600" y="1219200"/>
            <a:ext cx="4291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</a:rPr>
              <a:t>getaran membran pita suara manusia</a:t>
            </a:r>
            <a:endParaRPr lang="id-ID" dirty="0">
              <a:latin typeface="+mn-lt"/>
              <a:cs typeface="+mn-cs"/>
            </a:endParaRPr>
          </a:p>
        </p:txBody>
      </p:sp>
      <p:pic>
        <p:nvPicPr>
          <p:cNvPr id="31749" name="Picture 11">
            <a:extLst>
              <a:ext uri="{FF2B5EF4-FFF2-40B4-BE49-F238E27FC236}">
                <a16:creationId xmlns:a16="http://schemas.microsoft.com/office/drawing/2014/main" xmlns="" id="{EE885CBA-2046-470A-AD5A-502292C8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2288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C62F24-67DD-4A40-88C7-9ACF58E31600}"/>
              </a:ext>
            </a:extLst>
          </p:cNvPr>
          <p:cNvSpPr/>
          <p:nvPr/>
        </p:nvSpPr>
        <p:spPr>
          <a:xfrm>
            <a:off x="5867400" y="3886200"/>
            <a:ext cx="30384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</a:rPr>
              <a:t>getaran membran loudspeaker</a:t>
            </a:r>
            <a:endParaRPr lang="id-ID" dirty="0">
              <a:latin typeface="+mn-lt"/>
              <a:cs typeface="+mn-cs"/>
            </a:endParaRPr>
          </a:p>
        </p:txBody>
      </p:sp>
      <p:pic>
        <p:nvPicPr>
          <p:cNvPr id="31751" name="Picture 12">
            <a:extLst>
              <a:ext uri="{FF2B5EF4-FFF2-40B4-BE49-F238E27FC236}">
                <a16:creationId xmlns:a16="http://schemas.microsoft.com/office/drawing/2014/main" xmlns="" id="{63FA2D9D-6630-471D-ABEE-680C9795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765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3F963B5-ED61-4C9C-80A9-8894CFB03D6E}"/>
              </a:ext>
            </a:extLst>
          </p:cNvPr>
          <p:cNvSpPr/>
          <p:nvPr/>
        </p:nvSpPr>
        <p:spPr>
          <a:xfrm>
            <a:off x="0" y="2514600"/>
            <a:ext cx="2247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</a:rPr>
              <a:t>getaran senar gitar</a:t>
            </a:r>
            <a:endParaRPr lang="id-ID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9A9BD17D-1E5E-4F64-B6C0-918AA6CB1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609600"/>
          </a:xfrm>
        </p:spPr>
        <p:txBody>
          <a:bodyPr/>
          <a:lstStyle/>
          <a:p>
            <a:r>
              <a:rPr lang="en-US" altLang="en-US" sz="3200"/>
              <a:t>Contoh Animasi dalam getaran</a:t>
            </a:r>
          </a:p>
        </p:txBody>
      </p:sp>
      <p:pic>
        <p:nvPicPr>
          <p:cNvPr id="32771" name="Picture 4" descr="Drum_vibration_mode21">
            <a:extLst>
              <a:ext uri="{FF2B5EF4-FFF2-40B4-BE49-F238E27FC236}">
                <a16:creationId xmlns:a16="http://schemas.microsoft.com/office/drawing/2014/main" xmlns="" id="{B52AF935-8A63-483A-91E0-526DB69A1E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867025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>
            <a:extLst>
              <a:ext uri="{FF2B5EF4-FFF2-40B4-BE49-F238E27FC236}">
                <a16:creationId xmlns:a16="http://schemas.microsoft.com/office/drawing/2014/main" xmlns="" id="{22FE8A79-79E6-4D60-AB6B-67CE65E0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354513"/>
            <a:ext cx="362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Getaran yang terjadi pada membran</a:t>
            </a:r>
          </a:p>
        </p:txBody>
      </p:sp>
      <p:pic>
        <p:nvPicPr>
          <p:cNvPr id="32773" name="Picture 6" descr="Simple_harmonic_oscillator">
            <a:extLst>
              <a:ext uri="{FF2B5EF4-FFF2-40B4-BE49-F238E27FC236}">
                <a16:creationId xmlns:a16="http://schemas.microsoft.com/office/drawing/2014/main" xmlns="" id="{ED2CE4F4-107C-4B8A-A5DB-F5CA3FD6C9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894013"/>
            <a:ext cx="1104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>
            <a:extLst>
              <a:ext uri="{FF2B5EF4-FFF2-40B4-BE49-F238E27FC236}">
                <a16:creationId xmlns:a16="http://schemas.microsoft.com/office/drawing/2014/main" xmlns="" id="{1E2EEAD6-2E47-4717-8056-38B09378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3556000"/>
            <a:ext cx="23796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Gerakan harmonik sederhana sistem benda-pegas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20D83C1B-EC73-4345-BF30-8B02357E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GETARAN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665C8344-E215-4FA2-BF75-7D969A2F09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70350"/>
            <a:ext cx="8001000" cy="1735138"/>
          </a:xfrm>
        </p:spPr>
        <p:txBody>
          <a:bodyPr/>
          <a:lstStyle/>
          <a:p>
            <a:r>
              <a:rPr lang="en-US" altLang="en-US"/>
              <a:t>Gerak bolak balik di sekitar titik setimbang secara periodik disebabkan karena adanya gaya potensial</a:t>
            </a:r>
          </a:p>
        </p:txBody>
      </p:sp>
      <p:pic>
        <p:nvPicPr>
          <p:cNvPr id="33796" name="Picture 4" descr="h1">
            <a:extLst>
              <a:ext uri="{FF2B5EF4-FFF2-40B4-BE49-F238E27FC236}">
                <a16:creationId xmlns:a16="http://schemas.microsoft.com/office/drawing/2014/main" xmlns="" id="{6B4A2AA3-3380-4855-B616-361EE2296D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029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3D51A99-731C-4D0B-A46C-8FE4BFBA9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Contoh</a:t>
            </a:r>
            <a:r>
              <a:rPr lang="en-US" dirty="0"/>
              <a:t> lain</a:t>
            </a:r>
          </a:p>
        </p:txBody>
      </p:sp>
      <p:pic>
        <p:nvPicPr>
          <p:cNvPr id="34819" name="Picture 4" descr="h2">
            <a:extLst>
              <a:ext uri="{FF2B5EF4-FFF2-40B4-BE49-F238E27FC236}">
                <a16:creationId xmlns:a16="http://schemas.microsoft.com/office/drawing/2014/main" xmlns="" id="{0867E73C-2973-4C91-A352-D37E99A29A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343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h5">
            <a:extLst>
              <a:ext uri="{FF2B5EF4-FFF2-40B4-BE49-F238E27FC236}">
                <a16:creationId xmlns:a16="http://schemas.microsoft.com/office/drawing/2014/main" xmlns="" id="{AE10ABB1-3482-4B19-8F60-446587DE8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343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A9357F-9A9D-480C-829C-915D7238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Getaran</a:t>
            </a:r>
            <a:endParaRPr lang="en-US" dirty="0"/>
          </a:p>
        </p:txBody>
      </p:sp>
      <p:sp>
        <p:nvSpPr>
          <p:cNvPr id="35843" name="Subtitle 2">
            <a:extLst>
              <a:ext uri="{FF2B5EF4-FFF2-40B4-BE49-F238E27FC236}">
                <a16:creationId xmlns:a16="http://schemas.microsoft.com/office/drawing/2014/main" xmlns="" id="{A8902B26-255D-465D-97F0-4136B122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pPr algn="just">
              <a:buFont typeface="Georgia" panose="02040502050405020303" pitchFamily="18" charset="0"/>
              <a:buNone/>
            </a:pPr>
            <a:r>
              <a:rPr lang="en-US" altLang="en-US" b="1"/>
              <a:t>Misalnya: </a:t>
            </a:r>
          </a:p>
          <a:p>
            <a:pPr algn="just"/>
            <a:r>
              <a:rPr lang="en-US" altLang="en-US"/>
              <a:t>getaran pada sinar gitar saat dipetik, </a:t>
            </a:r>
          </a:p>
          <a:p>
            <a:pPr algn="just"/>
            <a:r>
              <a:rPr lang="en-US" altLang="en-US"/>
              <a:t>getaran beduk saat dipukul, </a:t>
            </a:r>
          </a:p>
          <a:p>
            <a:pPr algn="just"/>
            <a:r>
              <a:rPr lang="en-US" altLang="en-US"/>
              <a:t>getaran pada pita suara, </a:t>
            </a:r>
          </a:p>
          <a:p>
            <a:pPr algn="just"/>
            <a:r>
              <a:rPr lang="en-US" altLang="en-US"/>
              <a:t>getaran pada bandul yang diayun, </a:t>
            </a:r>
          </a:p>
          <a:p>
            <a:pPr algn="just"/>
            <a:r>
              <a:rPr lang="en-US" altLang="en-US"/>
              <a:t>getaran pada mistar yang ditarik </a:t>
            </a:r>
          </a:p>
          <a:p>
            <a:pPr algn="just"/>
            <a:r>
              <a:rPr lang="en-US" altLang="en-US"/>
              <a:t>dll.</a:t>
            </a:r>
          </a:p>
          <a:p>
            <a:pPr algn="just"/>
            <a:endParaRPr lang="en-US" altLang="en-US"/>
          </a:p>
          <a:p>
            <a:pPr algn="just"/>
            <a:r>
              <a:rPr lang="en-US" altLang="en-US" b="1"/>
              <a:t>Getaran</a:t>
            </a:r>
            <a:r>
              <a:rPr lang="en-US" altLang="en-US"/>
              <a:t> = gerak periodik dengan menempuh lintasan yang sama</a:t>
            </a:r>
          </a:p>
          <a:p>
            <a:pPr algn="just"/>
            <a:r>
              <a:rPr lang="en-US" altLang="en-US" b="1"/>
              <a:t>Gerak periodik </a:t>
            </a:r>
            <a:r>
              <a:rPr lang="en-US" altLang="en-US"/>
              <a:t>= gerak benda secara berulang-ulang dalam selang waktu yang sama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xmlns="" id="{60A8BD0A-E57F-4D26-80D0-89001481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7432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E92982-28D3-43BB-9CF9-37E7839803A3}"/>
              </a:ext>
            </a:extLst>
          </p:cNvPr>
          <p:cNvSpPr/>
          <p:nvPr/>
        </p:nvSpPr>
        <p:spPr>
          <a:xfrm>
            <a:off x="304800" y="1295400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sym typeface="Symbol"/>
              </a:rPr>
              <a:t>Banyaknya getaran setiap satuan waktu (detik) disebut dengan frekuensi getaran (f)</a:t>
            </a:r>
            <a:endParaRPr lang="id-ID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FAC806-257B-4A86-8323-05D99B266C6F}"/>
              </a:ext>
            </a:extLst>
          </p:cNvPr>
          <p:cNvSpPr/>
          <p:nvPr/>
        </p:nvSpPr>
        <p:spPr>
          <a:xfrm>
            <a:off x="1524000" y="2590800"/>
            <a:ext cx="6604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Satuan frekuensi adalah </a:t>
            </a: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getaran/sekon = Hertz(Hz)</a:t>
            </a:r>
            <a:endParaRPr lang="id-ID" sz="2400" dirty="0">
              <a:latin typeface="+mn-lt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604AE5-2E7C-4BA8-8938-CFB4DDC329CA}"/>
              </a:ext>
            </a:extLst>
          </p:cNvPr>
          <p:cNvSpPr/>
          <p:nvPr/>
        </p:nvSpPr>
        <p:spPr>
          <a:xfrm>
            <a:off x="1600200" y="3276600"/>
            <a:ext cx="6248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sym typeface="Symbol"/>
              </a:rPr>
              <a:t>Waktu yang dibutuhkan untuk 1 getaran disebut period getaran (T)</a:t>
            </a:r>
            <a:endParaRPr lang="id-ID" sz="2400" dirty="0"/>
          </a:p>
        </p:txBody>
      </p:sp>
      <p:sp>
        <p:nvSpPr>
          <p:cNvPr id="3081" name="Title 1">
            <a:extLst>
              <a:ext uri="{FF2B5EF4-FFF2-40B4-BE49-F238E27FC236}">
                <a16:creationId xmlns:a16="http://schemas.microsoft.com/office/drawing/2014/main" xmlns="" id="{F653A3C1-F44D-47DB-8970-E13B6DDA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/>
              <a:t>GETARAN</a:t>
            </a:r>
          </a:p>
        </p:txBody>
      </p:sp>
      <p:graphicFrame>
        <p:nvGraphicFramePr>
          <p:cNvPr id="1026" name="Object 8">
            <a:extLst>
              <a:ext uri="{FF2B5EF4-FFF2-40B4-BE49-F238E27FC236}">
                <a16:creationId xmlns:a16="http://schemas.microsoft.com/office/drawing/2014/main" xmlns="" id="{9FC0CAE4-C4BF-4189-AFE4-7D5452FED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524375"/>
          <a:ext cx="13271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368280" imgH="393480" progId="Equation.3">
                  <p:embed/>
                </p:oleObj>
              </mc:Choice>
              <mc:Fallback>
                <p:oleObj name="Equation" r:id="rId3" imgW="368280" imgH="393480" progId="Equation.3">
                  <p:embed/>
                  <p:pic>
                    <p:nvPicPr>
                      <p:cNvPr id="1026" name="Object 8">
                        <a:extLst>
                          <a:ext uri="{FF2B5EF4-FFF2-40B4-BE49-F238E27FC236}">
                            <a16:creationId xmlns:a16="http://schemas.microsoft.com/office/drawing/2014/main" xmlns="" id="{9FC0CAE4-C4BF-4189-AFE4-7D5452FED0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24375"/>
                        <a:ext cx="132715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9">
            <a:extLst>
              <a:ext uri="{FF2B5EF4-FFF2-40B4-BE49-F238E27FC236}">
                <a16:creationId xmlns:a16="http://schemas.microsoft.com/office/drawing/2014/main" xmlns="" id="{32857A35-D3BC-4C42-BB32-917359D116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3650" y="4448175"/>
          <a:ext cx="13271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368280" imgH="393480" progId="Equation.3">
                  <p:embed/>
                </p:oleObj>
              </mc:Choice>
              <mc:Fallback>
                <p:oleObj name="Equation" r:id="rId5" imgW="368280" imgH="393480" progId="Equation.3">
                  <p:embed/>
                  <p:pic>
                    <p:nvPicPr>
                      <p:cNvPr id="1027" name="Object 9">
                        <a:extLst>
                          <a:ext uri="{FF2B5EF4-FFF2-40B4-BE49-F238E27FC236}">
                            <a16:creationId xmlns:a16="http://schemas.microsoft.com/office/drawing/2014/main" xmlns="" id="{32857A35-D3BC-4C42-BB32-917359D11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448175"/>
                        <a:ext cx="132715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ED929F-377A-457F-B9B2-D38A693DFF5B}"/>
              </a:ext>
            </a:extLst>
          </p:cNvPr>
          <p:cNvSpPr/>
          <p:nvPr/>
        </p:nvSpPr>
        <p:spPr>
          <a:xfrm>
            <a:off x="3962400" y="5010090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cs typeface="+mn-cs"/>
                <a:sym typeface="Symbol"/>
              </a:rPr>
              <a:t>atau</a:t>
            </a:r>
            <a:endParaRPr lang="id-ID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D9B10-9898-4E76-846D-0005C9EA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Gelombang</a:t>
            </a:r>
            <a:endParaRPr lang="en-US" dirty="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xmlns="" id="{8B358383-5CF0-48E5-AD95-7CB9CC31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243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Misalnya: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Gelombang bunyi, gelombang pada air yang beriak.</a:t>
            </a: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xmlns="" id="{0EF45EAB-28F6-432D-B5D4-B427990C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4098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>
            <a:extLst>
              <a:ext uri="{FF2B5EF4-FFF2-40B4-BE49-F238E27FC236}">
                <a16:creationId xmlns:a16="http://schemas.microsoft.com/office/drawing/2014/main" xmlns="" id="{946AEB7E-163C-45DB-BBBD-BA8EF14D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70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180</TotalTime>
  <Words>758</Words>
  <Application>Microsoft Office PowerPoint</Application>
  <PresentationFormat>On-screen Show (4:3)</PresentationFormat>
  <Paragraphs>178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Garamond</vt:lpstr>
      <vt:lpstr>Georgia</vt:lpstr>
      <vt:lpstr>Symbol</vt:lpstr>
      <vt:lpstr>Times New Roman</vt:lpstr>
      <vt:lpstr>Trebuchet MS</vt:lpstr>
      <vt:lpstr>Wingdings</vt:lpstr>
      <vt:lpstr>Wingdings 2</vt:lpstr>
      <vt:lpstr>Urban</vt:lpstr>
      <vt:lpstr>Equation</vt:lpstr>
      <vt:lpstr>GETARAN GERAK HARMONIK  GELOMBANG BUNYI</vt:lpstr>
      <vt:lpstr>GETARAN</vt:lpstr>
      <vt:lpstr>GETARAN</vt:lpstr>
      <vt:lpstr>Contoh Animasi dalam getaran</vt:lpstr>
      <vt:lpstr>GETARAN</vt:lpstr>
      <vt:lpstr>Contoh lain</vt:lpstr>
      <vt:lpstr>Gejala Getaran</vt:lpstr>
      <vt:lpstr>GETARAN</vt:lpstr>
      <vt:lpstr> Gejala Gelombang</vt:lpstr>
      <vt:lpstr>Gelombang</vt:lpstr>
      <vt:lpstr>Gelombang mekanik</vt:lpstr>
      <vt:lpstr>GELOMBANG</vt:lpstr>
      <vt:lpstr>GELOMBANG</vt:lpstr>
      <vt:lpstr>GELOMBANG</vt:lpstr>
      <vt:lpstr> Besaran gelombang</vt:lpstr>
      <vt:lpstr>PowerPoint Presentation</vt:lpstr>
      <vt:lpstr>GELOMBANG</vt:lpstr>
      <vt:lpstr>PowerPoint Presentation</vt:lpstr>
      <vt:lpstr>PowerPoint Presentation</vt:lpstr>
      <vt:lpstr>BUNYI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Efek Doppler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GETARAN &amp; GELOMBANG</dc:title>
  <dc:creator>PiusAnggoro</dc:creator>
  <cp:lastModifiedBy>Microsoft account</cp:lastModifiedBy>
  <cp:revision>26</cp:revision>
  <dcterms:created xsi:type="dcterms:W3CDTF">2010-12-07T16:12:05Z</dcterms:created>
  <dcterms:modified xsi:type="dcterms:W3CDTF">2022-03-20T21:23:28Z</dcterms:modified>
</cp:coreProperties>
</file>