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5" r:id="rId3"/>
    <p:sldId id="284" r:id="rId4"/>
    <p:sldId id="286" r:id="rId5"/>
    <p:sldId id="287" r:id="rId6"/>
    <p:sldId id="291" r:id="rId7"/>
    <p:sldId id="288" r:id="rId8"/>
    <p:sldId id="289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8A5"/>
    <a:srgbClr val="B43C96"/>
    <a:srgbClr val="E56DAA"/>
    <a:srgbClr val="FFA61E"/>
    <a:srgbClr val="FF7D40"/>
    <a:srgbClr val="12AAE2"/>
    <a:srgbClr val="7D6CB4"/>
    <a:srgbClr val="FA5D21"/>
    <a:srgbClr val="7564AC"/>
    <a:srgbClr val="B6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3BBA7-A8FE-49C1-A227-3FE739600B0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C665D-E1F1-4238-B68A-EAFC20A2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0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871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118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243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808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1156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967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1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7499-6416-4F9C-B25E-C0990677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98903-8FA2-4938-9A77-DFA84A096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FB38B-4F14-45D7-8EEF-2D59762F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65DF-0DFA-4136-92FB-9C54DD20E424}" type="datetime1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345C7-0A51-4701-AB32-C2F2B08D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7C55C-BE5B-423F-A4F6-8E73E2C1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70DFAB-0F1B-42DA-B3B5-C20AA033C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A8236-D9F3-4E84-B793-251EBBA0C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EC039-D6FC-4355-9085-C41BA0F7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0BBB-C8C1-49D3-B83C-42C0552F8F18}" type="datetime1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1A73-17AA-487E-BFFC-30FCB2D1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F5727-16F6-4639-A48F-1678897D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6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133660" y="0"/>
            <a:ext cx="505834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061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EFE7-6A33-40C1-A49A-40DB0C8C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16F80-B651-4F13-B19E-447B75D9E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DAE9D-5C24-4E73-94E6-5012F2D2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0C88-BA00-43D7-8E2A-773489EEFE5B}" type="datetime1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4453-FEB6-4E34-AB75-3303B9D7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2A5A0-A3CB-4EA3-97D5-2B11F0B0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E703-36BC-4D52-B355-8C3F9A70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1C129-99FF-40D4-A35B-90F90CC9A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4B2C-CB3B-49A4-8F69-1EBDED06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2F46-5374-4FCF-BA65-B9695EE10622}" type="datetime1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BBA4A-48DB-4245-B0A1-42D242B6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EE220-1188-4331-B87C-6DD239F8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7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E14D-4400-41D3-BB57-1F304A35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D95B-330F-4FFA-A335-4DCE072BD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42258-84B2-4B14-AEF2-0F38DFB0A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C28BE-D973-47DE-A51E-D98447F8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F9297-B2AE-4893-80B4-F709B7F9ACE3}" type="datetime1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5BB5D-5332-4C68-843A-689C40E1F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58C0A-A7F1-4F74-8CB7-6C23F5DF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DB3E-F970-41E7-94C0-C6DD0A95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E4F45-18F3-4FEB-9BC2-1111DF10C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0685E-A8D3-4247-AA0F-8529D0212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CBFD-2FE3-4AE8-8FBE-7CB545246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B4687-83D1-4734-9518-2957DD63D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4A5BC-4293-4BBE-8F04-70EDB6A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7247-F74A-486E-874A-DDB002605628}" type="datetime1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61C1D-87C1-416B-9F1A-06883C9D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FEE93-0B88-4601-8FB3-AAE652AE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8DAA6-ADAC-4509-BC8E-2528B098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A4174-2C80-4472-A098-627A73BC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85CA-F50F-4615-BF07-E3C3C5E7DAA6}" type="datetime1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72F54-4E90-455B-8B4C-C1F1469BA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AB29A-781E-404F-B7B3-26248B53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3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4EE2A-E9DC-452E-B332-C6049D58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1114-00C0-42FC-B879-815409FDA45F}" type="datetime1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0DC66-47E4-4B50-92AD-78BD8534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F304F-5578-4CAF-A922-558A6E6A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4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BDE2-6D0B-4E05-B9D8-14CAB96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047AC-F883-4B5C-ABED-13BEF6650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E5C7F-85DF-4020-861D-9C485A03E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A7C74-BAA4-4DA1-B956-0648C82E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FB06-6ABB-4781-8043-861B1B529EE8}" type="datetime1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BFA03-547B-4712-9F04-AB79AAE8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013BA-F1BC-419C-9B55-8DB1BFCE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27C4-BB21-49FF-A684-3C8A677D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ACFC8-A9B3-446A-9228-27BB171C1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24617-138E-4699-AEFB-65B458689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3E101-1C2D-46E8-A88D-9D028199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FCCC-F776-401F-BA19-956F16DEBA96}" type="datetime1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C8923-DA7D-49B3-8513-92E6D15E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62F3C-D644-40E1-8252-8C3473CC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8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" name="type.wav"/>
          </p:stSnd>
        </p:sndAc>
      </p:transition>
    </mc:Choice>
    <mc:Fallback>
      <p:transition spd="slow" advClick="0">
        <p:fade/>
        <p:sndAc>
          <p:stSnd>
            <p:snd r:embed="rId1" name="typ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1F240E-00CC-49AE-B4CA-BBA2742E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9688-BABE-448D-975F-626B4AA25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A062-4F32-45E7-AC65-5094624D1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2AC9-38EF-4720-BD9F-5641222FDFEA}" type="datetime1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8F2EE-53CF-401F-8342-1BC06DB2E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6B864-2005-45AD-8736-3794C5960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14" name="type.wav"/>
          </p:stSnd>
        </p:sndAc>
      </p:transition>
    </mc:Choice>
    <mc:Fallback>
      <p:transition spd="slow" advClick="0">
        <p:fade/>
        <p:sndAc>
          <p:stSnd>
            <p:snd r:embed="rId14" name="type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jp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.xml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8.svg"/><Relationship Id="rId17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wmf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openxmlformats.org/officeDocument/2006/relationships/image" Target="../media/image7.png"/><Relationship Id="rId5" Type="http://schemas.openxmlformats.org/officeDocument/2006/relationships/slide" Target="slide5.xml"/><Relationship Id="rId15" Type="http://schemas.openxmlformats.org/officeDocument/2006/relationships/image" Target="../media/image10.svg"/><Relationship Id="rId10" Type="http://schemas.openxmlformats.org/officeDocument/2006/relationships/image" Target="../media/image6.svg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5.jpeg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12" Type="http://schemas.openxmlformats.org/officeDocument/2006/relationships/image" Target="../media/image14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slide" Target="slide3.xml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slide" Target="slide2.xml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slide" Target="slide2.xml"/><Relationship Id="rId5" Type="http://schemas.openxmlformats.org/officeDocument/2006/relationships/slide" Target="slide5.xml"/><Relationship Id="rId15" Type="http://schemas.openxmlformats.org/officeDocument/2006/relationships/image" Target="../media/image18.gif"/><Relationship Id="rId10" Type="http://schemas.openxmlformats.org/officeDocument/2006/relationships/slide" Target="slide1.xml"/><Relationship Id="rId4" Type="http://schemas.openxmlformats.org/officeDocument/2006/relationships/slide" Target="slide4.xml"/><Relationship Id="rId9" Type="http://schemas.openxmlformats.org/officeDocument/2006/relationships/image" Target="../media/image8.svg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18" Type="http://schemas.openxmlformats.org/officeDocument/2006/relationships/slide" Target="slide8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slide" Target="slide7.xml"/><Relationship Id="rId2" Type="http://schemas.openxmlformats.org/officeDocument/2006/relationships/video" Target="../media/media1.avi"/><Relationship Id="rId16" Type="http://schemas.openxmlformats.org/officeDocument/2006/relationships/slide" Target="slide5.xml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11" Type="http://schemas.openxmlformats.org/officeDocument/2006/relationships/slide" Target="slide2.xml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slide" Target="slide1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6.svg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12" Type="http://schemas.openxmlformats.org/officeDocument/2006/relationships/image" Target="../media/image5.png"/><Relationship Id="rId17" Type="http://schemas.openxmlformats.org/officeDocument/2006/relationships/slide" Target="slide7.xml"/><Relationship Id="rId2" Type="http://schemas.openxmlformats.org/officeDocument/2006/relationships/notesSlide" Target="../notesSlides/notesSlide5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slide" Target="slide5.xml"/><Relationship Id="rId15" Type="http://schemas.openxmlformats.org/officeDocument/2006/relationships/image" Target="../media/image21.gif"/><Relationship Id="rId10" Type="http://schemas.openxmlformats.org/officeDocument/2006/relationships/image" Target="../media/image9.png"/><Relationship Id="rId4" Type="http://schemas.openxmlformats.org/officeDocument/2006/relationships/slide" Target="slide4.xml"/><Relationship Id="rId9" Type="http://schemas.openxmlformats.org/officeDocument/2006/relationships/slide" Target="slide2.xml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18" Type="http://schemas.openxmlformats.org/officeDocument/2006/relationships/slide" Target="slide7.xml"/><Relationship Id="rId3" Type="http://schemas.openxmlformats.org/officeDocument/2006/relationships/slideLayout" Target="../slideLayouts/slideLayout12.xml"/><Relationship Id="rId7" Type="http://schemas.openxmlformats.org/officeDocument/2006/relationships/slide" Target="slide5.xml"/><Relationship Id="rId12" Type="http://schemas.openxmlformats.org/officeDocument/2006/relationships/image" Target="../media/image9.png"/><Relationship Id="rId17" Type="http://schemas.openxmlformats.org/officeDocument/2006/relationships/slide" Target="slide3.xml"/><Relationship Id="rId2" Type="http://schemas.openxmlformats.org/officeDocument/2006/relationships/video" Target="../media/media2.mp4"/><Relationship Id="rId16" Type="http://schemas.openxmlformats.org/officeDocument/2006/relationships/image" Target="../media/image22.png"/><Relationship Id="rId1" Type="http://schemas.microsoft.com/office/2007/relationships/media" Target="../media/media2.mp4"/><Relationship Id="rId6" Type="http://schemas.openxmlformats.org/officeDocument/2006/relationships/slide" Target="slide4.xml"/><Relationship Id="rId11" Type="http://schemas.openxmlformats.org/officeDocument/2006/relationships/slide" Target="slide2.xml"/><Relationship Id="rId5" Type="http://schemas.openxmlformats.org/officeDocument/2006/relationships/audio" Target="../media/audio1.wav"/><Relationship Id="rId15" Type="http://schemas.openxmlformats.org/officeDocument/2006/relationships/image" Target="../media/image6.svg"/><Relationship Id="rId10" Type="http://schemas.openxmlformats.org/officeDocument/2006/relationships/slide" Target="slide1.xml"/><Relationship Id="rId19" Type="http://schemas.openxmlformats.org/officeDocument/2006/relationships/slide" Target="slide8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sv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69FC8604-0A00-4916-A43E-409ED9E1E605}"/>
              </a:ext>
            </a:extLst>
          </p:cNvPr>
          <p:cNvSpPr txBox="1"/>
          <p:nvPr/>
        </p:nvSpPr>
        <p:spPr>
          <a:xfrm>
            <a:off x="807135" y="496353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1400" b="1" dirty="0" err="1"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1400" b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1400" b="1" dirty="0" err="1"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1400" b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1400" b="1" dirty="0" err="1"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1400" b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  <p:sp>
        <p:nvSpPr>
          <p:cNvPr id="100" name="Footer Placeholder 99">
            <a:extLst>
              <a:ext uri="{FF2B5EF4-FFF2-40B4-BE49-F238E27FC236}">
                <a16:creationId xmlns:a16="http://schemas.microsoft.com/office/drawing/2014/main" id="{7039AA2C-8EF4-486E-A16F-2B8F187E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33893E5-09BD-49F1-AE97-A6310DAF5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76" y="4302232"/>
            <a:ext cx="1714047" cy="17140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B7EBA2-3F7C-4EEA-9DE6-189856418993}"/>
              </a:ext>
            </a:extLst>
          </p:cNvPr>
          <p:cNvSpPr txBox="1"/>
          <p:nvPr/>
        </p:nvSpPr>
        <p:spPr>
          <a:xfrm>
            <a:off x="3086491" y="2131649"/>
            <a:ext cx="601902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noProof="1">
                <a:solidFill>
                  <a:srgbClr val="002060"/>
                </a:solidFill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GERAK PADA BENDA (2)</a:t>
            </a:r>
            <a:endParaRPr lang="id-ID" sz="4800" b="1" noProof="1">
              <a:solidFill>
                <a:srgbClr val="002060"/>
              </a:solidFill>
              <a:latin typeface="DancingDonuts" pitchFamily="2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  <a:p>
            <a:pPr algn="ctr"/>
            <a:r>
              <a:rPr lang="id-ID" sz="4000" b="1" noProof="1">
                <a:solidFill>
                  <a:srgbClr val="002060"/>
                </a:solidFill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KELAS </a:t>
            </a:r>
            <a:r>
              <a:rPr lang="en-US" sz="4000" b="1" noProof="1">
                <a:solidFill>
                  <a:srgbClr val="002060"/>
                </a:solidFill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VIII</a:t>
            </a:r>
            <a:endParaRPr lang="id-ID" sz="4000" b="1" noProof="1">
              <a:solidFill>
                <a:srgbClr val="002060"/>
              </a:solidFill>
              <a:latin typeface="DancingDonuts" pitchFamily="2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  <a:p>
            <a:pPr algn="ctr"/>
            <a:endParaRPr lang="id-ID" sz="1600" b="1" noProof="1">
              <a:latin typeface="Bahnschrift SemiBold" panose="020B0502040204020203" pitchFamily="34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  <a:p>
            <a:pPr algn="ctr"/>
            <a:r>
              <a:rPr lang="id-ID" sz="2000" b="1" noProof="1">
                <a:latin typeface="Goudy Old Style" panose="02020502050305020303" pitchFamily="18" charset="0"/>
                <a:ea typeface="Adobe Heiti Std R" panose="020B0400000000000000" pitchFamily="34" charset="-128"/>
                <a:cs typeface="MV Boli" panose="02000500030200090000" pitchFamily="2" charset="0"/>
              </a:rPr>
              <a:t>oleh: Fila Prasetyawati</a:t>
            </a:r>
            <a:r>
              <a:rPr lang="en-US" sz="2000" b="1" noProof="1">
                <a:latin typeface="Goudy Old Style" panose="02020502050305020303" pitchFamily="18" charset="0"/>
                <a:ea typeface="Adobe Heiti Std R" panose="020B0400000000000000" pitchFamily="34" charset="-128"/>
                <a:cs typeface="MV Boli" panose="02000500030200090000" pitchFamily="2" charset="0"/>
              </a:rPr>
              <a:t>, M.Pd</a:t>
            </a:r>
            <a:endParaRPr lang="id-ID" sz="2000" b="1" noProof="1">
              <a:latin typeface="Goudy Old Style" panose="02020502050305020303" pitchFamily="18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5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2" name="type.wav"/>
          </p:stSnd>
        </p:sndAc>
      </p:transition>
    </mc:Choice>
    <mc:Fallback>
      <p:transition spd="slow" advClick="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1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2CD95A-E5F1-423B-9F25-A2F18D0766F7}"/>
              </a:ext>
            </a:extLst>
          </p:cNvPr>
          <p:cNvGrpSpPr/>
          <p:nvPr/>
        </p:nvGrpSpPr>
        <p:grpSpPr>
          <a:xfrm>
            <a:off x="3334913" y="1557003"/>
            <a:ext cx="3716082" cy="950200"/>
            <a:chOff x="3334913" y="1557003"/>
            <a:chExt cx="3716082" cy="950200"/>
          </a:xfrm>
        </p:grpSpPr>
        <p:sp>
          <p:nvSpPr>
            <p:cNvPr id="22" name="Rectangle: Rounded Corners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409FB577-BD1B-4700-87E7-F20569C175F0}"/>
                </a:ext>
              </a:extLst>
            </p:cNvPr>
            <p:cNvSpPr/>
            <p:nvPr/>
          </p:nvSpPr>
          <p:spPr>
            <a:xfrm>
              <a:off x="3334913" y="1557003"/>
              <a:ext cx="3716082" cy="950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hlinkClick r:id="rId4" action="ppaction://hlinksldjump">
                <a:snd r:embed="rId5" name="coin.wav"/>
              </a:hlinkClick>
              <a:extLst>
                <a:ext uri="{FF2B5EF4-FFF2-40B4-BE49-F238E27FC236}">
                  <a16:creationId xmlns:a16="http://schemas.microsoft.com/office/drawing/2014/main" id="{96C91BD8-3EE4-4F5C-AA1D-18EF0CB48F16}"/>
                </a:ext>
              </a:extLst>
            </p:cNvPr>
            <p:cNvSpPr txBox="1"/>
            <p:nvPr/>
          </p:nvSpPr>
          <p:spPr>
            <a:xfrm>
              <a:off x="3784208" y="1774139"/>
              <a:ext cx="2869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Bahnschrift SemiBold" panose="020B0502040204020203" pitchFamily="34" charset="0"/>
                  <a:ea typeface="Adobe Heiti Std R" panose="020B0400000000000000" pitchFamily="34" charset="-128"/>
                </a:rPr>
                <a:t>GAYA</a:t>
              </a:r>
            </a:p>
          </p:txBody>
        </p:sp>
      </p:grpSp>
      <p:sp>
        <p:nvSpPr>
          <p:cNvPr id="100" name="Footer Placeholder 99">
            <a:extLst>
              <a:ext uri="{FF2B5EF4-FFF2-40B4-BE49-F238E27FC236}">
                <a16:creationId xmlns:a16="http://schemas.microsoft.com/office/drawing/2014/main" id="{7039AA2C-8EF4-486E-A16F-2B8F187E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085BBDE-3B96-4BB7-8258-645391111DF3}"/>
              </a:ext>
            </a:extLst>
          </p:cNvPr>
          <p:cNvSpPr txBox="1"/>
          <p:nvPr/>
        </p:nvSpPr>
        <p:spPr>
          <a:xfrm>
            <a:off x="2515761" y="408109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1400" b="1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14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14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1400" b="1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14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0CAECE-630C-4CC9-BEB9-6182AFF8994B}"/>
              </a:ext>
            </a:extLst>
          </p:cNvPr>
          <p:cNvGrpSpPr/>
          <p:nvPr/>
        </p:nvGrpSpPr>
        <p:grpSpPr>
          <a:xfrm>
            <a:off x="7313725" y="1557003"/>
            <a:ext cx="3716082" cy="950200"/>
            <a:chOff x="7313725" y="1557003"/>
            <a:chExt cx="3716082" cy="950200"/>
          </a:xfrm>
        </p:grpSpPr>
        <p:sp>
          <p:nvSpPr>
            <p:cNvPr id="54" name="Rectangle: Rounded Corners 53">
              <a:hlinkClick r:id="rId4" action="ppaction://hlinksldjump"/>
              <a:extLst>
                <a:ext uri="{FF2B5EF4-FFF2-40B4-BE49-F238E27FC236}">
                  <a16:creationId xmlns:a16="http://schemas.microsoft.com/office/drawing/2014/main" id="{EC96977F-AC6E-4602-A51A-6EBF4F30E913}"/>
                </a:ext>
              </a:extLst>
            </p:cNvPr>
            <p:cNvSpPr/>
            <p:nvPr/>
          </p:nvSpPr>
          <p:spPr>
            <a:xfrm>
              <a:off x="7313725" y="1557003"/>
              <a:ext cx="3716082" cy="950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hlinkClick r:id="rId6" action="ppaction://hlinksldjump">
                <a:snd r:embed="rId5" name="coin.wav"/>
              </a:hlinkClick>
              <a:extLst>
                <a:ext uri="{FF2B5EF4-FFF2-40B4-BE49-F238E27FC236}">
                  <a16:creationId xmlns:a16="http://schemas.microsoft.com/office/drawing/2014/main" id="{5EB7AB0A-501C-430C-BD7A-3B1E0136AA23}"/>
                </a:ext>
              </a:extLst>
            </p:cNvPr>
            <p:cNvSpPr txBox="1"/>
            <p:nvPr/>
          </p:nvSpPr>
          <p:spPr>
            <a:xfrm>
              <a:off x="7736861" y="1801270"/>
              <a:ext cx="2869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ahnschrift SemiBold" panose="020B0502040204020203" pitchFamily="34" charset="0"/>
                  <a:ea typeface="Adobe Heiti Std R" panose="020B0400000000000000" pitchFamily="34" charset="-128"/>
                </a:rPr>
                <a:t>HUKUM NEWTON 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6DFB6A-34B1-4187-B598-1B31276A8F79}"/>
              </a:ext>
            </a:extLst>
          </p:cNvPr>
          <p:cNvGrpSpPr/>
          <p:nvPr/>
        </p:nvGrpSpPr>
        <p:grpSpPr>
          <a:xfrm>
            <a:off x="4010320" y="2953900"/>
            <a:ext cx="3716082" cy="950200"/>
            <a:chOff x="4010320" y="2953900"/>
            <a:chExt cx="3716082" cy="950200"/>
          </a:xfrm>
        </p:grpSpPr>
        <p:sp>
          <p:nvSpPr>
            <p:cNvPr id="58" name="Rectangle: Rounded Corners 57">
              <a:hlinkClick r:id="rId4" action="ppaction://hlinksldjump"/>
              <a:extLst>
                <a:ext uri="{FF2B5EF4-FFF2-40B4-BE49-F238E27FC236}">
                  <a16:creationId xmlns:a16="http://schemas.microsoft.com/office/drawing/2014/main" id="{942A78B4-2796-4ADE-8734-AF5F56D3CE81}"/>
                </a:ext>
              </a:extLst>
            </p:cNvPr>
            <p:cNvSpPr/>
            <p:nvPr/>
          </p:nvSpPr>
          <p:spPr>
            <a:xfrm>
              <a:off x="4010320" y="2953900"/>
              <a:ext cx="3716082" cy="950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hlinkClick r:id="rId7" action="ppaction://hlinksldjump">
                <a:snd r:embed="rId5" name="coin.wav"/>
              </a:hlinkClick>
              <a:extLst>
                <a:ext uri="{FF2B5EF4-FFF2-40B4-BE49-F238E27FC236}">
                  <a16:creationId xmlns:a16="http://schemas.microsoft.com/office/drawing/2014/main" id="{3642D7FD-FE30-4CE7-B630-584A0AD9704D}"/>
                </a:ext>
              </a:extLst>
            </p:cNvPr>
            <p:cNvSpPr txBox="1"/>
            <p:nvPr/>
          </p:nvSpPr>
          <p:spPr>
            <a:xfrm>
              <a:off x="4443916" y="3198167"/>
              <a:ext cx="2869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ahnschrift SemiBold" panose="020B0502040204020203" pitchFamily="34" charset="0"/>
                  <a:ea typeface="Adobe Heiti Std R" panose="020B0400000000000000" pitchFamily="34" charset="-128"/>
                </a:rPr>
                <a:t>HUKUM NEWTON II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FE387A-A690-4397-97A1-748172A66213}"/>
              </a:ext>
            </a:extLst>
          </p:cNvPr>
          <p:cNvGrpSpPr/>
          <p:nvPr/>
        </p:nvGrpSpPr>
        <p:grpSpPr>
          <a:xfrm>
            <a:off x="8085194" y="2964272"/>
            <a:ext cx="3716082" cy="950200"/>
            <a:chOff x="8085194" y="2964272"/>
            <a:chExt cx="3716082" cy="950200"/>
          </a:xfrm>
        </p:grpSpPr>
        <p:sp>
          <p:nvSpPr>
            <p:cNvPr id="68" name="Rectangle: Rounded Corners 67">
              <a:hlinkClick r:id="rId4" action="ppaction://hlinksldjump"/>
              <a:extLst>
                <a:ext uri="{FF2B5EF4-FFF2-40B4-BE49-F238E27FC236}">
                  <a16:creationId xmlns:a16="http://schemas.microsoft.com/office/drawing/2014/main" id="{4850A7C4-5CC6-4A86-8ABC-5E473E5314EB}"/>
                </a:ext>
              </a:extLst>
            </p:cNvPr>
            <p:cNvSpPr/>
            <p:nvPr/>
          </p:nvSpPr>
          <p:spPr>
            <a:xfrm>
              <a:off x="8085194" y="2964272"/>
              <a:ext cx="3716082" cy="950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hlinkClick r:id="rId8" action="ppaction://hlinksldjump">
                <a:snd r:embed="rId5" name="coin.wav"/>
              </a:hlinkClick>
              <a:extLst>
                <a:ext uri="{FF2B5EF4-FFF2-40B4-BE49-F238E27FC236}">
                  <a16:creationId xmlns:a16="http://schemas.microsoft.com/office/drawing/2014/main" id="{0D26271D-E879-4230-A726-4498D2F21B69}"/>
                </a:ext>
              </a:extLst>
            </p:cNvPr>
            <p:cNvSpPr txBox="1"/>
            <p:nvPr/>
          </p:nvSpPr>
          <p:spPr>
            <a:xfrm>
              <a:off x="8508330" y="3198166"/>
              <a:ext cx="2869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ahnschrift SemiBold" panose="020B0502040204020203" pitchFamily="34" charset="0"/>
                  <a:ea typeface="Adobe Heiti Std R" panose="020B0400000000000000" pitchFamily="34" charset="-128"/>
                </a:rPr>
                <a:t>HUKUM NEWTON III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52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2" name="type.wav"/>
          </p:stSnd>
        </p:sndAc>
      </p:transition>
    </mc:Choice>
    <mc:Fallback>
      <p:transition spd="slow" advClick="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latin typeface="Courier New" panose="02070309020205020404" pitchFamily="49" charset="0"/>
                <a:cs typeface="Courier New" panose="02070309020205020404" pitchFamily="49" charset="0"/>
              </a:rPr>
              <a:t>GAYA</a:t>
            </a:r>
            <a:endParaRPr lang="id-ID" sz="28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 NEWTON</a:t>
            </a:r>
            <a:endParaRPr lang="id-ID" sz="2400" b="1" noProof="1">
              <a:solidFill>
                <a:schemeClr val="accent2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513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</a:t>
            </a:r>
            <a:r>
              <a:rPr lang="en-US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NEWTON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III NEWTON</a:t>
            </a:r>
            <a:endParaRPr lang="id-ID" sz="2400" b="1" noProof="1">
              <a:solidFill>
                <a:schemeClr val="accent4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4" name="Rectangle 53">
            <a:hlinkClick r:id="rId8" action="ppaction://hlinksldjump"/>
          </p:cNvPr>
          <p:cNvSpPr/>
          <p:nvPr/>
        </p:nvSpPr>
        <p:spPr>
          <a:xfrm>
            <a:off x="0" y="5472332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  <a:endParaRPr lang="id-ID" sz="2400" b="1" noProof="1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98E4BC-6506-4E23-91B0-14649893EAE0}"/>
              </a:ext>
            </a:extLst>
          </p:cNvPr>
          <p:cNvGrpSpPr/>
          <p:nvPr/>
        </p:nvGrpSpPr>
        <p:grpSpPr>
          <a:xfrm>
            <a:off x="1407280" y="373060"/>
            <a:ext cx="3512457" cy="653142"/>
            <a:chOff x="7420100" y="1393126"/>
            <a:chExt cx="3512457" cy="65314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9423DC8-7247-47D7-B286-DB1962C457A8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FFED55"/>
                </a:gs>
                <a:gs pos="3000">
                  <a:srgbClr val="FFB824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B33F4E-16A0-49D3-838D-A7EADFA76F1F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DF1FC5B9-4FCF-4D4E-AF20-0D502205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609570" y="1585088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55B709-2A29-4145-AA1B-13CA644AA5AF}"/>
                </a:ext>
              </a:extLst>
            </p:cNvPr>
            <p:cNvSpPr txBox="1"/>
            <p:nvPr/>
          </p:nvSpPr>
          <p:spPr>
            <a:xfrm>
              <a:off x="8655860" y="1480672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7030A0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GAYA</a:t>
              </a:r>
              <a:endParaRPr lang="id-ID" sz="1400" b="1" noProof="1">
                <a:solidFill>
                  <a:srgbClr val="7030A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45" name="Oval 4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B1415F-5904-4BD1-B2CC-7D179D46BA9B}"/>
              </a:ext>
            </a:extLst>
          </p:cNvPr>
          <p:cNvSpPr/>
          <p:nvPr/>
        </p:nvSpPr>
        <p:spPr>
          <a:xfrm>
            <a:off x="6503982" y="6188201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7" name="Graphic 46" descr="Close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28335EB-8A07-4542-99DE-4863474583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612918" y="6305972"/>
            <a:ext cx="242724" cy="242724"/>
          </a:xfrm>
          <a:prstGeom prst="rect">
            <a:avLst/>
          </a:prstGeom>
          <a:effectLst/>
        </p:spPr>
      </p:pic>
      <p:sp>
        <p:nvSpPr>
          <p:cNvPr id="48" name="Oval 47">
            <a:hlinkClick r:id="rId13" action="ppaction://hlinksldjump"/>
            <a:extLst>
              <a:ext uri="{FF2B5EF4-FFF2-40B4-BE49-F238E27FC236}">
                <a16:creationId xmlns:a16="http://schemas.microsoft.com/office/drawing/2014/main" id="{314E05FD-5255-4D4E-8C0E-28FB489AB253}"/>
              </a:ext>
            </a:extLst>
          </p:cNvPr>
          <p:cNvSpPr/>
          <p:nvPr/>
        </p:nvSpPr>
        <p:spPr>
          <a:xfrm>
            <a:off x="5916486" y="617307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9" name="Graphic 48" descr="House">
            <a:hlinkClick r:id="rId8" action="ppaction://hlinksldjump"/>
            <a:extLst>
              <a:ext uri="{FF2B5EF4-FFF2-40B4-BE49-F238E27FC236}">
                <a16:creationId xmlns:a16="http://schemas.microsoft.com/office/drawing/2014/main" id="{5DF7BD41-70FD-4ADA-9921-31158D9C0D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025422" y="6290849"/>
            <a:ext cx="242724" cy="242724"/>
          </a:xfrm>
          <a:prstGeom prst="rect">
            <a:avLst/>
          </a:prstGeom>
          <a:effectLst/>
        </p:spPr>
      </p:pic>
      <p:sp>
        <p:nvSpPr>
          <p:cNvPr id="50" name="Footer Placeholder 99">
            <a:extLst>
              <a:ext uri="{FF2B5EF4-FFF2-40B4-BE49-F238E27FC236}">
                <a16:creationId xmlns:a16="http://schemas.microsoft.com/office/drawing/2014/main" id="{6F71FA17-86A9-4601-912C-5CD51F4C2B2E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noProof="1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7AFEDF38-37D8-4B25-A35A-0D17DEE5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040" y="1500187"/>
            <a:ext cx="2428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MCj01052060000[1]">
            <a:extLst>
              <a:ext uri="{FF2B5EF4-FFF2-40B4-BE49-F238E27FC236}">
                <a16:creationId xmlns:a16="http://schemas.microsoft.com/office/drawing/2014/main" id="{99EE2F84-0BAA-4C89-BC4D-75420566A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40" y="1385887"/>
            <a:ext cx="252095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A122607-A909-4E2C-B516-9F641CA7D2AE}"/>
              </a:ext>
            </a:extLst>
          </p:cNvPr>
          <p:cNvSpPr txBox="1">
            <a:spLocks/>
          </p:cNvSpPr>
          <p:nvPr/>
        </p:nvSpPr>
        <p:spPr>
          <a:xfrm>
            <a:off x="2470453" y="3054272"/>
            <a:ext cx="7772400" cy="22353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Gaya = </a:t>
            </a:r>
            <a:r>
              <a:rPr lang="en-US" altLang="en-US" sz="2400" dirty="0" err="1"/>
              <a:t>tarikan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dorongan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bekerja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benda</a:t>
            </a:r>
            <a:r>
              <a:rPr lang="en-US" altLang="en-US" sz="2400" dirty="0"/>
              <a:t>. </a:t>
            </a:r>
          </a:p>
          <a:p>
            <a:r>
              <a:rPr lang="en-US" altLang="en-US" sz="2400" dirty="0"/>
              <a:t>Gaya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besar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/>
              <a:t>Alat </a:t>
            </a:r>
            <a:r>
              <a:rPr lang="en-US" altLang="en-US" sz="2400" dirty="0" err="1"/>
              <a:t>ukur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neraca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pegas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 err="1"/>
              <a:t>Satuan</a:t>
            </a:r>
            <a:r>
              <a:rPr lang="en-US" altLang="en-US" sz="2400" dirty="0"/>
              <a:t> SI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Newton.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A5946625-1ACA-46EE-86BB-D570918BA0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11" y="3059820"/>
            <a:ext cx="1490507" cy="237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65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3" name="type.wav"/>
          </p:stSnd>
        </p:sndAc>
      </p:transition>
    </mc:Choice>
    <mc:Fallback>
      <p:transition spd="slow" advClick="0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54" grpId="0" animBg="1"/>
      <p:bldP spid="2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998E4BC-6506-4E23-91B0-14649893EAE0}"/>
              </a:ext>
            </a:extLst>
          </p:cNvPr>
          <p:cNvGrpSpPr/>
          <p:nvPr/>
        </p:nvGrpSpPr>
        <p:grpSpPr>
          <a:xfrm>
            <a:off x="1407280" y="258760"/>
            <a:ext cx="3512457" cy="653142"/>
            <a:chOff x="7420100" y="1393126"/>
            <a:chExt cx="3512457" cy="65314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9423DC8-7247-47D7-B286-DB1962C457A8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FFED55"/>
                </a:gs>
                <a:gs pos="3000">
                  <a:srgbClr val="FFB824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B33F4E-16A0-49D3-838D-A7EADFA76F1F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DF1FC5B9-4FCF-4D4E-AF20-0D502205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609570" y="1585088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55B709-2A29-4145-AA1B-13CA644AA5AF}"/>
                </a:ext>
              </a:extLst>
            </p:cNvPr>
            <p:cNvSpPr txBox="1"/>
            <p:nvPr/>
          </p:nvSpPr>
          <p:spPr>
            <a:xfrm>
              <a:off x="7868935" y="1518772"/>
              <a:ext cx="2982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1">
                  <a:solidFill>
                    <a:srgbClr val="7030A0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MENGGAMBAR GAYA</a:t>
              </a:r>
              <a:endParaRPr lang="id-ID" sz="1600" b="1" noProof="1">
                <a:solidFill>
                  <a:srgbClr val="7030A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45" name="Oval 4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B1415F-5904-4BD1-B2CC-7D179D46BA9B}"/>
              </a:ext>
            </a:extLst>
          </p:cNvPr>
          <p:cNvSpPr/>
          <p:nvPr/>
        </p:nvSpPr>
        <p:spPr>
          <a:xfrm>
            <a:off x="6503982" y="6188201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7" name="Graphic 46" descr="Close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28335EB-8A07-4542-99DE-486347458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12918" y="6305972"/>
            <a:ext cx="242724" cy="242724"/>
          </a:xfrm>
          <a:prstGeom prst="rect">
            <a:avLst/>
          </a:prstGeom>
          <a:effectLst/>
        </p:spPr>
      </p:pic>
      <p:sp>
        <p:nvSpPr>
          <p:cNvPr id="48" name="Oval 47">
            <a:hlinkClick r:id="rId8" action="ppaction://hlinksldjump"/>
            <a:extLst>
              <a:ext uri="{FF2B5EF4-FFF2-40B4-BE49-F238E27FC236}">
                <a16:creationId xmlns:a16="http://schemas.microsoft.com/office/drawing/2014/main" id="{314E05FD-5255-4D4E-8C0E-28FB489AB253}"/>
              </a:ext>
            </a:extLst>
          </p:cNvPr>
          <p:cNvSpPr/>
          <p:nvPr/>
        </p:nvSpPr>
        <p:spPr>
          <a:xfrm>
            <a:off x="5916486" y="617307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9" name="Graphic 48" descr="House">
            <a:hlinkClick r:id="rId9" action="ppaction://hlinksldjump"/>
            <a:extLst>
              <a:ext uri="{FF2B5EF4-FFF2-40B4-BE49-F238E27FC236}">
                <a16:creationId xmlns:a16="http://schemas.microsoft.com/office/drawing/2014/main" id="{5DF7BD41-70FD-4ADA-9921-31158D9C0D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025422" y="6290849"/>
            <a:ext cx="242724" cy="242724"/>
          </a:xfrm>
          <a:prstGeom prst="rect">
            <a:avLst/>
          </a:prstGeom>
          <a:effectLst/>
        </p:spPr>
      </p:pic>
      <p:sp>
        <p:nvSpPr>
          <p:cNvPr id="50" name="Footer Placeholder 99">
            <a:extLst>
              <a:ext uri="{FF2B5EF4-FFF2-40B4-BE49-F238E27FC236}">
                <a16:creationId xmlns:a16="http://schemas.microsoft.com/office/drawing/2014/main" id="{6F71FA17-86A9-4601-912C-5CD51F4C2B2E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noProof="1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405FB2B1-A0AB-4601-8AD3-FA20479B47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4209" y="1398358"/>
            <a:ext cx="3814837" cy="2157970"/>
          </a:xfrm>
          <a:prstGeom prst="rect">
            <a:avLst/>
          </a:prstGeom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F4AB2E75-8ABE-4314-BADD-1DE6672071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7592" y="1385697"/>
            <a:ext cx="3983808" cy="2257221"/>
          </a:xfrm>
          <a:prstGeom prst="rect">
            <a:avLst/>
          </a:prstGeom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A771E799-7C32-4EB6-8DBA-9F0C68B646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7248" y="4000498"/>
            <a:ext cx="4114800" cy="214664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506AD70-55F2-47D0-A0A1-99CBF96EC228}"/>
              </a:ext>
            </a:extLst>
          </p:cNvPr>
          <p:cNvSpPr txBox="1">
            <a:spLocks/>
          </p:cNvSpPr>
          <p:nvPr/>
        </p:nvSpPr>
        <p:spPr>
          <a:xfrm>
            <a:off x="6974868" y="957942"/>
            <a:ext cx="4374057" cy="4327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000" dirty="0" err="1">
                <a:solidFill>
                  <a:srgbClr val="002060"/>
                </a:solidFill>
              </a:rPr>
              <a:t>Resultan</a:t>
            </a:r>
            <a:r>
              <a:rPr lang="en-US" altLang="en-US" sz="2000" dirty="0">
                <a:solidFill>
                  <a:srgbClr val="002060"/>
                </a:solidFill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</a:rPr>
              <a:t>gaya</a:t>
            </a:r>
            <a:r>
              <a:rPr lang="en-US" altLang="en-US" sz="2000" dirty="0">
                <a:solidFill>
                  <a:srgbClr val="002060"/>
                </a:solidFill>
              </a:rPr>
              <a:t> yang </a:t>
            </a:r>
            <a:r>
              <a:rPr lang="en-US" altLang="en-US" sz="2000" dirty="0" err="1">
                <a:solidFill>
                  <a:srgbClr val="002060"/>
                </a:solidFill>
              </a:rPr>
              <a:t>berlawanan</a:t>
            </a:r>
            <a:r>
              <a:rPr lang="en-US" altLang="en-US" sz="2000" dirty="0">
                <a:solidFill>
                  <a:srgbClr val="002060"/>
                </a:solidFill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</a:rPr>
              <a:t>arah</a:t>
            </a:r>
            <a:endParaRPr lang="en-US" altLang="en-US" sz="2000" dirty="0">
              <a:solidFill>
                <a:srgbClr val="002060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B230C1C-A1AF-4582-A997-D84296C6A49B}"/>
              </a:ext>
            </a:extLst>
          </p:cNvPr>
          <p:cNvSpPr txBox="1">
            <a:spLocks/>
          </p:cNvSpPr>
          <p:nvPr/>
        </p:nvSpPr>
        <p:spPr>
          <a:xfrm>
            <a:off x="1710825" y="995803"/>
            <a:ext cx="4374057" cy="4327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000" dirty="0" err="1">
                <a:solidFill>
                  <a:srgbClr val="002060"/>
                </a:solidFill>
              </a:rPr>
              <a:t>Resultan</a:t>
            </a:r>
            <a:r>
              <a:rPr lang="en-US" altLang="en-US" sz="2000" dirty="0">
                <a:solidFill>
                  <a:srgbClr val="002060"/>
                </a:solidFill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</a:rPr>
              <a:t>gaya</a:t>
            </a:r>
            <a:r>
              <a:rPr lang="en-US" altLang="en-US" sz="2000" dirty="0">
                <a:solidFill>
                  <a:srgbClr val="002060"/>
                </a:solidFill>
              </a:rPr>
              <a:t> yang </a:t>
            </a:r>
            <a:r>
              <a:rPr lang="en-US" altLang="en-US" sz="2000" dirty="0" err="1">
                <a:solidFill>
                  <a:srgbClr val="002060"/>
                </a:solidFill>
              </a:rPr>
              <a:t>searah</a:t>
            </a:r>
            <a:endParaRPr lang="en-US" altLang="en-US" sz="2000" dirty="0">
              <a:solidFill>
                <a:srgbClr val="00206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14E7176-59F7-4935-9B51-D98DE8B5EEEB}"/>
              </a:ext>
            </a:extLst>
          </p:cNvPr>
          <p:cNvSpPr txBox="1">
            <a:spLocks/>
          </p:cNvSpPr>
          <p:nvPr/>
        </p:nvSpPr>
        <p:spPr>
          <a:xfrm>
            <a:off x="4639148" y="3646912"/>
            <a:ext cx="4374057" cy="4327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000" dirty="0" err="1">
                <a:solidFill>
                  <a:srgbClr val="002060"/>
                </a:solidFill>
              </a:rPr>
              <a:t>Resultan</a:t>
            </a:r>
            <a:r>
              <a:rPr lang="en-US" altLang="en-US" sz="2000" dirty="0">
                <a:solidFill>
                  <a:srgbClr val="002060"/>
                </a:solidFill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</a:rPr>
              <a:t>gaya</a:t>
            </a:r>
            <a:r>
              <a:rPr lang="en-US" altLang="en-US" sz="2000" dirty="0">
                <a:solidFill>
                  <a:srgbClr val="002060"/>
                </a:solidFill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</a:rPr>
              <a:t>nol</a:t>
            </a:r>
            <a:r>
              <a:rPr lang="en-US" altLang="en-US" sz="2000" dirty="0">
                <a:solidFill>
                  <a:srgbClr val="002060"/>
                </a:solidFill>
              </a:rPr>
              <a:t> (0), </a:t>
            </a:r>
            <a:r>
              <a:rPr lang="en-US" altLang="en-US" sz="2000" dirty="0" err="1">
                <a:solidFill>
                  <a:srgbClr val="002060"/>
                </a:solidFill>
              </a:rPr>
              <a:t>gaya</a:t>
            </a:r>
            <a:r>
              <a:rPr lang="en-US" altLang="en-US" sz="2000" dirty="0">
                <a:solidFill>
                  <a:srgbClr val="002060"/>
                </a:solidFill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</a:rPr>
              <a:t>seimbang</a:t>
            </a:r>
            <a:endParaRPr lang="en-US" altLang="en-US" sz="2000" dirty="0">
              <a:solidFill>
                <a:srgbClr val="002060"/>
              </a:solidFill>
            </a:endParaRPr>
          </a:p>
        </p:txBody>
      </p:sp>
      <p:sp>
        <p:nvSpPr>
          <p:cNvPr id="24" name="Rectangle 23">
            <a:hlinkClick r:id="rId15" action="ppaction://hlinksldjump"/>
            <a:extLst>
              <a:ext uri="{FF2B5EF4-FFF2-40B4-BE49-F238E27FC236}">
                <a16:creationId xmlns:a16="http://schemas.microsoft.com/office/drawing/2014/main" id="{D206DB32-EB17-427B-8F28-F8EC1B936BAD}"/>
              </a:ext>
            </a:extLst>
          </p:cNvPr>
          <p:cNvSpPr/>
          <p:nvPr/>
        </p:nvSpPr>
        <p:spPr>
          <a:xfrm>
            <a:off x="-18928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latin typeface="Courier New" panose="02070309020205020404" pitchFamily="49" charset="0"/>
                <a:cs typeface="Courier New" panose="02070309020205020404" pitchFamily="49" charset="0"/>
              </a:rPr>
              <a:t>GAYA</a:t>
            </a:r>
            <a:endParaRPr lang="id-ID" sz="28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>
            <a:hlinkClick r:id="rId16" action="ppaction://hlinksldjump"/>
            <a:extLst>
              <a:ext uri="{FF2B5EF4-FFF2-40B4-BE49-F238E27FC236}">
                <a16:creationId xmlns:a16="http://schemas.microsoft.com/office/drawing/2014/main" id="{1949382C-CCA1-473A-8DFB-A30F59BF35AE}"/>
              </a:ext>
            </a:extLst>
          </p:cNvPr>
          <p:cNvSpPr/>
          <p:nvPr/>
        </p:nvSpPr>
        <p:spPr>
          <a:xfrm>
            <a:off x="-18928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 NEWTON</a:t>
            </a:r>
            <a:endParaRPr lang="id-ID" sz="2400" b="1" noProof="1">
              <a:solidFill>
                <a:schemeClr val="accent2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Rectangle 25">
            <a:hlinkClick r:id="rId17" action="ppaction://hlinksldjump"/>
            <a:extLst>
              <a:ext uri="{FF2B5EF4-FFF2-40B4-BE49-F238E27FC236}">
                <a16:creationId xmlns:a16="http://schemas.microsoft.com/office/drawing/2014/main" id="{02F94486-B00C-4E83-87C8-FCE79E754D3D}"/>
              </a:ext>
            </a:extLst>
          </p:cNvPr>
          <p:cNvSpPr/>
          <p:nvPr/>
        </p:nvSpPr>
        <p:spPr>
          <a:xfrm>
            <a:off x="-18417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</a:t>
            </a:r>
            <a:r>
              <a:rPr lang="en-US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NEWTON</a:t>
            </a:r>
          </a:p>
        </p:txBody>
      </p:sp>
      <p:sp>
        <p:nvSpPr>
          <p:cNvPr id="27" name="Rectangle 26">
            <a:hlinkClick r:id="rId18" action="ppaction://hlinksldjump"/>
            <a:extLst>
              <a:ext uri="{FF2B5EF4-FFF2-40B4-BE49-F238E27FC236}">
                <a16:creationId xmlns:a16="http://schemas.microsoft.com/office/drawing/2014/main" id="{E7CCCC4F-0AD5-4630-B7CB-4CDC9FD06EBA}"/>
              </a:ext>
            </a:extLst>
          </p:cNvPr>
          <p:cNvSpPr/>
          <p:nvPr/>
        </p:nvSpPr>
        <p:spPr>
          <a:xfrm>
            <a:off x="-18929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III NEWTON</a:t>
            </a:r>
            <a:endParaRPr lang="id-ID" sz="2400" b="1" noProof="1">
              <a:solidFill>
                <a:schemeClr val="accent4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E7DB7FC8-A7F3-4A5A-987B-7300E470AA57}"/>
              </a:ext>
            </a:extLst>
          </p:cNvPr>
          <p:cNvSpPr/>
          <p:nvPr/>
        </p:nvSpPr>
        <p:spPr>
          <a:xfrm>
            <a:off x="-14990" y="5472332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  <a:endParaRPr lang="id-ID" sz="2400" b="1" noProof="1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77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3" name="type.wav"/>
          </p:stSnd>
        </p:sndAc>
      </p:transition>
    </mc:Choice>
    <mc:Fallback>
      <p:transition spd="slow" advClick="0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4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513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98E4BC-6506-4E23-91B0-14649893EAE0}"/>
              </a:ext>
            </a:extLst>
          </p:cNvPr>
          <p:cNvGrpSpPr/>
          <p:nvPr/>
        </p:nvGrpSpPr>
        <p:grpSpPr>
          <a:xfrm>
            <a:off x="1407280" y="373060"/>
            <a:ext cx="3512457" cy="653142"/>
            <a:chOff x="7420100" y="1393126"/>
            <a:chExt cx="3512457" cy="65314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9423DC8-7247-47D7-B286-DB1962C457A8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FFED55"/>
                </a:gs>
                <a:gs pos="3000">
                  <a:srgbClr val="FFB824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B33F4E-16A0-49D3-838D-A7EADFA76F1F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DF1FC5B9-4FCF-4D4E-AF20-0D502205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609570" y="1585088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55B709-2A29-4145-AA1B-13CA644AA5AF}"/>
                </a:ext>
              </a:extLst>
            </p:cNvPr>
            <p:cNvSpPr txBox="1"/>
            <p:nvPr/>
          </p:nvSpPr>
          <p:spPr>
            <a:xfrm>
              <a:off x="7923014" y="1499722"/>
              <a:ext cx="2795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150" dirty="0">
                  <a:ln w="11430"/>
                  <a:solidFill>
                    <a:srgbClr val="5B58A5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erlin Sans FB Demi" pitchFamily="34" charset="0"/>
                </a:rPr>
                <a:t>HUKUM 1 NEWTON</a:t>
              </a:r>
            </a:p>
          </p:txBody>
        </p:sp>
      </p:grpSp>
      <p:sp>
        <p:nvSpPr>
          <p:cNvPr id="45" name="Oval 4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B1415F-5904-4BD1-B2CC-7D179D46BA9B}"/>
              </a:ext>
            </a:extLst>
          </p:cNvPr>
          <p:cNvSpPr/>
          <p:nvPr/>
        </p:nvSpPr>
        <p:spPr>
          <a:xfrm>
            <a:off x="6503982" y="6188201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7" name="Graphic 46" descr="Close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28335EB-8A07-4542-99DE-4863474583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612918" y="6305972"/>
            <a:ext cx="242724" cy="242724"/>
          </a:xfrm>
          <a:prstGeom prst="rect">
            <a:avLst/>
          </a:prstGeom>
          <a:effectLst/>
        </p:spPr>
      </p:pic>
      <p:sp>
        <p:nvSpPr>
          <p:cNvPr id="48" name="Oval 47">
            <a:hlinkClick r:id="rId10" action="ppaction://hlinksldjump"/>
            <a:extLst>
              <a:ext uri="{FF2B5EF4-FFF2-40B4-BE49-F238E27FC236}">
                <a16:creationId xmlns:a16="http://schemas.microsoft.com/office/drawing/2014/main" id="{314E05FD-5255-4D4E-8C0E-28FB489AB253}"/>
              </a:ext>
            </a:extLst>
          </p:cNvPr>
          <p:cNvSpPr/>
          <p:nvPr/>
        </p:nvSpPr>
        <p:spPr>
          <a:xfrm>
            <a:off x="5916486" y="617307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9" name="Graphic 48" descr="House">
            <a:hlinkClick r:id="rId11" action="ppaction://hlinksldjump"/>
            <a:extLst>
              <a:ext uri="{FF2B5EF4-FFF2-40B4-BE49-F238E27FC236}">
                <a16:creationId xmlns:a16="http://schemas.microsoft.com/office/drawing/2014/main" id="{5DF7BD41-70FD-4ADA-9921-31158D9C0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025422" y="6290849"/>
            <a:ext cx="242724" cy="242724"/>
          </a:xfrm>
          <a:prstGeom prst="rect">
            <a:avLst/>
          </a:prstGeom>
          <a:effectLst/>
        </p:spPr>
      </p:pic>
      <p:sp>
        <p:nvSpPr>
          <p:cNvPr id="50" name="Footer Placeholder 99">
            <a:extLst>
              <a:ext uri="{FF2B5EF4-FFF2-40B4-BE49-F238E27FC236}">
                <a16:creationId xmlns:a16="http://schemas.microsoft.com/office/drawing/2014/main" id="{6F71FA17-86A9-4601-912C-5CD51F4C2B2E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noProof="1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618D2D-57AC-4F75-8997-CFA36239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8" y="5715000"/>
            <a:ext cx="821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3BA0BB"/>
              </a:buClr>
              <a:buFont typeface="Wingdings" panose="05000000000000000000" pitchFamily="2" charset="2"/>
              <a:buChar char="ü"/>
            </a:pP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Semakin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besar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massa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benda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, </a:t>
            </a: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maka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semakin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besar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inersia-nya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.</a:t>
            </a:r>
            <a:endParaRPr lang="en-US" altLang="en-US" b="1" dirty="0">
              <a:latin typeface="Berlin Sans FB" panose="020E0602020502020306" pitchFamily="34" charset="0"/>
              <a:ea typeface="SimSun" panose="02010600030101010101" pitchFamily="2" charset="-122"/>
            </a:endParaRPr>
          </a:p>
        </p:txBody>
      </p:sp>
      <p:pic>
        <p:nvPicPr>
          <p:cNvPr id="19" name="Picture 2" descr="F:\Download here\October 2010\skater.gif">
            <a:extLst>
              <a:ext uri="{FF2B5EF4-FFF2-40B4-BE49-F238E27FC236}">
                <a16:creationId xmlns:a16="http://schemas.microsoft.com/office/drawing/2014/main" id="{878E2760-81C5-42F4-8AF3-90CE4F183F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262063"/>
            <a:ext cx="41433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D51244-855F-48F2-9EC6-1D50EBEB2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7463" y="1641475"/>
            <a:ext cx="4071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4DADC7"/>
              </a:buClr>
              <a:buFont typeface="Wingdings" panose="05000000000000000000" pitchFamily="2" charset="2"/>
              <a:buChar char="ü"/>
            </a:pP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Apa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yang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terjadi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pada skater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tersebut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823978-E84A-407D-AA0B-99636B157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288" y="3000375"/>
            <a:ext cx="7504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</a:b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Hukum Newton I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ini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menjelaskan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bahwa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kita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harus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memakai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sabuk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pengaman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selama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mengendarai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mobil</a:t>
            </a:r>
            <a:r>
              <a:rPr lang="en-US" altLang="en-US" sz="2000" dirty="0">
                <a:solidFill>
                  <a:srgbClr val="2E65A8"/>
                </a:solidFill>
                <a:latin typeface="Berlin Sans FB" panose="020E0602020502020306" pitchFamily="34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22" name="Picture 4" descr="F:\Download here\October 2010\carandwall.gif">
            <a:extLst>
              <a:ext uri="{FF2B5EF4-FFF2-40B4-BE49-F238E27FC236}">
                <a16:creationId xmlns:a16="http://schemas.microsoft.com/office/drawing/2014/main" id="{929CC9DE-CEF4-494B-9D2C-124B71B8B6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4371975"/>
            <a:ext cx="38671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hlinkClick r:id="rId16" action="ppaction://hlinksldjump"/>
            <a:extLst>
              <a:ext uri="{FF2B5EF4-FFF2-40B4-BE49-F238E27FC236}">
                <a16:creationId xmlns:a16="http://schemas.microsoft.com/office/drawing/2014/main" id="{07D8AA74-DBF1-491E-B893-1C67E9DED34F}"/>
              </a:ext>
            </a:extLst>
          </p:cNvPr>
          <p:cNvSpPr/>
          <p:nvPr/>
        </p:nvSpPr>
        <p:spPr>
          <a:xfrm>
            <a:off x="-18928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latin typeface="Courier New" panose="02070309020205020404" pitchFamily="49" charset="0"/>
                <a:cs typeface="Courier New" panose="02070309020205020404" pitchFamily="49" charset="0"/>
              </a:rPr>
              <a:t>GAYA</a:t>
            </a:r>
            <a:endParaRPr lang="id-ID" sz="28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98FA93FC-FE20-420C-9644-1B9BA5D3402C}"/>
              </a:ext>
            </a:extLst>
          </p:cNvPr>
          <p:cNvSpPr/>
          <p:nvPr/>
        </p:nvSpPr>
        <p:spPr>
          <a:xfrm>
            <a:off x="-18928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 NEWTON</a:t>
            </a:r>
            <a:endParaRPr lang="id-ID" sz="2400" b="1" noProof="1">
              <a:solidFill>
                <a:schemeClr val="accent2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Rectangle 25">
            <a:hlinkClick r:id="rId17" action="ppaction://hlinksldjump"/>
            <a:extLst>
              <a:ext uri="{FF2B5EF4-FFF2-40B4-BE49-F238E27FC236}">
                <a16:creationId xmlns:a16="http://schemas.microsoft.com/office/drawing/2014/main" id="{59EEDB17-5714-418F-BBD0-7FC5C76199F9}"/>
              </a:ext>
            </a:extLst>
          </p:cNvPr>
          <p:cNvSpPr/>
          <p:nvPr/>
        </p:nvSpPr>
        <p:spPr>
          <a:xfrm>
            <a:off x="-18417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</a:t>
            </a:r>
            <a:r>
              <a:rPr lang="en-US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NEWTON</a:t>
            </a:r>
          </a:p>
        </p:txBody>
      </p:sp>
      <p:sp>
        <p:nvSpPr>
          <p:cNvPr id="27" name="Rectangle 26">
            <a:hlinkClick r:id="rId18" action="ppaction://hlinksldjump"/>
            <a:extLst>
              <a:ext uri="{FF2B5EF4-FFF2-40B4-BE49-F238E27FC236}">
                <a16:creationId xmlns:a16="http://schemas.microsoft.com/office/drawing/2014/main" id="{39A619D5-D262-4104-A79A-1D1E2CF5BD23}"/>
              </a:ext>
            </a:extLst>
          </p:cNvPr>
          <p:cNvSpPr/>
          <p:nvPr/>
        </p:nvSpPr>
        <p:spPr>
          <a:xfrm>
            <a:off x="-18929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III NEWTON</a:t>
            </a:r>
            <a:endParaRPr lang="id-ID" sz="2400" b="1" noProof="1">
              <a:solidFill>
                <a:schemeClr val="accent4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Rectangle 27">
            <a:hlinkClick r:id="rId11" action="ppaction://hlinksldjump"/>
            <a:extLst>
              <a:ext uri="{FF2B5EF4-FFF2-40B4-BE49-F238E27FC236}">
                <a16:creationId xmlns:a16="http://schemas.microsoft.com/office/drawing/2014/main" id="{4FE6D2F1-375A-414A-A633-8B07E8726839}"/>
              </a:ext>
            </a:extLst>
          </p:cNvPr>
          <p:cNvSpPr/>
          <p:nvPr/>
        </p:nvSpPr>
        <p:spPr>
          <a:xfrm>
            <a:off x="0" y="5472332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  <a:endParaRPr lang="id-ID" sz="2400" b="1" noProof="1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01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3" name="type.wav"/>
          </p:stSnd>
        </p:sndAc>
      </p:transition>
    </mc:Choice>
    <mc:Fallback>
      <p:transition spd="slow" advClick="0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7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4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85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50"/>
                            </p:stCondLst>
                            <p:childTnLst>
                              <p:par>
                                <p:cTn id="6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850"/>
                            </p:stCondLst>
                            <p:childTnLst>
                              <p:par>
                                <p:cTn id="7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/>
      <p:bldP spid="20" grpId="0" build="p"/>
      <p:bldP spid="21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998E4BC-6506-4E23-91B0-14649893EAE0}"/>
              </a:ext>
            </a:extLst>
          </p:cNvPr>
          <p:cNvGrpSpPr/>
          <p:nvPr/>
        </p:nvGrpSpPr>
        <p:grpSpPr>
          <a:xfrm>
            <a:off x="1407280" y="373060"/>
            <a:ext cx="3512457" cy="653142"/>
            <a:chOff x="7420100" y="1393126"/>
            <a:chExt cx="3512457" cy="65314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9423DC8-7247-47D7-B286-DB1962C457A8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FFED55"/>
                </a:gs>
                <a:gs pos="3000">
                  <a:srgbClr val="FFB824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B33F4E-16A0-49D3-838D-A7EADFA76F1F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DF1FC5B9-4FCF-4D4E-AF20-0D502205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609570" y="1585088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55B709-2A29-4145-AA1B-13CA644AA5AF}"/>
                </a:ext>
              </a:extLst>
            </p:cNvPr>
            <p:cNvSpPr txBox="1"/>
            <p:nvPr/>
          </p:nvSpPr>
          <p:spPr>
            <a:xfrm>
              <a:off x="7923014" y="1499722"/>
              <a:ext cx="2795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150" dirty="0">
                  <a:ln w="11430"/>
                  <a:solidFill>
                    <a:srgbClr val="5B58A5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erlin Sans FB Demi" pitchFamily="34" charset="0"/>
                </a:rPr>
                <a:t>HUKUM 1 NEWTON</a:t>
              </a:r>
            </a:p>
          </p:txBody>
        </p:sp>
      </p:grpSp>
      <p:sp>
        <p:nvSpPr>
          <p:cNvPr id="45" name="Oval 4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B1415F-5904-4BD1-B2CC-7D179D46BA9B}"/>
              </a:ext>
            </a:extLst>
          </p:cNvPr>
          <p:cNvSpPr/>
          <p:nvPr/>
        </p:nvSpPr>
        <p:spPr>
          <a:xfrm>
            <a:off x="6503982" y="6188201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7" name="Graphic 46" descr="Close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28335EB-8A07-4542-99DE-4863474583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612918" y="6305972"/>
            <a:ext cx="242724" cy="242724"/>
          </a:xfrm>
          <a:prstGeom prst="rect">
            <a:avLst/>
          </a:prstGeom>
          <a:effectLst/>
        </p:spPr>
      </p:pic>
      <p:sp>
        <p:nvSpPr>
          <p:cNvPr id="48" name="Oval 47">
            <a:hlinkClick r:id="rId10" action="ppaction://hlinksldjump"/>
            <a:extLst>
              <a:ext uri="{FF2B5EF4-FFF2-40B4-BE49-F238E27FC236}">
                <a16:creationId xmlns:a16="http://schemas.microsoft.com/office/drawing/2014/main" id="{314E05FD-5255-4D4E-8C0E-28FB489AB253}"/>
              </a:ext>
            </a:extLst>
          </p:cNvPr>
          <p:cNvSpPr/>
          <p:nvPr/>
        </p:nvSpPr>
        <p:spPr>
          <a:xfrm>
            <a:off x="5916486" y="617307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9" name="Graphic 48" descr="House">
            <a:hlinkClick r:id="rId11" action="ppaction://hlinksldjump"/>
            <a:extLst>
              <a:ext uri="{FF2B5EF4-FFF2-40B4-BE49-F238E27FC236}">
                <a16:creationId xmlns:a16="http://schemas.microsoft.com/office/drawing/2014/main" id="{5DF7BD41-70FD-4ADA-9921-31158D9C0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025422" y="6290849"/>
            <a:ext cx="242724" cy="242724"/>
          </a:xfrm>
          <a:prstGeom prst="rect">
            <a:avLst/>
          </a:prstGeom>
          <a:effectLst/>
        </p:spPr>
      </p:pic>
      <p:sp>
        <p:nvSpPr>
          <p:cNvPr id="50" name="Footer Placeholder 99">
            <a:extLst>
              <a:ext uri="{FF2B5EF4-FFF2-40B4-BE49-F238E27FC236}">
                <a16:creationId xmlns:a16="http://schemas.microsoft.com/office/drawing/2014/main" id="{6F71FA17-86A9-4601-912C-5CD51F4C2B2E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noProof="1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618D2D-57AC-4F75-8997-CFA36239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262" y="5710224"/>
            <a:ext cx="821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3BA0BB"/>
              </a:buClr>
            </a:pP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Hukum Newton I (</a:t>
            </a:r>
            <a:r>
              <a:rPr lang="en-US" altLang="en-US" dirty="0" err="1">
                <a:latin typeface="Berlin Sans FB" panose="020E0602020502020306" pitchFamily="34" charset="0"/>
                <a:ea typeface="SimSun" panose="02010600030101010101" pitchFamily="2" charset="-122"/>
              </a:rPr>
              <a:t>Inersia</a:t>
            </a: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)</a:t>
            </a:r>
          </a:p>
        </p:txBody>
      </p:sp>
      <p:pic>
        <p:nvPicPr>
          <p:cNvPr id="2" name="Inertia The Resistance to acceleration">
            <a:hlinkClick r:id="" action="ppaction://media"/>
            <a:extLst>
              <a:ext uri="{FF2B5EF4-FFF2-40B4-BE49-F238E27FC236}">
                <a16:creationId xmlns:a16="http://schemas.microsoft.com/office/drawing/2014/main" id="{D48311AC-4EC4-414F-BEE1-F47B2BC48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49869" y="1119724"/>
            <a:ext cx="5611545" cy="3829991"/>
          </a:xfrm>
          <a:prstGeom prst="rect">
            <a:avLst/>
          </a:prstGeom>
        </p:spPr>
      </p:pic>
      <p:sp>
        <p:nvSpPr>
          <p:cNvPr id="23" name="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2151BD4B-D447-4B34-A0C1-8925AD1004B1}"/>
              </a:ext>
            </a:extLst>
          </p:cNvPr>
          <p:cNvSpPr/>
          <p:nvPr/>
        </p:nvSpPr>
        <p:spPr>
          <a:xfrm>
            <a:off x="-2008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latin typeface="Courier New" panose="02070309020205020404" pitchFamily="49" charset="0"/>
                <a:cs typeface="Courier New" panose="02070309020205020404" pitchFamily="49" charset="0"/>
              </a:rPr>
              <a:t>GAYA</a:t>
            </a:r>
            <a:endParaRPr lang="id-ID" sz="28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Rectangle 23">
            <a:hlinkClick r:id="rId16" action="ppaction://hlinksldjump"/>
            <a:extLst>
              <a:ext uri="{FF2B5EF4-FFF2-40B4-BE49-F238E27FC236}">
                <a16:creationId xmlns:a16="http://schemas.microsoft.com/office/drawing/2014/main" id="{272CF59A-1685-4B13-94DD-1C6684B4BAC8}"/>
              </a:ext>
            </a:extLst>
          </p:cNvPr>
          <p:cNvSpPr/>
          <p:nvPr/>
        </p:nvSpPr>
        <p:spPr>
          <a:xfrm>
            <a:off x="-2008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 NEWTON</a:t>
            </a:r>
            <a:endParaRPr lang="id-ID" sz="2400" b="1" noProof="1">
              <a:solidFill>
                <a:schemeClr val="accent2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>
            <a:hlinkClick r:id="rId17" action="ppaction://hlinksldjump"/>
            <a:extLst>
              <a:ext uri="{FF2B5EF4-FFF2-40B4-BE49-F238E27FC236}">
                <a16:creationId xmlns:a16="http://schemas.microsoft.com/office/drawing/2014/main" id="{04F0F9C8-BEF8-45BC-8C54-4715B6D994E1}"/>
              </a:ext>
            </a:extLst>
          </p:cNvPr>
          <p:cNvSpPr/>
          <p:nvPr/>
        </p:nvSpPr>
        <p:spPr>
          <a:xfrm>
            <a:off x="-1497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</a:t>
            </a:r>
            <a:r>
              <a:rPr lang="en-US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NEWTON</a:t>
            </a:r>
          </a:p>
        </p:txBody>
      </p:sp>
      <p:sp>
        <p:nvSpPr>
          <p:cNvPr id="26" name="Rectangle 25">
            <a:hlinkClick r:id="rId18" action="ppaction://hlinksldjump"/>
            <a:extLst>
              <a:ext uri="{FF2B5EF4-FFF2-40B4-BE49-F238E27FC236}">
                <a16:creationId xmlns:a16="http://schemas.microsoft.com/office/drawing/2014/main" id="{87E0A2D3-325D-4318-BD4C-5D005488454D}"/>
              </a:ext>
            </a:extLst>
          </p:cNvPr>
          <p:cNvSpPr/>
          <p:nvPr/>
        </p:nvSpPr>
        <p:spPr>
          <a:xfrm>
            <a:off x="-2009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III NEWTON</a:t>
            </a:r>
            <a:endParaRPr lang="id-ID" sz="2400" b="1" noProof="1">
              <a:solidFill>
                <a:schemeClr val="accent4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C5600E42-E479-4E8D-8621-9D734224856B}"/>
              </a:ext>
            </a:extLst>
          </p:cNvPr>
          <p:cNvSpPr/>
          <p:nvPr/>
        </p:nvSpPr>
        <p:spPr>
          <a:xfrm>
            <a:off x="0" y="5472332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  <a:endParaRPr lang="id-ID" sz="2400" b="1" noProof="1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7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5" name="type.wav"/>
          </p:stSnd>
        </p:sndAc>
      </p:transition>
    </mc:Choice>
    <mc:Fallback>
      <p:transition spd="slow" advClick="0">
        <p:fade/>
        <p:sndAc>
          <p:stSnd>
            <p:snd r:embed="rId5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1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35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513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45" name="Oval 4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B1415F-5904-4BD1-B2CC-7D179D46BA9B}"/>
              </a:ext>
            </a:extLst>
          </p:cNvPr>
          <p:cNvSpPr/>
          <p:nvPr/>
        </p:nvSpPr>
        <p:spPr>
          <a:xfrm>
            <a:off x="6503982" y="6188201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7" name="Graphic 46" descr="Close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28335EB-8A07-4542-99DE-486347458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12918" y="6305972"/>
            <a:ext cx="242724" cy="242724"/>
          </a:xfrm>
          <a:prstGeom prst="rect">
            <a:avLst/>
          </a:prstGeom>
          <a:effectLst/>
        </p:spPr>
      </p:pic>
      <p:sp>
        <p:nvSpPr>
          <p:cNvPr id="48" name="Oval 47">
            <a:hlinkClick r:id="rId8" action="ppaction://hlinksldjump"/>
            <a:extLst>
              <a:ext uri="{FF2B5EF4-FFF2-40B4-BE49-F238E27FC236}">
                <a16:creationId xmlns:a16="http://schemas.microsoft.com/office/drawing/2014/main" id="{314E05FD-5255-4D4E-8C0E-28FB489AB253}"/>
              </a:ext>
            </a:extLst>
          </p:cNvPr>
          <p:cNvSpPr/>
          <p:nvPr/>
        </p:nvSpPr>
        <p:spPr>
          <a:xfrm>
            <a:off x="5916486" y="617307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9" name="Graphic 48" descr="House">
            <a:hlinkClick r:id="rId9" action="ppaction://hlinksldjump"/>
            <a:extLst>
              <a:ext uri="{FF2B5EF4-FFF2-40B4-BE49-F238E27FC236}">
                <a16:creationId xmlns:a16="http://schemas.microsoft.com/office/drawing/2014/main" id="{5DF7BD41-70FD-4ADA-9921-31158D9C0D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025422" y="6290849"/>
            <a:ext cx="242724" cy="242724"/>
          </a:xfrm>
          <a:prstGeom prst="rect">
            <a:avLst/>
          </a:prstGeom>
          <a:effectLst/>
        </p:spPr>
      </p:pic>
      <p:sp>
        <p:nvSpPr>
          <p:cNvPr id="50" name="Footer Placeholder 99">
            <a:extLst>
              <a:ext uri="{FF2B5EF4-FFF2-40B4-BE49-F238E27FC236}">
                <a16:creationId xmlns:a16="http://schemas.microsoft.com/office/drawing/2014/main" id="{6F71FA17-86A9-4601-912C-5CD51F4C2B2E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noProof="1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DACF6-6D15-46B2-B9D6-6D2BFA461151}"/>
              </a:ext>
            </a:extLst>
          </p:cNvPr>
          <p:cNvGrpSpPr/>
          <p:nvPr/>
        </p:nvGrpSpPr>
        <p:grpSpPr>
          <a:xfrm>
            <a:off x="1407280" y="373060"/>
            <a:ext cx="3512457" cy="653142"/>
            <a:chOff x="7420100" y="1393126"/>
            <a:chExt cx="3512457" cy="65314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493E38-C75F-4685-99E8-895CD6F2A5FB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FFED55"/>
                </a:gs>
                <a:gs pos="3000">
                  <a:srgbClr val="FFB824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B14CBCA-31E5-4887-B7A7-FA3DBCCD3700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pic>
          <p:nvPicPr>
            <p:cNvPr id="21" name="Graphic 20" descr="Lightbulb">
              <a:extLst>
                <a:ext uri="{FF2B5EF4-FFF2-40B4-BE49-F238E27FC236}">
                  <a16:creationId xmlns:a16="http://schemas.microsoft.com/office/drawing/2014/main" id="{7EA21308-211E-4107-95E4-3069347AF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609570" y="1585088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3027C1-19D4-4D32-B7F5-4A63E9E62D3D}"/>
                </a:ext>
              </a:extLst>
            </p:cNvPr>
            <p:cNvSpPr txBox="1"/>
            <p:nvPr/>
          </p:nvSpPr>
          <p:spPr>
            <a:xfrm>
              <a:off x="7923014" y="1499722"/>
              <a:ext cx="2795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150" dirty="0">
                  <a:ln w="11430"/>
                  <a:solidFill>
                    <a:srgbClr val="5B58A5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erlin Sans FB Demi" pitchFamily="34" charset="0"/>
                </a:rPr>
                <a:t>HUKUM II NEWTON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E153960-8A7F-4B24-BF55-E7672012F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539" y="1201491"/>
            <a:ext cx="97802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Resultan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gaya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sebuah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benda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sama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dengan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perkalian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antara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massa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dan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percepatannya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. </a:t>
            </a: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EB58D34C-4C03-4F89-92A7-EA6368C0ECEC}"/>
              </a:ext>
            </a:extLst>
          </p:cNvPr>
          <p:cNvSpPr/>
          <p:nvPr/>
        </p:nvSpPr>
        <p:spPr>
          <a:xfrm>
            <a:off x="2524125" y="1804680"/>
            <a:ext cx="2928938" cy="7143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F = m x 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4F764E-5CF8-482F-80A4-E3FF383F9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00202"/>
            <a:ext cx="27860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Calibri" panose="020F0502020204030204" pitchFamily="34" charset="0"/>
                <a:ea typeface="SimSun" panose="02010600030101010101" pitchFamily="2" charset="-122"/>
              </a:rPr>
              <a:t>F   = Gaya (N)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Calibri" panose="020F0502020204030204" pitchFamily="34" charset="0"/>
                <a:ea typeface="SimSun" panose="02010600030101010101" pitchFamily="2" charset="-122"/>
              </a:rPr>
              <a:t>m  = </a:t>
            </a:r>
            <a:r>
              <a:rPr lang="en-US" altLang="en-US" dirty="0" err="1">
                <a:latin typeface="Calibri" panose="020F0502020204030204" pitchFamily="34" charset="0"/>
                <a:ea typeface="SimSun" panose="02010600030101010101" pitchFamily="2" charset="-122"/>
              </a:rPr>
              <a:t>massa</a:t>
            </a:r>
            <a:r>
              <a:rPr lang="en-US" altLang="en-US" dirty="0">
                <a:latin typeface="Calibri" panose="020F0502020204030204" pitchFamily="34" charset="0"/>
                <a:ea typeface="SimSun" panose="02010600030101010101" pitchFamily="2" charset="-122"/>
              </a:rPr>
              <a:t> (kg)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Berlin Sans FB" panose="020E0602020502020306" pitchFamily="34" charset="0"/>
                <a:ea typeface="SimSun" panose="02010600030101010101" pitchFamily="2" charset="-122"/>
              </a:rPr>
              <a:t>a  </a:t>
            </a:r>
            <a:r>
              <a:rPr lang="en-US" altLang="en-US" dirty="0">
                <a:latin typeface="Calibri" panose="020F0502020204030204" pitchFamily="34" charset="0"/>
                <a:ea typeface="SimSun" panose="02010600030101010101" pitchFamily="2" charset="-122"/>
              </a:rPr>
              <a:t> = </a:t>
            </a:r>
            <a:r>
              <a:rPr lang="en-US" altLang="en-US" dirty="0" err="1">
                <a:latin typeface="Calibri" panose="020F0502020204030204" pitchFamily="34" charset="0"/>
                <a:ea typeface="SimSun" panose="02010600030101010101" pitchFamily="2" charset="-122"/>
              </a:rPr>
              <a:t>percepatan</a:t>
            </a:r>
            <a:r>
              <a:rPr lang="en-US" altLang="en-US" dirty="0">
                <a:latin typeface="Calibri" panose="020F0502020204030204" pitchFamily="34" charset="0"/>
                <a:ea typeface="SimSun" panose="02010600030101010101" pitchFamily="2" charset="-122"/>
              </a:rPr>
              <a:t> (m/s</a:t>
            </a:r>
            <a:r>
              <a:rPr lang="en-US" altLang="en-US" baseline="30000" dirty="0">
                <a:latin typeface="Calibri" panose="020F0502020204030204" pitchFamily="34" charset="0"/>
                <a:ea typeface="SimSun" panose="02010600030101010101" pitchFamily="2" charset="-122"/>
              </a:rPr>
              <a:t>2</a:t>
            </a:r>
            <a:r>
              <a:rPr lang="en-US" altLang="en-US" dirty="0">
                <a:latin typeface="Calibri" panose="020F0502020204030204" pitchFamily="34" charset="0"/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370783-E49D-4B53-8E3C-10EB7B57C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750" y="2915604"/>
            <a:ext cx="10042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Semakin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besar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massa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suatu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benda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maka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gaya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yang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dibutuhkan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lebih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besar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dibandingkan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dengan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yang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lebih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ringan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. </a:t>
            </a:r>
          </a:p>
        </p:txBody>
      </p:sp>
      <p:pic>
        <p:nvPicPr>
          <p:cNvPr id="27" name="Picture 4" descr="F:\Download here\October 2010\kicksoccer.gif">
            <a:extLst>
              <a:ext uri="{FF2B5EF4-FFF2-40B4-BE49-F238E27FC236}">
                <a16:creationId xmlns:a16="http://schemas.microsoft.com/office/drawing/2014/main" id="{6D15A3F0-1EF9-496D-9D13-EAB25AE74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2" y="3623490"/>
            <a:ext cx="1790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F:\Download here\October 2010\kickbrick.gif">
            <a:extLst>
              <a:ext uri="{FF2B5EF4-FFF2-40B4-BE49-F238E27FC236}">
                <a16:creationId xmlns:a16="http://schemas.microsoft.com/office/drawing/2014/main" id="{7ABE4FFF-472D-4A1D-94FF-C22F055038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07" y="3634007"/>
            <a:ext cx="14097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hlinkClick r:id="rId16" action="ppaction://hlinksldjump"/>
            <a:extLst>
              <a:ext uri="{FF2B5EF4-FFF2-40B4-BE49-F238E27FC236}">
                <a16:creationId xmlns:a16="http://schemas.microsoft.com/office/drawing/2014/main" id="{72227A7A-D049-4660-81CB-88335ED27199}"/>
              </a:ext>
            </a:extLst>
          </p:cNvPr>
          <p:cNvSpPr/>
          <p:nvPr/>
        </p:nvSpPr>
        <p:spPr>
          <a:xfrm>
            <a:off x="-18928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latin typeface="Courier New" panose="02070309020205020404" pitchFamily="49" charset="0"/>
                <a:cs typeface="Courier New" panose="02070309020205020404" pitchFamily="49" charset="0"/>
              </a:rPr>
              <a:t>GAYA</a:t>
            </a:r>
            <a:endParaRPr lang="id-ID" sz="28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Rectangle 30">
            <a:hlinkClick r:id="rId5" action="ppaction://hlinksldjump"/>
            <a:extLst>
              <a:ext uri="{FF2B5EF4-FFF2-40B4-BE49-F238E27FC236}">
                <a16:creationId xmlns:a16="http://schemas.microsoft.com/office/drawing/2014/main" id="{2CA8CB0A-7B50-407C-BA47-9C7CB35C52F4}"/>
              </a:ext>
            </a:extLst>
          </p:cNvPr>
          <p:cNvSpPr/>
          <p:nvPr/>
        </p:nvSpPr>
        <p:spPr>
          <a:xfrm>
            <a:off x="-18928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 NEWTON</a:t>
            </a:r>
            <a:endParaRPr lang="id-ID" sz="2400" b="1" noProof="1">
              <a:solidFill>
                <a:schemeClr val="accent2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Rectangle 31">
            <a:hlinkClick r:id="rId17" action="ppaction://hlinksldjump"/>
            <a:extLst>
              <a:ext uri="{FF2B5EF4-FFF2-40B4-BE49-F238E27FC236}">
                <a16:creationId xmlns:a16="http://schemas.microsoft.com/office/drawing/2014/main" id="{6073CB15-FBD0-40D4-97BD-04F75E29540D}"/>
              </a:ext>
            </a:extLst>
          </p:cNvPr>
          <p:cNvSpPr/>
          <p:nvPr/>
        </p:nvSpPr>
        <p:spPr>
          <a:xfrm>
            <a:off x="-18417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</a:t>
            </a:r>
            <a:r>
              <a:rPr lang="en-US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NEWTON</a:t>
            </a:r>
          </a:p>
        </p:txBody>
      </p:sp>
      <p:sp>
        <p:nvSpPr>
          <p:cNvPr id="33" name="Rectangle 32">
            <a:hlinkClick r:id="rId18" action="ppaction://hlinksldjump"/>
            <a:extLst>
              <a:ext uri="{FF2B5EF4-FFF2-40B4-BE49-F238E27FC236}">
                <a16:creationId xmlns:a16="http://schemas.microsoft.com/office/drawing/2014/main" id="{17D40FAD-9860-4E50-AAF1-1B5A1E9B2396}"/>
              </a:ext>
            </a:extLst>
          </p:cNvPr>
          <p:cNvSpPr/>
          <p:nvPr/>
        </p:nvSpPr>
        <p:spPr>
          <a:xfrm>
            <a:off x="-18929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III NEWTON</a:t>
            </a:r>
            <a:endParaRPr lang="id-ID" sz="2400" b="1" noProof="1">
              <a:solidFill>
                <a:schemeClr val="accent4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Rectangle 33">
            <a:hlinkClick r:id="rId9" action="ppaction://hlinksldjump"/>
            <a:extLst>
              <a:ext uri="{FF2B5EF4-FFF2-40B4-BE49-F238E27FC236}">
                <a16:creationId xmlns:a16="http://schemas.microsoft.com/office/drawing/2014/main" id="{7704DFD5-696F-455D-AF0D-19A4B171BC2A}"/>
              </a:ext>
            </a:extLst>
          </p:cNvPr>
          <p:cNvSpPr/>
          <p:nvPr/>
        </p:nvSpPr>
        <p:spPr>
          <a:xfrm>
            <a:off x="0" y="5472332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  <a:endParaRPr lang="id-ID" sz="2400" b="1" noProof="1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7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3" name="type.wav"/>
          </p:stSnd>
        </p:sndAc>
      </p:transition>
    </mc:Choice>
    <mc:Fallback>
      <p:transition spd="slow" advClick="0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3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3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800"/>
                            </p:stCondLst>
                            <p:childTnLst>
                              <p:par>
                                <p:cTn id="7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1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100"/>
                            </p:stCondLst>
                            <p:childTnLst>
                              <p:par>
                                <p:cTn id="9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24" grpId="0" animBg="1"/>
      <p:bldP spid="25" grpId="0"/>
      <p:bldP spid="26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513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45" name="Oval 4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B1415F-5904-4BD1-B2CC-7D179D46BA9B}"/>
              </a:ext>
            </a:extLst>
          </p:cNvPr>
          <p:cNvSpPr/>
          <p:nvPr/>
        </p:nvSpPr>
        <p:spPr>
          <a:xfrm>
            <a:off x="6503982" y="6188201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7" name="Graphic 46" descr="Close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28335EB-8A07-4542-99DE-4863474583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612918" y="6305972"/>
            <a:ext cx="242724" cy="242724"/>
          </a:xfrm>
          <a:prstGeom prst="rect">
            <a:avLst/>
          </a:prstGeom>
          <a:effectLst/>
        </p:spPr>
      </p:pic>
      <p:sp>
        <p:nvSpPr>
          <p:cNvPr id="48" name="Oval 47">
            <a:hlinkClick r:id="rId10" action="ppaction://hlinksldjump"/>
            <a:extLst>
              <a:ext uri="{FF2B5EF4-FFF2-40B4-BE49-F238E27FC236}">
                <a16:creationId xmlns:a16="http://schemas.microsoft.com/office/drawing/2014/main" id="{314E05FD-5255-4D4E-8C0E-28FB489AB253}"/>
              </a:ext>
            </a:extLst>
          </p:cNvPr>
          <p:cNvSpPr/>
          <p:nvPr/>
        </p:nvSpPr>
        <p:spPr>
          <a:xfrm>
            <a:off x="5916486" y="617307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9" name="Graphic 48" descr="House">
            <a:hlinkClick r:id="rId11" action="ppaction://hlinksldjump"/>
            <a:extLst>
              <a:ext uri="{FF2B5EF4-FFF2-40B4-BE49-F238E27FC236}">
                <a16:creationId xmlns:a16="http://schemas.microsoft.com/office/drawing/2014/main" id="{5DF7BD41-70FD-4ADA-9921-31158D9C0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025422" y="6290849"/>
            <a:ext cx="242724" cy="242724"/>
          </a:xfrm>
          <a:prstGeom prst="rect">
            <a:avLst/>
          </a:prstGeom>
          <a:effectLst/>
        </p:spPr>
      </p:pic>
      <p:sp>
        <p:nvSpPr>
          <p:cNvPr id="50" name="Footer Placeholder 99">
            <a:extLst>
              <a:ext uri="{FF2B5EF4-FFF2-40B4-BE49-F238E27FC236}">
                <a16:creationId xmlns:a16="http://schemas.microsoft.com/office/drawing/2014/main" id="{6F71FA17-86A9-4601-912C-5CD51F4C2B2E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noProof="1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3D773-DE53-4455-BB5B-46DD4F4431F8}"/>
              </a:ext>
            </a:extLst>
          </p:cNvPr>
          <p:cNvGrpSpPr/>
          <p:nvPr/>
        </p:nvGrpSpPr>
        <p:grpSpPr>
          <a:xfrm>
            <a:off x="1407280" y="373060"/>
            <a:ext cx="3512457" cy="653142"/>
            <a:chOff x="7420100" y="1393126"/>
            <a:chExt cx="3512457" cy="65314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3453D0A-F93E-4F3A-94F3-6408B324A7BC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FFED55"/>
                </a:gs>
                <a:gs pos="3000">
                  <a:srgbClr val="FFB824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E34B1D-AC17-4603-8637-6E89B2D74481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pic>
          <p:nvPicPr>
            <p:cNvPr id="21" name="Graphic 20" descr="Lightbulb">
              <a:extLst>
                <a:ext uri="{FF2B5EF4-FFF2-40B4-BE49-F238E27FC236}">
                  <a16:creationId xmlns:a16="http://schemas.microsoft.com/office/drawing/2014/main" id="{A98DCF4E-8EBB-4539-A16B-D547B518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7609570" y="1585088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FCFA6B-96AF-448B-917F-B00BF3CCAADC}"/>
                </a:ext>
              </a:extLst>
            </p:cNvPr>
            <p:cNvSpPr txBox="1"/>
            <p:nvPr/>
          </p:nvSpPr>
          <p:spPr>
            <a:xfrm>
              <a:off x="7846813" y="1499722"/>
              <a:ext cx="30095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150" dirty="0">
                  <a:ln w="11430"/>
                  <a:solidFill>
                    <a:srgbClr val="5B58A5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erlin Sans FB Demi" pitchFamily="34" charset="0"/>
                </a:rPr>
                <a:t>HUKUM III NEWTON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3A76B62-3A3E-4657-84FD-42256A510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750" y="1143973"/>
            <a:ext cx="10176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Apabila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suatu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benda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memberikan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gaya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pada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benda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lain,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maka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benda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tersebut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juga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memberikan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gaya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yang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sama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pada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benda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pertama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tetapi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berlawanan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 </a:t>
            </a:r>
            <a:r>
              <a:rPr lang="en-US" altLang="en-US" sz="2000" dirty="0" err="1">
                <a:latin typeface="Berlin Sans FB" panose="020E0602020502020306" pitchFamily="34" charset="0"/>
                <a:ea typeface="SimSun" panose="02010600030101010101" pitchFamily="2" charset="-122"/>
              </a:rPr>
              <a:t>arah</a:t>
            </a:r>
            <a:r>
              <a:rPr lang="en-US" altLang="en-US" sz="2000" dirty="0">
                <a:latin typeface="Berlin Sans FB" panose="020E0602020502020306" pitchFamily="34" charset="0"/>
                <a:ea typeface="SimSun" panose="02010600030101010101" pitchFamily="2" charset="-122"/>
              </a:rPr>
              <a:t>. </a:t>
            </a: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F341B2E6-57D0-462B-9254-F252158A7B1B}"/>
              </a:ext>
            </a:extLst>
          </p:cNvPr>
          <p:cNvSpPr/>
          <p:nvPr/>
        </p:nvSpPr>
        <p:spPr>
          <a:xfrm>
            <a:off x="4232177" y="1981200"/>
            <a:ext cx="4071937" cy="473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F</a:t>
            </a:r>
            <a:r>
              <a:rPr lang="en-US" sz="2800" baseline="-25000" dirty="0" err="1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aksi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= -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F</a:t>
            </a:r>
            <a:r>
              <a:rPr lang="en-US" sz="2800" baseline="-25000" dirty="0" err="1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reaksi</a:t>
            </a:r>
            <a:endParaRPr lang="en-US" sz="2800" baseline="-25000" dirty="0">
              <a:solidFill>
                <a:schemeClr val="accent6">
                  <a:lumMod val="7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2" name="Newton's 2nd &amp; 3rd Law of Motion">
            <a:hlinkClick r:id="" action="ppaction://media"/>
            <a:extLst>
              <a:ext uri="{FF2B5EF4-FFF2-40B4-BE49-F238E27FC236}">
                <a16:creationId xmlns:a16="http://schemas.microsoft.com/office/drawing/2014/main" id="{55E818FC-2D7C-412B-8D51-C9037A5F7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85850" y="2583645"/>
            <a:ext cx="6201050" cy="3545671"/>
          </a:xfrm>
          <a:prstGeom prst="rect">
            <a:avLst/>
          </a:prstGeom>
        </p:spPr>
      </p:pic>
      <p:sp>
        <p:nvSpPr>
          <p:cNvPr id="26" name="Rectangle 25">
            <a:hlinkClick r:id="rId17" action="ppaction://hlinksldjump"/>
            <a:extLst>
              <a:ext uri="{FF2B5EF4-FFF2-40B4-BE49-F238E27FC236}">
                <a16:creationId xmlns:a16="http://schemas.microsoft.com/office/drawing/2014/main" id="{F69EC183-ADFA-4331-8D9F-B7F802C0D78B}"/>
              </a:ext>
            </a:extLst>
          </p:cNvPr>
          <p:cNvSpPr/>
          <p:nvPr/>
        </p:nvSpPr>
        <p:spPr>
          <a:xfrm>
            <a:off x="-18928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latin typeface="Courier New" panose="02070309020205020404" pitchFamily="49" charset="0"/>
                <a:cs typeface="Courier New" panose="02070309020205020404" pitchFamily="49" charset="0"/>
              </a:rPr>
              <a:t>GAYA</a:t>
            </a:r>
            <a:endParaRPr lang="id-ID" sz="28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CF90D2E5-6DEA-47BE-8EAE-B0C23F271D5E}"/>
              </a:ext>
            </a:extLst>
          </p:cNvPr>
          <p:cNvSpPr/>
          <p:nvPr/>
        </p:nvSpPr>
        <p:spPr>
          <a:xfrm>
            <a:off x="-18928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 NEWTON</a:t>
            </a:r>
            <a:endParaRPr lang="id-ID" sz="2400" b="1" noProof="1">
              <a:solidFill>
                <a:schemeClr val="accent2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Rectangle 27">
            <a:hlinkClick r:id="rId18" action="ppaction://hlinksldjump"/>
            <a:extLst>
              <a:ext uri="{FF2B5EF4-FFF2-40B4-BE49-F238E27FC236}">
                <a16:creationId xmlns:a16="http://schemas.microsoft.com/office/drawing/2014/main" id="{A6B87145-F200-4D86-9E7F-546E0EB0BBAC}"/>
              </a:ext>
            </a:extLst>
          </p:cNvPr>
          <p:cNvSpPr/>
          <p:nvPr/>
        </p:nvSpPr>
        <p:spPr>
          <a:xfrm>
            <a:off x="-18417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</a:t>
            </a:r>
            <a:r>
              <a:rPr lang="en-US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NEWTON</a:t>
            </a:r>
          </a:p>
        </p:txBody>
      </p:sp>
      <p:sp>
        <p:nvSpPr>
          <p:cNvPr id="30" name="Rectangle 29">
            <a:hlinkClick r:id="rId19" action="ppaction://hlinksldjump"/>
            <a:extLst>
              <a:ext uri="{FF2B5EF4-FFF2-40B4-BE49-F238E27FC236}">
                <a16:creationId xmlns:a16="http://schemas.microsoft.com/office/drawing/2014/main" id="{0701A00D-D5DD-4D41-8336-FE13B5AE4748}"/>
              </a:ext>
            </a:extLst>
          </p:cNvPr>
          <p:cNvSpPr/>
          <p:nvPr/>
        </p:nvSpPr>
        <p:spPr>
          <a:xfrm>
            <a:off x="-18929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III NEWTON</a:t>
            </a:r>
            <a:endParaRPr lang="id-ID" sz="2400" b="1" noProof="1">
              <a:solidFill>
                <a:schemeClr val="accent4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Rectangle 30">
            <a:hlinkClick r:id="rId11" action="ppaction://hlinksldjump"/>
            <a:extLst>
              <a:ext uri="{FF2B5EF4-FFF2-40B4-BE49-F238E27FC236}">
                <a16:creationId xmlns:a16="http://schemas.microsoft.com/office/drawing/2014/main" id="{D9704BBF-9AA0-418D-864F-A9679F198FD6}"/>
              </a:ext>
            </a:extLst>
          </p:cNvPr>
          <p:cNvSpPr/>
          <p:nvPr/>
        </p:nvSpPr>
        <p:spPr>
          <a:xfrm>
            <a:off x="0" y="5472332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  <a:endParaRPr lang="id-ID" sz="2400" b="1" noProof="1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1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5" name="type.wav"/>
          </p:stSnd>
        </p:sndAc>
      </p:transition>
    </mc:Choice>
    <mc:Fallback>
      <p:transition spd="slow" advClick="0">
        <p:fade/>
        <p:sndAc>
          <p:stSnd>
            <p:snd r:embed="rId5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3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3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0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A0E3ED5-903E-4702-930A-7B1EE6034C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E02506-3CDC-4FB6-806D-AA15B2B7E790}"/>
              </a:ext>
            </a:extLst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346A2D75-C0D9-4521-8F0C-78B664A4F436}"/>
              </a:ext>
            </a:extLst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66561AC7-2935-4151-8E65-1F769AF5E048}"/>
              </a:ext>
            </a:extLst>
          </p:cNvPr>
          <p:cNvSpPr/>
          <p:nvPr/>
        </p:nvSpPr>
        <p:spPr>
          <a:xfrm>
            <a:off x="513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0653228-71D8-4F43-BBE6-3C188F66B49B}"/>
              </a:ext>
            </a:extLst>
          </p:cNvPr>
          <p:cNvSpPr/>
          <p:nvPr/>
        </p:nvSpPr>
        <p:spPr>
          <a:xfrm>
            <a:off x="1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B745-A797-493C-9662-EE15979DBAE0}"/>
              </a:ext>
            </a:extLst>
          </p:cNvPr>
          <p:cNvSpPr txBox="1"/>
          <p:nvPr/>
        </p:nvSpPr>
        <p:spPr>
          <a:xfrm>
            <a:off x="2350562" y="1115347"/>
            <a:ext cx="8066098" cy="1884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Setelah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mempelajari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materi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gerak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benda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 (2), uji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pemahaman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 Ananda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dengan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mengerjakan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soal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 pada LKS yang </a:t>
            </a:r>
            <a:r>
              <a:rPr lang="en-IN" sz="2800" dirty="0" err="1">
                <a:solidFill>
                  <a:srgbClr val="5B58A5"/>
                </a:solidFill>
                <a:latin typeface="Funny Pages" pitchFamily="2" charset="0"/>
              </a:rPr>
              <a:t>diberikan</a:t>
            </a:r>
            <a:r>
              <a:rPr lang="en-IN" sz="2800" dirty="0">
                <a:solidFill>
                  <a:srgbClr val="5B58A5"/>
                </a:solidFill>
                <a:latin typeface="Funny Pages" pitchFamily="2" charset="0"/>
              </a:rPr>
              <a:t>!</a:t>
            </a:r>
            <a:endParaRPr lang="en-ID" sz="2000" dirty="0">
              <a:solidFill>
                <a:srgbClr val="5B58A5"/>
              </a:solidFill>
            </a:endParaRPr>
          </a:p>
          <a:p>
            <a:pPr algn="ctr">
              <a:lnSpc>
                <a:spcPct val="120000"/>
              </a:lnSpc>
            </a:pPr>
            <a:endParaRPr lang="en-IN" sz="2000" b="1" dirty="0">
              <a:solidFill>
                <a:srgbClr val="5B58A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DEED52-4348-42C8-8372-1269237214CD}"/>
              </a:ext>
            </a:extLst>
          </p:cNvPr>
          <p:cNvSpPr/>
          <p:nvPr/>
        </p:nvSpPr>
        <p:spPr>
          <a:xfrm>
            <a:off x="2915610" y="3858548"/>
            <a:ext cx="69360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ancingDonuts" pitchFamily="2" charset="0"/>
              </a:rPr>
              <a:t>GOOD LUCK, AND HAVE FUN!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9B191E42-3D01-499C-ADA9-E5BC5A71F185}"/>
              </a:ext>
            </a:extLst>
          </p:cNvPr>
          <p:cNvSpPr/>
          <p:nvPr/>
        </p:nvSpPr>
        <p:spPr>
          <a:xfrm>
            <a:off x="-18928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latin typeface="Courier New" panose="02070309020205020404" pitchFamily="49" charset="0"/>
                <a:cs typeface="Courier New" panose="02070309020205020404" pitchFamily="49" charset="0"/>
              </a:rPr>
              <a:t>GAYA</a:t>
            </a:r>
            <a:endParaRPr lang="id-ID" sz="28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27DE2008-03BD-410B-892E-1A77EBAD4EF0}"/>
              </a:ext>
            </a:extLst>
          </p:cNvPr>
          <p:cNvSpPr/>
          <p:nvPr/>
        </p:nvSpPr>
        <p:spPr>
          <a:xfrm>
            <a:off x="-18928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 NEWTON</a:t>
            </a:r>
            <a:endParaRPr lang="id-ID" sz="2400" b="1" noProof="1">
              <a:solidFill>
                <a:schemeClr val="accent2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41CD5947-59EC-4F52-BDAB-103CEF5796F7}"/>
              </a:ext>
            </a:extLst>
          </p:cNvPr>
          <p:cNvSpPr/>
          <p:nvPr/>
        </p:nvSpPr>
        <p:spPr>
          <a:xfrm>
            <a:off x="-18417" y="2743199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</a:t>
            </a:r>
            <a:r>
              <a:rPr lang="en-US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id-ID" sz="2400" b="1" noProof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NEWTON</a:t>
            </a: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86E1DA73-BFA2-442A-A488-25D8D29848AA}"/>
              </a:ext>
            </a:extLst>
          </p:cNvPr>
          <p:cNvSpPr/>
          <p:nvPr/>
        </p:nvSpPr>
        <p:spPr>
          <a:xfrm>
            <a:off x="-18929" y="4100733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 III NEWTON</a:t>
            </a:r>
            <a:endParaRPr lang="id-ID" sz="2400" b="1" noProof="1">
              <a:solidFill>
                <a:schemeClr val="accent4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Rectangle 13">
            <a:hlinkClick r:id="rId8" action="ppaction://hlinksldjump"/>
            <a:extLst>
              <a:ext uri="{FF2B5EF4-FFF2-40B4-BE49-F238E27FC236}">
                <a16:creationId xmlns:a16="http://schemas.microsoft.com/office/drawing/2014/main" id="{A90F69DA-C622-4EB9-9C7B-163242FAD68C}"/>
              </a:ext>
            </a:extLst>
          </p:cNvPr>
          <p:cNvSpPr/>
          <p:nvPr/>
        </p:nvSpPr>
        <p:spPr>
          <a:xfrm>
            <a:off x="-7879" y="5458265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  <a:endParaRPr lang="id-ID" sz="2400" b="1" noProof="1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7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Inverted="1"/>
        <p:sndAc>
          <p:stSnd>
            <p:snd r:embed="rId2" name="type.wav"/>
          </p:stSnd>
        </p:sndAc>
      </p:transition>
    </mc:Choice>
    <mc:Fallback>
      <p:transition spd="slow" advClick="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3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5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419</Words>
  <Application>Microsoft Office PowerPoint</Application>
  <PresentationFormat>Widescreen</PresentationFormat>
  <Paragraphs>88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Adobe Heiti Std R</vt:lpstr>
      <vt:lpstr>Arial</vt:lpstr>
      <vt:lpstr>Bahnschrift SemiBold</vt:lpstr>
      <vt:lpstr>Berlin Sans FB</vt:lpstr>
      <vt:lpstr>Berlin Sans FB Demi</vt:lpstr>
      <vt:lpstr>Calibri</vt:lpstr>
      <vt:lpstr>Calibri Light</vt:lpstr>
      <vt:lpstr>Century Gothic</vt:lpstr>
      <vt:lpstr>Courier New</vt:lpstr>
      <vt:lpstr>DancingDonuts</vt:lpstr>
      <vt:lpstr>FontAwesome</vt:lpstr>
      <vt:lpstr>Funny Pages</vt:lpstr>
      <vt:lpstr>Goudy Old Style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FilaPrasetya</dc:creator>
  <cp:lastModifiedBy>filaprasetya@gmail.com</cp:lastModifiedBy>
  <cp:revision>149</cp:revision>
  <dcterms:created xsi:type="dcterms:W3CDTF">2019-12-06T23:13:14Z</dcterms:created>
  <dcterms:modified xsi:type="dcterms:W3CDTF">2020-06-29T08:46:54Z</dcterms:modified>
</cp:coreProperties>
</file>