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59" r:id="rId4"/>
    <p:sldId id="329" r:id="rId5"/>
    <p:sldId id="330" r:id="rId6"/>
    <p:sldId id="331" r:id="rId7"/>
    <p:sldId id="332" r:id="rId8"/>
    <p:sldId id="334" r:id="rId9"/>
    <p:sldId id="333" r:id="rId10"/>
    <p:sldId id="335" r:id="rId11"/>
    <p:sldId id="336" r:id="rId12"/>
    <p:sldId id="337" r:id="rId13"/>
    <p:sldId id="338" r:id="rId14"/>
    <p:sldId id="339" r:id="rId15"/>
    <p:sldId id="293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12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63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980" autoAdjust="0"/>
  </p:normalViewPr>
  <p:slideViewPr>
    <p:cSldViewPr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6EFD-3BE1-4844-B2CA-45DF20F2A1C2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527CA-F03A-41ED-BCA2-FFF45D9F6F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61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8E85-E019-45CF-8E47-5D6014CA1864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26F8-842E-480F-BD1D-FB2CF651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USER\Desktop\GAMBAR INA\abstract-ring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3"/>
            <a:ext cx="9144000" cy="5143499"/>
          </a:xfrm>
          <a:prstGeom prst="rect">
            <a:avLst/>
          </a:prstGeom>
          <a:noFill/>
        </p:spPr>
      </p:pic>
      <p:sp>
        <p:nvSpPr>
          <p:cNvPr id="9" name="Cube 13"/>
          <p:cNvSpPr/>
          <p:nvPr/>
        </p:nvSpPr>
        <p:spPr>
          <a:xfrm>
            <a:off x="733967" y="133350"/>
            <a:ext cx="2542633" cy="3588252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7" tIns="342672" rIns="685347" bIns="342672" rtlCol="0" anchor="ctr"/>
          <a:lstStyle/>
          <a:p>
            <a:pPr algn="ctr"/>
            <a:endParaRPr lang="en-US" sz="4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41" t="2323" r="2941" b="3760"/>
          <a:stretch>
            <a:fillRect/>
          </a:stretch>
        </p:blipFill>
        <p:spPr bwMode="auto">
          <a:xfrm>
            <a:off x="762000" y="216402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D2FDD648-2DB5-4AB9-AE93-F0572893E8B9}"/>
              </a:ext>
            </a:extLst>
          </p:cNvPr>
          <p:cNvSpPr/>
          <p:nvPr/>
        </p:nvSpPr>
        <p:spPr>
          <a:xfrm>
            <a:off x="3259290" y="1047750"/>
            <a:ext cx="5324261" cy="1184479"/>
          </a:xfrm>
          <a:prstGeom prst="rect">
            <a:avLst/>
          </a:prstGeom>
          <a:noFill/>
        </p:spPr>
        <p:txBody>
          <a:bodyPr wrap="none" lIns="685347" tIns="342672" rIns="685347" bIns="3426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Pembelajaran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xmlns="" id="{F610D739-87E5-4C40-A948-155F9755B3CD}"/>
              </a:ext>
            </a:extLst>
          </p:cNvPr>
          <p:cNvCxnSpPr>
            <a:cxnSpLocks/>
          </p:cNvCxnSpPr>
          <p:nvPr/>
        </p:nvCxnSpPr>
        <p:spPr>
          <a:xfrm>
            <a:off x="3724518" y="1885950"/>
            <a:ext cx="46440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F590BD3A-3A75-4FEF-B1A6-D034A0AF2379}"/>
              </a:ext>
            </a:extLst>
          </p:cNvPr>
          <p:cNvSpPr/>
          <p:nvPr/>
        </p:nvSpPr>
        <p:spPr>
          <a:xfrm>
            <a:off x="3601389" y="1841804"/>
            <a:ext cx="5117489" cy="1830810"/>
          </a:xfrm>
          <a:prstGeom prst="rect">
            <a:avLst/>
          </a:prstGeom>
          <a:noFill/>
        </p:spPr>
        <p:txBody>
          <a:bodyPr wrap="square" lIns="685347" tIns="342672" rIns="685347" bIns="3426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PPKn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untuk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SM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Kelas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d-ID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18" name="Gambar 2">
            <a:extLst>
              <a:ext uri="{FF2B5EF4-FFF2-40B4-BE49-F238E27FC236}">
                <a16:creationId xmlns:a16="http://schemas.microsoft.com/office/drawing/2014/main" xmlns="" id="{620046E9-FBB4-40E4-AEEE-E65C321E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87936"/>
            <a:ext cx="9144000" cy="18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6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1" name="Gambar 20">
            <a:extLst>
              <a:ext uri="{FF2B5EF4-FFF2-40B4-BE49-F238E27FC236}">
                <a16:creationId xmlns:a16="http://schemas.microsoft.com/office/drawing/2014/main" xmlns="" id="{CFC007A1-0D10-419C-9462-C7A07E6CC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79443" y="369897"/>
            <a:ext cx="327549" cy="37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3562350"/>
            <a:ext cx="7467600" cy="954107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Terjadi peristiwa </a:t>
            </a:r>
            <a:r>
              <a:rPr lang="sv-SE" sz="2000" b="1" dirty="0"/>
              <a:t>pemberontakan PKI </a:t>
            </a:r>
            <a:r>
              <a:rPr lang="sv-SE" dirty="0"/>
              <a:t>atau G30S/PKI pada tanggal 30 September 1965. PKI berusaha merebut kekuasaan disertai pembunuhan enam perwira tinggi dan seorang ajudan Jenderal A. H. Nasution.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4817" t="11329" r="12791" b="6495"/>
          <a:stretch>
            <a:fillRect/>
          </a:stretch>
        </p:blipFill>
        <p:spPr bwMode="auto">
          <a:xfrm>
            <a:off x="2133600" y="853563"/>
            <a:ext cx="4800600" cy="263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657350"/>
            <a:ext cx="4114800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Pada tanggal 12 Jnuari 1966, terjadi demonstrasi mahasiswa dan rakyat yang menyampaikan beberapa tuntutan dan demontrasi tersebut dikenal sebagai Tiga Tuntutan Hati Nurani Rakyat (Tritura). </a:t>
            </a:r>
            <a:endParaRPr lang="en-US" sz="2000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4430" t="9690" r="12869" b="6589"/>
          <a:stretch>
            <a:fillRect/>
          </a:stretch>
        </p:blipFill>
        <p:spPr bwMode="auto">
          <a:xfrm>
            <a:off x="4572000" y="1407646"/>
            <a:ext cx="4272844" cy="235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53000" y="150495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Adapun isi Tritura adalah sebagai berikut.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sv-SE" dirty="0"/>
              <a:t> Bubarkan PKI beserta ormas- ormasnya.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sv-SE" dirty="0"/>
              <a:t> Bubarkan kabinet Dwikora dari unsur-unsur PKI.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sv-SE" dirty="0"/>
              <a:t> Turunkan harga.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000" t="4166" r="5200" b="4167"/>
          <a:stretch>
            <a:fillRect/>
          </a:stretch>
        </p:blipFill>
        <p:spPr bwMode="auto">
          <a:xfrm>
            <a:off x="588818" y="1047750"/>
            <a:ext cx="3830782" cy="2906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983450"/>
            <a:ext cx="4038600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Masa 1966 hingga 1998 disebut sebagai masa </a:t>
            </a:r>
            <a:r>
              <a:rPr lang="sv-SE" sz="2000" b="1" dirty="0"/>
              <a:t>Orde Baru</a:t>
            </a:r>
            <a:r>
              <a:rPr lang="sv-SE" sz="2000" dirty="0"/>
              <a:t>. Orde Baru diharapkan dapat melaksanakan Pancasila dan UUD NRI Tahun 1945 dengan murni dan konsekuen.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4023" t="7062" r="5556" b="4802"/>
          <a:stretch>
            <a:fillRect/>
          </a:stretch>
        </p:blipFill>
        <p:spPr bwMode="auto">
          <a:xfrm>
            <a:off x="4561114" y="1200150"/>
            <a:ext cx="426524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33800" y="1657350"/>
            <a:ext cx="49530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Masa tahun 1998 hingga sekarang disebut sebagai </a:t>
            </a:r>
            <a:r>
              <a:rPr lang="sv-SE" sz="2000" b="1" dirty="0"/>
              <a:t>masa reformasi </a:t>
            </a:r>
            <a:r>
              <a:rPr lang="sv-SE" sz="2000" dirty="0"/>
              <a:t>dan pada awal masa ini, kemunduran ekonomi Indonesia dan dugaan penyelewengan terhadap Pancasila membuat mahasiswa dan masyarakat melakukan demonstrasi menuntut</a:t>
            </a:r>
          </a:p>
          <a:p>
            <a:pPr algn="ctr"/>
            <a:r>
              <a:rPr lang="sv-SE" sz="2000" dirty="0"/>
              <a:t>turunnya Presiden Soeharto.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8209" t="6000" r="24627" b="4000"/>
          <a:stretch>
            <a:fillRect/>
          </a:stretch>
        </p:blipFill>
        <p:spPr bwMode="auto">
          <a:xfrm>
            <a:off x="457200" y="1047750"/>
            <a:ext cx="31242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r="51573" b="58350"/>
          <a:stretch>
            <a:fillRect/>
          </a:stretch>
        </p:blipFill>
        <p:spPr bwMode="auto">
          <a:xfrm>
            <a:off x="762000" y="1504950"/>
            <a:ext cx="3091132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19075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kata</a:t>
            </a:r>
            <a:r>
              <a:rPr lang="en-US" sz="2000" dirty="0"/>
              <a:t> Latin, </a:t>
            </a:r>
            <a:r>
              <a:rPr lang="en-US" sz="2000" dirty="0" err="1"/>
              <a:t>valere</a:t>
            </a:r>
            <a:r>
              <a:rPr lang="en-US" sz="2000" dirty="0"/>
              <a:t> yang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berharga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5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15909" t="17021" r="59091" b="64894"/>
          <a:stretch>
            <a:fillRect/>
          </a:stretch>
        </p:blipFill>
        <p:spPr bwMode="auto">
          <a:xfrm>
            <a:off x="0" y="14287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67200" y="219075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Notonagoro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endParaRPr lang="en-US" dirty="0"/>
          </a:p>
          <a:p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material;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vital;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kerohanian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818" t="10638" r="9091" b="10639"/>
          <a:stretch>
            <a:fillRect/>
          </a:stretch>
        </p:blipFill>
        <p:spPr bwMode="auto">
          <a:xfrm>
            <a:off x="0" y="165735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35255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, </a:t>
            </a:r>
            <a:r>
              <a:rPr lang="en-US" dirty="0" err="1"/>
              <a:t>melangkah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;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;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l="64892" r="-728" b="58350"/>
          <a:stretch>
            <a:fillRect/>
          </a:stretch>
        </p:blipFill>
        <p:spPr bwMode="auto">
          <a:xfrm>
            <a:off x="685800" y="1428750"/>
            <a:ext cx="2286000" cy="327454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2875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Kaelan</a:t>
            </a:r>
            <a:r>
              <a:rPr lang="en-US" dirty="0"/>
              <a:t> (2005), </a:t>
            </a:r>
            <a:r>
              <a:rPr lang="en-US" b="1" dirty="0" err="1"/>
              <a:t>ideologi</a:t>
            </a:r>
            <a:r>
              <a:rPr lang="en-US" b="1" dirty="0"/>
              <a:t> </a:t>
            </a:r>
            <a:r>
              <a:rPr lang="en-US" b="1" dirty="0" err="1"/>
              <a:t>terbuka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cita-citanya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dipaksakan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digali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rohani</a:t>
            </a:r>
            <a:r>
              <a:rPr lang="en-US" dirty="0"/>
              <a:t>, moral,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3165" t="562"/>
          <a:stretch>
            <a:fillRect/>
          </a:stretch>
        </p:blipFill>
        <p:spPr bwMode="auto">
          <a:xfrm>
            <a:off x="5029200" y="1504950"/>
            <a:ext cx="382033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352550"/>
            <a:ext cx="449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Kaelan</a:t>
            </a:r>
            <a:r>
              <a:rPr lang="en-US" dirty="0"/>
              <a:t> (2005), </a:t>
            </a:r>
            <a:r>
              <a:rPr lang="en-US" b="1" dirty="0" err="1"/>
              <a:t>ideologi</a:t>
            </a:r>
            <a:r>
              <a:rPr lang="en-US" b="1" dirty="0"/>
              <a:t> </a:t>
            </a:r>
            <a:r>
              <a:rPr lang="en-US" b="1" dirty="0" err="1"/>
              <a:t>tertutup</a:t>
            </a:r>
            <a:r>
              <a:rPr lang="en-US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-</a:t>
            </a:r>
            <a:r>
              <a:rPr lang="en-US" dirty="0" err="1"/>
              <a:t>cita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-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Dibenarkan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berkorban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5349" t="2941"/>
          <a:stretch>
            <a:fillRect/>
          </a:stretch>
        </p:blipFill>
        <p:spPr bwMode="auto">
          <a:xfrm>
            <a:off x="5410200" y="1123950"/>
            <a:ext cx="2963291" cy="30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7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301" t="6522" r="6447" b="1815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304800" y="1123950"/>
            <a:ext cx="2918846" cy="643850"/>
            <a:chOff x="304800" y="1123950"/>
            <a:chExt cx="2918846" cy="643850"/>
          </a:xfrm>
        </p:grpSpPr>
        <p:sp>
          <p:nvSpPr>
            <p:cNvPr id="21" name="Rectangle 22"/>
            <p:cNvSpPr/>
            <p:nvPr/>
          </p:nvSpPr>
          <p:spPr>
            <a:xfrm>
              <a:off x="342901" y="1262699"/>
              <a:ext cx="2857499" cy="4181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8054" tIns="149027" rIns="298054" bIns="149027" spcCol="0"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" y="1123950"/>
              <a:ext cx="2918846" cy="643850"/>
            </a:xfrm>
            <a:prstGeom prst="rect">
              <a:avLst/>
            </a:prstGeom>
            <a:noFill/>
          </p:spPr>
          <p:txBody>
            <a:bodyPr wrap="none" lIns="298054" tIns="149027" rIns="298054" bIns="149027" rtlCol="0">
              <a:spAutoFit/>
            </a:bodyPr>
            <a:lstStyle/>
            <a:p>
              <a:r>
                <a:rPr lang="en-US" sz="1900" dirty="0" err="1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Tujuan</a:t>
              </a:r>
              <a:r>
                <a:rPr lang="en-US" sz="1900" dirty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en-US" sz="1900" dirty="0" err="1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Pembelajaran</a:t>
              </a:r>
              <a:endParaRPr lang="en-US" sz="1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954" y="1657350"/>
            <a:ext cx="4722246" cy="3352801"/>
            <a:chOff x="306954" y="1657350"/>
            <a:chExt cx="4722246" cy="3352801"/>
          </a:xfrm>
        </p:grpSpPr>
        <p:sp>
          <p:nvSpPr>
            <p:cNvPr id="23" name="Rectangle 24"/>
            <p:cNvSpPr/>
            <p:nvPr/>
          </p:nvSpPr>
          <p:spPr>
            <a:xfrm>
              <a:off x="342902" y="1734654"/>
              <a:ext cx="4686298" cy="3275497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8054" tIns="149027" rIns="298054" bIns="149027" spcCol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306954" y="1657350"/>
              <a:ext cx="4493646" cy="3101731"/>
            </a:xfrm>
            <a:prstGeom prst="rect">
              <a:avLst/>
            </a:prstGeom>
            <a:noFill/>
          </p:spPr>
          <p:txBody>
            <a:bodyPr wrap="square" lIns="298054" tIns="149027" rIns="298054" bIns="149027" rtlCol="0">
              <a:spAutoFit/>
            </a:bodyPr>
            <a:lstStyle/>
            <a:p>
              <a:pPr marL="166688" indent="-166688">
                <a:buFont typeface="Arial" pitchFamily="34" charset="0"/>
                <a:buChar char="•"/>
              </a:pPr>
              <a:r>
                <a:rPr lang="es-ES" sz="1400" dirty="0" err="1"/>
                <a:t>mensyukuri</a:t>
              </a:r>
              <a:r>
                <a:rPr lang="es-ES" sz="1400" dirty="0"/>
                <a:t> </a:t>
              </a:r>
              <a:r>
                <a:rPr lang="es-ES" sz="1400" dirty="0" err="1"/>
                <a:t>perwujudan</a:t>
              </a:r>
              <a:r>
                <a:rPr lang="es-ES" sz="1400" dirty="0"/>
                <a:t> </a:t>
              </a:r>
              <a:r>
                <a:rPr lang="es-ES" sz="1400" dirty="0" err="1"/>
                <a:t>Pancasila</a:t>
              </a:r>
              <a:r>
                <a:rPr lang="es-ES" sz="1400" dirty="0"/>
                <a:t> </a:t>
              </a:r>
              <a:r>
                <a:rPr lang="es-ES" sz="1400" dirty="0" err="1"/>
                <a:t>sebagai</a:t>
              </a:r>
              <a:r>
                <a:rPr lang="es-ES" sz="1400" dirty="0"/>
                <a:t> </a:t>
              </a:r>
              <a:r>
                <a:rPr lang="es-ES" sz="1400" dirty="0" err="1"/>
                <a:t>Dasar</a:t>
              </a:r>
              <a:r>
                <a:rPr lang="es-ES" sz="1400" dirty="0"/>
                <a:t> Negara yang </a:t>
              </a:r>
              <a:r>
                <a:rPr lang="es-ES" sz="1400" dirty="0" err="1"/>
                <a:t>merupakan</a:t>
              </a:r>
              <a:r>
                <a:rPr lang="es-ES" sz="1400" dirty="0"/>
                <a:t> </a:t>
              </a:r>
              <a:r>
                <a:rPr lang="es-ES" sz="1400" dirty="0" err="1"/>
                <a:t>anugerah</a:t>
              </a:r>
              <a:r>
                <a:rPr lang="es-ES" sz="1400" dirty="0"/>
                <a:t> </a:t>
              </a:r>
              <a:r>
                <a:rPr lang="es-ES" sz="1400" dirty="0" err="1"/>
                <a:t>Tuhan</a:t>
              </a:r>
              <a:r>
                <a:rPr lang="es-ES" sz="1400" dirty="0"/>
                <a:t> Yang </a:t>
              </a:r>
              <a:r>
                <a:rPr lang="es-ES" sz="1400" dirty="0" err="1"/>
                <a:t>Maha</a:t>
              </a:r>
              <a:r>
                <a:rPr lang="es-ES" sz="1400" dirty="0"/>
                <a:t> Esa;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sz="1400" dirty="0" err="1"/>
                <a:t>menunjukkan</a:t>
              </a:r>
              <a:r>
                <a:rPr lang="en-US" sz="1400" dirty="0"/>
                <a:t> </a:t>
              </a:r>
              <a:r>
                <a:rPr lang="en-US" sz="1400" dirty="0" err="1"/>
                <a:t>sikap</a:t>
              </a:r>
              <a:r>
                <a:rPr lang="en-US" sz="1400" dirty="0"/>
                <a:t> </a:t>
              </a:r>
              <a:r>
                <a:rPr lang="en-US" sz="1400" dirty="0" err="1"/>
                <a:t>bangga</a:t>
              </a:r>
              <a:r>
                <a:rPr lang="en-US" sz="1400" dirty="0"/>
                <a:t> </a:t>
              </a:r>
              <a:r>
                <a:rPr lang="en-US" sz="1400" dirty="0" err="1"/>
                <a:t>akan</a:t>
              </a:r>
              <a:r>
                <a:rPr lang="en-US" sz="1400" dirty="0"/>
                <a:t> </a:t>
              </a:r>
              <a:r>
                <a:rPr lang="en-US" sz="1400" dirty="0" err="1"/>
                <a:t>tanah</a:t>
              </a:r>
              <a:r>
                <a:rPr lang="en-US" sz="1400" dirty="0"/>
                <a:t> air </a:t>
              </a:r>
              <a:r>
                <a:rPr lang="en-US" sz="1400" dirty="0" err="1"/>
                <a:t>sebagai</a:t>
              </a:r>
              <a:r>
                <a:rPr lang="en-US" sz="1400" dirty="0"/>
                <a:t> </a:t>
              </a:r>
              <a:r>
                <a:rPr lang="en-US" sz="1400" dirty="0" err="1"/>
                <a:t>perwujudan</a:t>
              </a:r>
              <a:r>
                <a:rPr lang="en-US" sz="1400" dirty="0"/>
                <a:t> </a:t>
              </a:r>
              <a:r>
                <a:rPr lang="en-US" sz="1400" dirty="0" err="1"/>
                <a:t>nilai-nilai</a:t>
              </a:r>
              <a:r>
                <a:rPr lang="en-US" sz="1400" dirty="0"/>
                <a:t> </a:t>
              </a:r>
              <a:r>
                <a:rPr lang="en-US" sz="1400" dirty="0" err="1"/>
                <a:t>Pancasila</a:t>
              </a:r>
              <a:r>
                <a:rPr lang="en-US" sz="1400" dirty="0"/>
                <a:t> </a:t>
              </a:r>
              <a:r>
                <a:rPr lang="en-US" sz="1400" dirty="0" err="1"/>
                <a:t>sebagai</a:t>
              </a:r>
              <a:r>
                <a:rPr lang="en-US" sz="1400" dirty="0"/>
                <a:t>  </a:t>
              </a:r>
              <a:r>
                <a:rPr lang="en-US" sz="1400" dirty="0" err="1"/>
                <a:t>dasar</a:t>
              </a:r>
              <a:r>
                <a:rPr lang="en-US" sz="1400" dirty="0"/>
                <a:t> </a:t>
              </a:r>
              <a:r>
                <a:rPr lang="en-US" sz="1400" dirty="0" err="1"/>
                <a:t>negara</a:t>
              </a:r>
              <a:r>
                <a:rPr lang="en-US" sz="1400" dirty="0"/>
                <a:t>;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s-ES" sz="1400" dirty="0" err="1"/>
                <a:t>mengamati</a:t>
              </a:r>
              <a:r>
                <a:rPr lang="es-ES" sz="1400" dirty="0"/>
                <a:t> </a:t>
              </a:r>
              <a:r>
                <a:rPr lang="es-ES" sz="1400" dirty="0" err="1"/>
                <a:t>dinamika</a:t>
              </a:r>
              <a:r>
                <a:rPr lang="es-ES" sz="1400" dirty="0"/>
                <a:t> yang </a:t>
              </a:r>
              <a:r>
                <a:rPr lang="es-ES" sz="1400" dirty="0" err="1"/>
                <a:t>terjadi</a:t>
              </a:r>
              <a:r>
                <a:rPr lang="es-ES" sz="1400" dirty="0"/>
                <a:t> di </a:t>
              </a:r>
              <a:r>
                <a:rPr lang="es-ES" sz="1400" dirty="0" err="1"/>
                <a:t>masyarakat</a:t>
              </a:r>
              <a:r>
                <a:rPr lang="es-ES" sz="1400" dirty="0"/>
                <a:t>, </a:t>
              </a:r>
              <a:r>
                <a:rPr lang="es-ES" sz="1400" dirty="0" err="1"/>
                <a:t>terlebih</a:t>
              </a:r>
              <a:r>
                <a:rPr lang="es-ES" sz="1400" dirty="0"/>
                <a:t> </a:t>
              </a:r>
              <a:r>
                <a:rPr lang="es-ES" sz="1400" dirty="0" err="1"/>
                <a:t>menganai</a:t>
              </a:r>
              <a:r>
                <a:rPr lang="es-ES" sz="1400" dirty="0"/>
                <a:t> </a:t>
              </a:r>
              <a:r>
                <a:rPr lang="es-ES" sz="1400" dirty="0" err="1"/>
                <a:t>praktik</a:t>
              </a:r>
              <a:r>
                <a:rPr lang="es-ES" sz="1400" dirty="0"/>
                <a:t> ideal </a:t>
              </a:r>
              <a:r>
                <a:rPr lang="es-ES" sz="1400" dirty="0" err="1"/>
                <a:t>Pancasila</a:t>
              </a:r>
              <a:r>
                <a:rPr lang="es-ES" sz="1400" dirty="0"/>
                <a:t> </a:t>
              </a:r>
              <a:r>
                <a:rPr lang="es-ES" sz="1400" dirty="0" err="1"/>
                <a:t>sebagai</a:t>
              </a:r>
              <a:r>
                <a:rPr lang="es-ES" sz="1400" dirty="0"/>
                <a:t> </a:t>
              </a:r>
              <a:r>
                <a:rPr lang="es-ES" sz="1400" dirty="0" err="1"/>
                <a:t>dasar</a:t>
              </a:r>
              <a:r>
                <a:rPr lang="es-ES" sz="1400" dirty="0"/>
                <a:t> negara dan </a:t>
              </a:r>
              <a:r>
                <a:rPr lang="es-ES" sz="1400" dirty="0" err="1"/>
                <a:t>pandangan</a:t>
              </a:r>
              <a:r>
                <a:rPr lang="es-ES" sz="1400" dirty="0"/>
                <a:t> </a:t>
              </a:r>
              <a:r>
                <a:rPr lang="es-ES" sz="1400" dirty="0" err="1"/>
                <a:t>hidup</a:t>
              </a:r>
              <a:r>
                <a:rPr lang="es-ES" sz="1400" dirty="0"/>
                <a:t> </a:t>
              </a:r>
              <a:r>
                <a:rPr lang="es-ES" sz="1400" dirty="0" err="1"/>
                <a:t>bangsa</a:t>
              </a:r>
              <a:r>
                <a:rPr lang="es-ES" sz="1400" dirty="0"/>
                <a:t>;</a:t>
              </a:r>
            </a:p>
            <a:p>
              <a:pPr marL="166688" indent="-166688">
                <a:buFont typeface="Arial" pitchFamily="34" charset="0"/>
                <a:buChar char="•"/>
              </a:pPr>
              <a:r>
                <a:rPr lang="es-ES" sz="1400" dirty="0" err="1"/>
                <a:t>merancang</a:t>
              </a:r>
              <a:r>
                <a:rPr lang="es-ES" sz="1400" dirty="0"/>
                <a:t> dan </a:t>
              </a:r>
              <a:r>
                <a:rPr lang="es-ES" sz="1400" dirty="0" err="1"/>
                <a:t>melakukan</a:t>
              </a:r>
              <a:r>
                <a:rPr lang="es-ES" sz="1400" dirty="0"/>
                <a:t> </a:t>
              </a:r>
              <a:r>
                <a:rPr lang="es-ES" sz="1400" dirty="0" err="1"/>
                <a:t>penelitian</a:t>
              </a:r>
              <a:r>
                <a:rPr lang="es-ES" sz="1400" dirty="0"/>
                <a:t> </a:t>
              </a:r>
              <a:r>
                <a:rPr lang="es-ES" sz="1400" dirty="0" err="1"/>
                <a:t>sederhana</a:t>
              </a:r>
              <a:r>
                <a:rPr lang="es-ES" sz="1400" dirty="0"/>
                <a:t> </a:t>
              </a:r>
              <a:r>
                <a:rPr lang="es-ES" sz="1400" dirty="0" err="1"/>
                <a:t>tentang</a:t>
              </a:r>
              <a:r>
                <a:rPr lang="es-ES" sz="1400" dirty="0"/>
                <a:t> </a:t>
              </a:r>
              <a:r>
                <a:rPr lang="es-ES" sz="1400" dirty="0" err="1"/>
                <a:t>peristiwa</a:t>
              </a:r>
              <a:r>
                <a:rPr lang="es-ES" sz="1400" dirty="0"/>
                <a:t> dan </a:t>
              </a:r>
              <a:r>
                <a:rPr lang="es-ES" sz="1400" dirty="0" err="1"/>
                <a:t>dinamika</a:t>
              </a:r>
              <a:r>
                <a:rPr lang="es-ES" sz="1400" dirty="0"/>
                <a:t> yang </a:t>
              </a:r>
              <a:r>
                <a:rPr lang="es-ES" sz="1400" dirty="0" err="1"/>
                <a:t>terjadi</a:t>
              </a:r>
              <a:r>
                <a:rPr lang="es-ES" sz="1400" dirty="0"/>
                <a:t> di </a:t>
              </a:r>
              <a:r>
                <a:rPr lang="es-ES" sz="1400" dirty="0" err="1"/>
                <a:t>masyarakat</a:t>
              </a:r>
              <a:r>
                <a:rPr lang="es-ES" sz="1400" dirty="0"/>
                <a:t> </a:t>
              </a:r>
              <a:r>
                <a:rPr lang="es-ES" sz="1400" dirty="0" err="1"/>
                <a:t>terkait</a:t>
              </a:r>
              <a:r>
                <a:rPr lang="es-ES" sz="1400" dirty="0"/>
                <a:t> </a:t>
              </a:r>
              <a:r>
                <a:rPr lang="es-ES" sz="1400" dirty="0" err="1"/>
                <a:t>penerapan</a:t>
              </a:r>
              <a:r>
                <a:rPr lang="es-ES" sz="1400" dirty="0"/>
                <a:t> </a:t>
              </a:r>
              <a:r>
                <a:rPr lang="es-ES" sz="1400" dirty="0" err="1"/>
                <a:t>Pancasila</a:t>
              </a:r>
              <a:r>
                <a:rPr lang="es-ES" sz="1400" dirty="0"/>
                <a:t> </a:t>
              </a:r>
              <a:r>
                <a:rPr lang="es-ES" sz="1400" dirty="0" err="1"/>
                <a:t>sebagai</a:t>
              </a:r>
              <a:r>
                <a:rPr lang="es-ES" sz="1400" dirty="0"/>
                <a:t> </a:t>
              </a:r>
              <a:r>
                <a:rPr lang="es-ES" sz="1400" dirty="0" err="1"/>
                <a:t>dasar</a:t>
              </a:r>
              <a:r>
                <a:rPr lang="es-ES" sz="1400" dirty="0"/>
                <a:t> negara dan </a:t>
              </a:r>
              <a:r>
                <a:rPr lang="es-ES" sz="1400" dirty="0" err="1"/>
                <a:t>pandangan</a:t>
              </a:r>
              <a:r>
                <a:rPr lang="es-ES" sz="1400" dirty="0"/>
                <a:t> </a:t>
              </a:r>
              <a:r>
                <a:rPr lang="es-ES" sz="1400" dirty="0" err="1"/>
                <a:t>hidup</a:t>
              </a:r>
              <a:r>
                <a:rPr lang="es-ES" sz="1400" dirty="0"/>
                <a:t> </a:t>
              </a:r>
              <a:r>
                <a:rPr lang="es-ES" sz="1400" dirty="0" err="1"/>
                <a:t>bangsa</a:t>
              </a:r>
              <a:r>
                <a:rPr lang="es-ES" sz="1400" dirty="0"/>
                <a:t>. </a:t>
              </a:r>
            </a:p>
          </p:txBody>
        </p:sp>
      </p:grpSp>
      <p:sp>
        <p:nvSpPr>
          <p:cNvPr id="25" name="Rectangle 11"/>
          <p:cNvSpPr/>
          <p:nvPr/>
        </p:nvSpPr>
        <p:spPr>
          <a:xfrm>
            <a:off x="496148" y="701501"/>
            <a:ext cx="8147791" cy="336632"/>
          </a:xfrm>
          <a:prstGeom prst="rect">
            <a:avLst/>
          </a:prstGeom>
        </p:spPr>
        <p:txBody>
          <a:bodyPr wrap="square" lIns="28575" tIns="14288" rIns="28575" bIns="14288">
            <a:spAutoFit/>
          </a:bodyPr>
          <a:lstStyle/>
          <a:p>
            <a:pPr algn="ctr"/>
            <a:r>
              <a:rPr lang="sv-SE" sz="2000" b="1" dirty="0"/>
              <a:t>DINAMIKA PERWUJUDAN PANCASILA SEBAGAI DASAR NEGARA</a:t>
            </a:r>
          </a:p>
        </p:txBody>
      </p:sp>
      <p:grpSp>
        <p:nvGrpSpPr>
          <p:cNvPr id="26" name="Group 12"/>
          <p:cNvGrpSpPr/>
          <p:nvPr/>
        </p:nvGrpSpPr>
        <p:grpSpPr>
          <a:xfrm>
            <a:off x="3952876" y="166688"/>
            <a:ext cx="1330611" cy="466995"/>
            <a:chOff x="3663421" y="276593"/>
            <a:chExt cx="1816005" cy="680127"/>
          </a:xfrm>
        </p:grpSpPr>
        <p:sp>
          <p:nvSpPr>
            <p:cNvPr id="27" name="Parallelogram 13"/>
            <p:cNvSpPr/>
            <p:nvPr/>
          </p:nvSpPr>
          <p:spPr>
            <a:xfrm>
              <a:off x="3663421" y="276593"/>
              <a:ext cx="1816005" cy="632324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3733801" y="351593"/>
              <a:ext cx="1676401" cy="605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BAB</a:t>
              </a:r>
              <a:r>
                <a:rPr lang="id-ID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6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09750"/>
            <a:ext cx="418782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aktual</a:t>
            </a:r>
            <a:r>
              <a:rPr lang="en-US" sz="2000" dirty="0"/>
              <a:t>, </a:t>
            </a:r>
            <a:r>
              <a:rPr lang="en-US" sz="2000" dirty="0" err="1"/>
              <a:t>dinamis</a:t>
            </a:r>
            <a:r>
              <a:rPr lang="en-US" sz="2000" dirty="0"/>
              <a:t>, </a:t>
            </a:r>
            <a:r>
              <a:rPr lang="en-US" sz="2000" dirty="0" err="1"/>
              <a:t>antisipatis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senantiasa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jaman</a:t>
            </a:r>
            <a:r>
              <a:rPr lang="en-US" sz="2000" dirty="0"/>
              <a:t>, </a:t>
            </a:r>
            <a:r>
              <a:rPr lang="en-US" sz="2000" dirty="0" err="1"/>
              <a:t>pengetahuan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dinamika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aspirasi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91" t="2941"/>
          <a:stretch>
            <a:fillRect/>
          </a:stretch>
        </p:blipFill>
        <p:spPr bwMode="auto">
          <a:xfrm>
            <a:off x="4724399" y="1123950"/>
            <a:ext cx="403444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43149"/>
            <a:ext cx="4343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yang </a:t>
            </a:r>
            <a:r>
              <a:rPr lang="en-US" sz="2000" dirty="0" err="1"/>
              <a:t>terkandung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, </a:t>
            </a:r>
            <a:r>
              <a:rPr lang="en-US" sz="2000" dirty="0" err="1"/>
              <a:t>nilai</a:t>
            </a:r>
            <a:r>
              <a:rPr lang="en-US" sz="2000" dirty="0"/>
              <a:t> instrumental,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praktis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0968" t="15109" r="8065" b="7632"/>
          <a:stretch>
            <a:fillRect/>
          </a:stretch>
        </p:blipFill>
        <p:spPr bwMode="auto">
          <a:xfrm>
            <a:off x="5790111" y="1134340"/>
            <a:ext cx="2209800" cy="31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2266950"/>
            <a:ext cx="422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ideologi</a:t>
            </a:r>
            <a:r>
              <a:rPr lang="en-US" sz="2000" dirty="0"/>
              <a:t> </a:t>
            </a:r>
            <a:r>
              <a:rPr lang="en-US" sz="2000" dirty="0" err="1"/>
              <a:t>terbuka</a:t>
            </a:r>
            <a:r>
              <a:rPr lang="en-US" sz="2000" dirty="0"/>
              <a:t>,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struktural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  <a:r>
              <a:rPr lang="en-US" sz="2000" dirty="0" err="1"/>
              <a:t>idealistis</a:t>
            </a:r>
            <a:r>
              <a:rPr lang="en-US" sz="2000" dirty="0"/>
              <a:t>, </a:t>
            </a:r>
            <a:r>
              <a:rPr lang="en-US" sz="2000" dirty="0" err="1"/>
              <a:t>normatif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realistis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866" name="AutoShape 2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Variety of bags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F:\Ria\baping\ppt\PKN KELAS IX K 2013 Ria\gambar\Untitled-1.png"/>
          <p:cNvPicPr>
            <a:picLocks noChangeAspect="1" noChangeArrowheads="1"/>
          </p:cNvPicPr>
          <p:nvPr/>
        </p:nvPicPr>
        <p:blipFill>
          <a:blip r:embed="rId2" cstate="print"/>
          <a:srcRect r="51573" b="58350"/>
          <a:stretch>
            <a:fillRect/>
          </a:stretch>
        </p:blipFill>
        <p:spPr bwMode="auto">
          <a:xfrm>
            <a:off x="762000" y="1504950"/>
            <a:ext cx="3091132" cy="32766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8031876" cy="463371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B. 	</a:t>
            </a:r>
            <a:r>
              <a:rPr lang="it-IT" sz="2400" b="1" dirty="0">
                <a:solidFill>
                  <a:schemeClr val="bg1"/>
                </a:solidFill>
              </a:rPr>
              <a:t>Nilai-Nilai Pancasila Sesuai dengan Perkembangan Zaman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520" y="3638550"/>
            <a:ext cx="681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Perwujudan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dapat</a:t>
            </a:r>
            <a:endParaRPr lang="en-US" dirty="0"/>
          </a:p>
          <a:p>
            <a:pPr algn="ctr"/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Indonesia.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231" t="9552" r="17538" b="14926"/>
          <a:stretch>
            <a:fillRect/>
          </a:stretch>
        </p:blipFill>
        <p:spPr bwMode="auto">
          <a:xfrm>
            <a:off x="2667000" y="1123950"/>
            <a:ext cx="4008184" cy="239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663" t="17524" r="6213" b="18889"/>
          <a:stretch>
            <a:fillRect/>
          </a:stretch>
        </p:blipFill>
        <p:spPr bwMode="auto">
          <a:xfrm>
            <a:off x="0" y="966053"/>
            <a:ext cx="9144000" cy="417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" y="1657350"/>
            <a:ext cx="3975768" cy="2057400"/>
            <a:chOff x="457200" y="1657350"/>
            <a:chExt cx="3975768" cy="2057400"/>
          </a:xfrm>
        </p:grpSpPr>
        <p:sp>
          <p:nvSpPr>
            <p:cNvPr id="10" name="Rectangle 9"/>
            <p:cNvSpPr/>
            <p:nvPr/>
          </p:nvSpPr>
          <p:spPr>
            <a:xfrm>
              <a:off x="457200" y="1657350"/>
              <a:ext cx="3962400" cy="2057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1809750"/>
              <a:ext cx="38233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Perwujudan nilai Pancasila dapat dilihat pada perkembangan kebutuhan masyarakat dan negara mengenai lembaga negara. Indonesia memiliki lembaga negara, seperti MPR, DPR, presiden, MA, MK, KY, dan BPK.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75" y="1989117"/>
            <a:ext cx="426402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Perwujudan nilai Pancasila dapat dilihat pada sistem hukum nasional yang berdasarkan Pancasila sebagai sumber dari segala sumber hukum. Semua peraturan atau perundang-undangan yang berlaku tidak boleh bertentangan dengan nilai-nilai Pancasila.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t="8974" r="5556" b="3114"/>
          <a:stretch>
            <a:fillRect/>
          </a:stretch>
        </p:blipFill>
        <p:spPr bwMode="auto">
          <a:xfrm>
            <a:off x="4648200" y="1166229"/>
            <a:ext cx="4038600" cy="308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224" y="1884224"/>
            <a:ext cx="395922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Perwujudan nilai Pancasila dapat dilihat pada demokrasi Pancasila yang mengutamakan musyawarah mufakat. Musyarawah dapat diartikan sebagai upaya bersama untuk mencari pemecahan suatu masalah.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974" t="8188" r="4579" b="8189"/>
          <a:stretch>
            <a:fillRect/>
          </a:stretch>
        </p:blipFill>
        <p:spPr bwMode="auto">
          <a:xfrm>
            <a:off x="4495800" y="1733550"/>
            <a:ext cx="41960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0882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Perwujudan nilai- nilai Pancasila di bidang sosial budaya dapat terlihat pada hal-hal berikut.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v-SE" dirty="0"/>
              <a:t>Menghargai keragaman budaya Indonesia,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v-SE" dirty="0"/>
              <a:t>Pelestarian keragaman budaya Indonesia,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n-NO" dirty="0"/>
              <a:t>Pengembangan nilai sosial dan budaya masyarakat menuju modernisasi yang dijiwai Pancasila.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01" t="6069" r="1515" b="3757"/>
          <a:stretch>
            <a:fillRect/>
          </a:stretch>
        </p:blipFill>
        <p:spPr bwMode="auto">
          <a:xfrm>
            <a:off x="286564" y="1809750"/>
            <a:ext cx="428543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5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70582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 Perwujudan nilai- nilai Pancasila di bidang pertahanan dan</a:t>
            </a:r>
          </a:p>
          <a:p>
            <a:pPr algn="ctr"/>
            <a:r>
              <a:rPr lang="sv-SE" dirty="0"/>
              <a:t>keamanan terlihat antara lain pada UUD NRI Tahun 1945</a:t>
            </a:r>
          </a:p>
          <a:p>
            <a:pPr algn="ctr"/>
            <a:r>
              <a:rPr lang="sv-SE" dirty="0"/>
              <a:t>Pasal 27 ayat (3) dan Pasal 30 ayat (1).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38" t="6818" r="23221" b="4545"/>
          <a:stretch>
            <a:fillRect/>
          </a:stretch>
        </p:blipFill>
        <p:spPr bwMode="auto">
          <a:xfrm>
            <a:off x="3344984" y="1047750"/>
            <a:ext cx="275101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2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12990" t="25750" b="4176"/>
          <a:stretch>
            <a:fillRect/>
          </a:stretch>
        </p:blipFill>
        <p:spPr bwMode="auto">
          <a:xfrm>
            <a:off x="0" y="966053"/>
            <a:ext cx="9144000" cy="417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4572000" y="2114550"/>
            <a:ext cx="3733800" cy="1828800"/>
            <a:chOff x="4572000" y="2114550"/>
            <a:chExt cx="37338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4572000" y="2114550"/>
              <a:ext cx="3733800" cy="18288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00600" y="2266950"/>
              <a:ext cx="3429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UUD NRI Tahun 1945 Pasal 27 ayat (3) menyatakan bahwa setiap warga negara berhak dan wajib ikut serta dalam upaya pembelaan negara.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4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4"/>
          <p:cNvSpPr txBox="1"/>
          <p:nvPr/>
        </p:nvSpPr>
        <p:spPr>
          <a:xfrm>
            <a:off x="0" y="133350"/>
            <a:ext cx="5969047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558431"/>
            <a:ext cx="48006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kemerdekaan</a:t>
            </a:r>
            <a:r>
              <a:rPr lang="en-US" sz="2000" dirty="0"/>
              <a:t> Indonesia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1945–1950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tantangan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Belanda</a:t>
            </a:r>
            <a:r>
              <a:rPr lang="en-US" sz="2000" dirty="0"/>
              <a:t>.</a:t>
            </a:r>
          </a:p>
          <a:p>
            <a:pPr algn="ctr"/>
            <a:r>
              <a:rPr lang="en-US" sz="2000" dirty="0" err="1"/>
              <a:t>Bahkan</a:t>
            </a:r>
            <a:r>
              <a:rPr lang="en-US" sz="2000" dirty="0"/>
              <a:t>,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Indonesia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menggantikan</a:t>
            </a:r>
            <a:r>
              <a:rPr lang="en-US" sz="2000" dirty="0"/>
              <a:t> </a:t>
            </a:r>
            <a:r>
              <a:rPr lang="en-US" sz="2000" dirty="0" err="1"/>
              <a:t>Pancasila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92" t="5063" r="38630" b="1266"/>
          <a:stretch>
            <a:fillRect/>
          </a:stretch>
        </p:blipFill>
        <p:spPr bwMode="auto">
          <a:xfrm>
            <a:off x="5969047" y="1115481"/>
            <a:ext cx="2286000" cy="31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718" y="1908542"/>
            <a:ext cx="380682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 UUD NRI Tahun 1945 Pasal 30 ayat (1) menyatakan bahwa tiap-tiap warga negara berhak dan wajib ikut serta dalam usaha pertahanan dan keamanan negara.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1" y="20002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410" name="AutoShape 2" descr="Stages of business development and growth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872" t="1923"/>
          <a:stretch>
            <a:fillRect/>
          </a:stretch>
        </p:blipFill>
        <p:spPr bwMode="auto">
          <a:xfrm>
            <a:off x="4252356" y="1314450"/>
            <a:ext cx="455734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0" y="133350"/>
            <a:ext cx="6781800" cy="832703"/>
          </a:xfrm>
          <a:prstGeom prst="rect">
            <a:avLst/>
          </a:prstGeom>
          <a:solidFill>
            <a:schemeClr val="accent5"/>
          </a:solidFill>
        </p:spPr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tabLst>
                <a:tab pos="692185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C. 	</a:t>
            </a:r>
            <a:r>
              <a:rPr lang="en-US" sz="2400" b="1" dirty="0" err="1">
                <a:solidFill>
                  <a:schemeClr val="bg1"/>
                </a:solidFill>
              </a:rPr>
              <a:t>Perwujudan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Nilai-Nilai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Pancasila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Berbagai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Bidang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Kehidupan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ntuk Bebas: Bentuk 4">
            <a:extLst>
              <a:ext uri="{FF2B5EF4-FFF2-40B4-BE49-F238E27FC236}">
                <a16:creationId xmlns:a16="http://schemas.microsoft.com/office/drawing/2014/main" xmlns="" id="{3F8D600C-5E2B-4B78-ADBD-920C9E7E7F1C}"/>
              </a:ext>
            </a:extLst>
          </p:cNvPr>
          <p:cNvSpPr/>
          <p:nvPr/>
        </p:nvSpPr>
        <p:spPr>
          <a:xfrm>
            <a:off x="1676400" y="339725"/>
            <a:ext cx="5867400" cy="4213225"/>
          </a:xfrm>
          <a:custGeom>
            <a:avLst/>
            <a:gdLst/>
            <a:ahLst/>
            <a:cxnLst/>
            <a:rect l="0" t="0" r="r" b="b"/>
            <a:pathLst>
              <a:path w="127" h="93">
                <a:moveTo>
                  <a:pt x="117" y="10"/>
                </a:moveTo>
                <a:cubicBezTo>
                  <a:pt x="115" y="10"/>
                  <a:pt x="113" y="10"/>
                  <a:pt x="111" y="10"/>
                </a:cubicBezTo>
                <a:cubicBezTo>
                  <a:pt x="108" y="10"/>
                  <a:pt x="108" y="10"/>
                  <a:pt x="107" y="7"/>
                </a:cubicBezTo>
                <a:cubicBezTo>
                  <a:pt x="106" y="2"/>
                  <a:pt x="102" y="0"/>
                  <a:pt x="97" y="0"/>
                </a:cubicBezTo>
                <a:cubicBezTo>
                  <a:pt x="90" y="0"/>
                  <a:pt x="82" y="0"/>
                  <a:pt x="75" y="0"/>
                </a:cubicBezTo>
                <a:cubicBezTo>
                  <a:pt x="73" y="0"/>
                  <a:pt x="70" y="1"/>
                  <a:pt x="69" y="3"/>
                </a:cubicBezTo>
                <a:cubicBezTo>
                  <a:pt x="68" y="4"/>
                  <a:pt x="67" y="6"/>
                  <a:pt x="66" y="9"/>
                </a:cubicBezTo>
                <a:cubicBezTo>
                  <a:pt x="65" y="9"/>
                  <a:pt x="65" y="10"/>
                  <a:pt x="64" y="10"/>
                </a:cubicBezTo>
                <a:cubicBezTo>
                  <a:pt x="56" y="10"/>
                  <a:pt x="49" y="10"/>
                  <a:pt x="41" y="10"/>
                </a:cubicBezTo>
                <a:cubicBezTo>
                  <a:pt x="40" y="10"/>
                  <a:pt x="40" y="9"/>
                  <a:pt x="39" y="9"/>
                </a:cubicBezTo>
                <a:cubicBezTo>
                  <a:pt x="38" y="7"/>
                  <a:pt x="37" y="7"/>
                  <a:pt x="35" y="7"/>
                </a:cubicBezTo>
                <a:cubicBezTo>
                  <a:pt x="33" y="7"/>
                  <a:pt x="30" y="7"/>
                  <a:pt x="27" y="7"/>
                </a:cubicBezTo>
                <a:cubicBezTo>
                  <a:pt x="25" y="7"/>
                  <a:pt x="24" y="7"/>
                  <a:pt x="23" y="9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0"/>
                  <a:pt x="14" y="10"/>
                </a:cubicBezTo>
                <a:cubicBezTo>
                  <a:pt x="6" y="10"/>
                  <a:pt x="0" y="15"/>
                  <a:pt x="0" y="24"/>
                </a:cubicBezTo>
                <a:cubicBezTo>
                  <a:pt x="0" y="42"/>
                  <a:pt x="0" y="60"/>
                  <a:pt x="0" y="78"/>
                </a:cubicBezTo>
                <a:cubicBezTo>
                  <a:pt x="0" y="86"/>
                  <a:pt x="6" y="93"/>
                  <a:pt x="15" y="92"/>
                </a:cubicBezTo>
                <a:cubicBezTo>
                  <a:pt x="31" y="92"/>
                  <a:pt x="47" y="92"/>
                  <a:pt x="63" y="92"/>
                </a:cubicBezTo>
                <a:cubicBezTo>
                  <a:pt x="80" y="92"/>
                  <a:pt x="97" y="92"/>
                  <a:pt x="114" y="92"/>
                </a:cubicBezTo>
                <a:cubicBezTo>
                  <a:pt x="121" y="92"/>
                  <a:pt x="127" y="87"/>
                  <a:pt x="127" y="79"/>
                </a:cubicBezTo>
                <a:cubicBezTo>
                  <a:pt x="127" y="60"/>
                  <a:pt x="127" y="41"/>
                  <a:pt x="127" y="23"/>
                </a:cubicBezTo>
                <a:cubicBezTo>
                  <a:pt x="127" y="17"/>
                  <a:pt x="123" y="12"/>
                  <a:pt x="117" y="10"/>
                </a:cubicBezTo>
                <a:close/>
                <a:moveTo>
                  <a:pt x="40" y="26"/>
                </a:moveTo>
                <a:cubicBezTo>
                  <a:pt x="34" y="26"/>
                  <a:pt x="28" y="26"/>
                  <a:pt x="22" y="26"/>
                </a:cubicBezTo>
                <a:cubicBezTo>
                  <a:pt x="22" y="25"/>
                  <a:pt x="22" y="23"/>
                  <a:pt x="22" y="21"/>
                </a:cubicBezTo>
                <a:cubicBezTo>
                  <a:pt x="28" y="21"/>
                  <a:pt x="34" y="21"/>
                  <a:pt x="40" y="21"/>
                </a:cubicBezTo>
                <a:cubicBezTo>
                  <a:pt x="40" y="23"/>
                  <a:pt x="40" y="25"/>
                  <a:pt x="40" y="26"/>
                </a:cubicBezTo>
                <a:close/>
                <a:moveTo>
                  <a:pt x="98" y="78"/>
                </a:moveTo>
                <a:cubicBezTo>
                  <a:pt x="94" y="79"/>
                  <a:pt x="90" y="80"/>
                  <a:pt x="85" y="80"/>
                </a:cubicBezTo>
                <a:cubicBezTo>
                  <a:pt x="70" y="80"/>
                  <a:pt x="57" y="69"/>
                  <a:pt x="55" y="54"/>
                </a:cubicBezTo>
                <a:cubicBezTo>
                  <a:pt x="54" y="43"/>
                  <a:pt x="60" y="32"/>
                  <a:pt x="71" y="26"/>
                </a:cubicBezTo>
                <a:cubicBezTo>
                  <a:pt x="87" y="17"/>
                  <a:pt x="108" y="25"/>
                  <a:pt x="114" y="42"/>
                </a:cubicBezTo>
                <a:cubicBezTo>
                  <a:pt x="119" y="56"/>
                  <a:pt x="112" y="71"/>
                  <a:pt x="98" y="78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"/>
            </a:endParaRPr>
          </a:p>
        </p:txBody>
      </p:sp>
      <p:pic>
        <p:nvPicPr>
          <p:cNvPr id="7" name="Gambar 9">
            <a:extLst>
              <a:ext uri="{FF2B5EF4-FFF2-40B4-BE49-F238E27FC236}">
                <a16:creationId xmlns:a16="http://schemas.microsoft.com/office/drawing/2014/main" xmlns="" id="{4075EA76-56F3-4C2C-8757-E92635A0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032" y="209550"/>
            <a:ext cx="1556968" cy="138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xmlns="" id="{3A0DBA1D-F809-4B5D-86B8-B671D6A7BE37}"/>
              </a:ext>
            </a:extLst>
          </p:cNvPr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9" name="Picture 2" descr="E:\ELISA\ERLANGGA LISA\2017\TEMPLATE PPT\SMP PPKN kelas X kelompok wajib\SMP PPKN kelas X kelompok wajib.png">
              <a:extLst>
                <a:ext uri="{FF2B5EF4-FFF2-40B4-BE49-F238E27FC236}">
                  <a16:creationId xmlns:a16="http://schemas.microsoft.com/office/drawing/2014/main" xmlns="" id="{6B276788-B4B1-4BD9-A788-25DB46EC2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D7A8C8E5-FD72-40C3-8FF1-FB7DBD082D1B}"/>
                </a:ext>
              </a:extLst>
            </p:cNvPr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PENDIDIKAN PANCASILA</a:t>
              </a:r>
              <a:r>
                <a:rPr kumimoji="0" lang="en-US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kumimoji="0" lang="id-ID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C96009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DAN KEWARGANEGARAAN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9600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80F7E2-A184-4254-94EC-89F84C4C94BF}"/>
              </a:ext>
            </a:extLst>
          </p:cNvPr>
          <p:cNvSpPr/>
          <p:nvPr/>
        </p:nvSpPr>
        <p:spPr>
          <a:xfrm>
            <a:off x="4191000" y="1352550"/>
            <a:ext cx="2819400" cy="2667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ambar 14">
            <a:extLst>
              <a:ext uri="{FF2B5EF4-FFF2-40B4-BE49-F238E27FC236}">
                <a16:creationId xmlns:a16="http://schemas.microsoft.com/office/drawing/2014/main" xmlns="" id="{F3B76876-A9BC-43DA-8317-438F9AD3F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094528"/>
            <a:ext cx="238874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38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352550"/>
            <a:ext cx="4190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Terdapat </a:t>
            </a:r>
            <a:r>
              <a:rPr lang="sv-SE" sz="2000" b="1" dirty="0"/>
              <a:t>upaya-upaya pemberontakan </a:t>
            </a:r>
            <a:r>
              <a:rPr lang="sv-SE" dirty="0"/>
              <a:t>terhadap NKRI di sejumlah tempat, yaitu sebagai berikut: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/>
              <a:t>Pemberontakan PKI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Pemberontakan</a:t>
            </a:r>
            <a:r>
              <a:rPr lang="en-US" dirty="0"/>
              <a:t> DI/TII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Barat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APRA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Andi</a:t>
            </a:r>
            <a:r>
              <a:rPr lang="en-US" dirty="0"/>
              <a:t> </a:t>
            </a:r>
            <a:r>
              <a:rPr lang="en-US" dirty="0" err="1"/>
              <a:t>Azis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Pemberontakan</a:t>
            </a:r>
            <a:r>
              <a:rPr lang="en-US" dirty="0"/>
              <a:t> RMS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717" t="2294" r="7233" b="4129"/>
          <a:stretch>
            <a:fillRect/>
          </a:stretch>
        </p:blipFill>
        <p:spPr bwMode="auto">
          <a:xfrm>
            <a:off x="4575958" y="1200150"/>
            <a:ext cx="418353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0380" y="1962150"/>
            <a:ext cx="4620219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sv-SE" sz="2000" dirty="0"/>
              <a:t>Berdasarkan UUDS 1950, </a:t>
            </a:r>
            <a:r>
              <a:rPr lang="sv-SE" sz="2000" b="1" dirty="0"/>
              <a:t>presiden berfungsi sebagai kepala negara </a:t>
            </a:r>
            <a:r>
              <a:rPr lang="sv-SE" sz="2000" dirty="0"/>
              <a:t>dan menjadi bagian dari pemerintah. Namun, tanggung jawab pemerintahan berada di tangan perdana menteri bersama para menterinya. </a:t>
            </a:r>
            <a:endParaRPr lang="en-US" sz="2000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110" t="4337" r="24065" b="2511"/>
          <a:stretch>
            <a:fillRect/>
          </a:stretch>
        </p:blipFill>
        <p:spPr bwMode="auto">
          <a:xfrm>
            <a:off x="884215" y="819150"/>
            <a:ext cx="2544783" cy="370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3830419"/>
            <a:ext cx="7543800" cy="646331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Penerapan Pancasila pada periode 1950-1959 cenderung diarahkan sebagai ideologi liberal. Hal ini ternyata tidak menjamin stabilitas pemerintahan. 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" name="Picture 8" descr="944px-Garuda_Pancasila,_Coat_of_Arms_of_Indones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895350"/>
            <a:ext cx="2528887" cy="2743200"/>
          </a:xfrm>
          <a:prstGeom prst="rect">
            <a:avLst/>
          </a:prstGeom>
        </p:spPr>
      </p:pic>
      <p:sp>
        <p:nvSpPr>
          <p:cNvPr id="10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769" t="12633" r="3231" b="8222"/>
          <a:stretch>
            <a:fillRect/>
          </a:stretch>
        </p:blipFill>
        <p:spPr bwMode="auto">
          <a:xfrm>
            <a:off x="0" y="666750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4953000" y="1657350"/>
            <a:ext cx="3962400" cy="2057400"/>
            <a:chOff x="4953000" y="1657350"/>
            <a:chExt cx="3962400" cy="2057400"/>
          </a:xfrm>
        </p:grpSpPr>
        <p:sp>
          <p:nvSpPr>
            <p:cNvPr id="9" name="Rectangle 8"/>
            <p:cNvSpPr/>
            <p:nvPr/>
          </p:nvSpPr>
          <p:spPr>
            <a:xfrm>
              <a:off x="4953000" y="1657350"/>
              <a:ext cx="3962400" cy="20574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1683425"/>
              <a:ext cx="3810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Terlaksana </a:t>
              </a:r>
              <a:r>
                <a:rPr lang="sv-SE" b="1" dirty="0">
                  <a:solidFill>
                    <a:srgbClr val="FFFF00"/>
                  </a:solidFill>
                </a:rPr>
                <a:t>pemilihan umum pertama </a:t>
              </a:r>
              <a:r>
                <a:rPr lang="sv-SE" dirty="0">
                  <a:solidFill>
                    <a:schemeClr val="bg1"/>
                  </a:solidFill>
                </a:rPr>
                <a:t>Indonesia, yaitu pada tanggal 29 September 1955. Terpilih 272 wakil rakyat sebagai anggota DPR. Pemilu ini juga berhasil memilih anggota-anggota lembaga Konstituante sejumlah 550 orang.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35255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Pada tahun 1950-1959 muncul sejumlah pemberontakan yang bertujuan melepaskan diri dari NKRI, yaitu sebagai berikut:</a:t>
            </a:r>
          </a:p>
          <a:p>
            <a:pPr marL="342900" indent="-342900">
              <a:buAutoNum type="alphaLcPeriod"/>
            </a:pPr>
            <a:r>
              <a:rPr lang="sv-SE" dirty="0"/>
              <a:t>Pemberontakan DI/TII di Sulawesi Selatan, Kalimantan Selatan dan Aceh;</a:t>
            </a:r>
          </a:p>
          <a:p>
            <a:pPr marL="342900" indent="-342900">
              <a:buAutoNum type="alphaLcPeriod"/>
            </a:pPr>
            <a:r>
              <a:rPr lang="en-US" dirty="0" err="1"/>
              <a:t>Pemberontakan</a:t>
            </a:r>
            <a:r>
              <a:rPr lang="en-US" dirty="0"/>
              <a:t> PRRI;</a:t>
            </a:r>
          </a:p>
          <a:p>
            <a:pPr marL="342900" indent="-342900">
              <a:buAutoNum type="alphaLcPeriod"/>
            </a:pPr>
            <a:r>
              <a:rPr lang="en-US" dirty="0" err="1"/>
              <a:t>Pemberontakan</a:t>
            </a:r>
            <a:r>
              <a:rPr lang="en-US" dirty="0"/>
              <a:t> </a:t>
            </a:r>
            <a:r>
              <a:rPr lang="en-US" dirty="0" err="1"/>
              <a:t>Permesta</a:t>
            </a:r>
            <a:r>
              <a:rPr lang="en-US" dirty="0"/>
              <a:t>.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2603" t="4416" r="4040" b="6695"/>
          <a:stretch>
            <a:fillRect/>
          </a:stretch>
        </p:blipFill>
        <p:spPr bwMode="auto">
          <a:xfrm>
            <a:off x="4290283" y="1331521"/>
            <a:ext cx="4548917" cy="272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3509" y="1515083"/>
            <a:ext cx="41910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Sebagian pihak menyebut masa 1959 hingga 1966 sebagai periode demokrasi terpimpin. Pada masa ini,  demokrasi dianggap tidak berada pada kekuasaan rakyat, sebagaimana diamanatkan nilai-nilai Pancasila, namun cenderung berada pada kekuasaan pribadi presiden. </a:t>
            </a:r>
            <a:endParaRPr lang="en-US" sz="2000" dirty="0"/>
          </a:p>
        </p:txBody>
      </p:sp>
      <p:grpSp>
        <p:nvGrpSpPr>
          <p:cNvPr id="2" name="Group 11"/>
          <p:cNvGrpSpPr/>
          <p:nvPr/>
        </p:nvGrpSpPr>
        <p:grpSpPr>
          <a:xfrm>
            <a:off x="0" y="4302126"/>
            <a:ext cx="9144000" cy="841375"/>
            <a:chOff x="0" y="13766802"/>
            <a:chExt cx="29260800" cy="2692400"/>
          </a:xfrm>
        </p:grpSpPr>
        <p:pic>
          <p:nvPicPr>
            <p:cNvPr id="13" name="Picture 2" descr="E:\ELISA\ERLANGGA LISA\2017\TEMPLATE PPT\SMP PPKN kelas X kelompok wajib\SMP PPKN kelas X kelompok waji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66802"/>
              <a:ext cx="29260800" cy="26924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15300962"/>
              <a:ext cx="21457920" cy="11326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PENDIDIKAN PANCASILA</a:t>
              </a:r>
              <a:r>
                <a:rPr lang="en-US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id-ID" sz="1700" b="1" dirty="0">
                  <a:solidFill>
                    <a:srgbClr val="C96009"/>
                  </a:solidFill>
                  <a:latin typeface="Calibri" pitchFamily="34" charset="0"/>
                  <a:cs typeface="Calibri" pitchFamily="34" charset="0"/>
                </a:rPr>
                <a:t>DAN KEWARGANEGARAAN</a:t>
              </a:r>
              <a:endParaRPr lang="en-US" sz="1700" dirty="0">
                <a:solidFill>
                  <a:srgbClr val="C9600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167" t="7397" r="24771" b="2663"/>
          <a:stretch>
            <a:fillRect/>
          </a:stretch>
        </p:blipFill>
        <p:spPr bwMode="auto">
          <a:xfrm>
            <a:off x="304800" y="1497517"/>
            <a:ext cx="4038600" cy="2511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34"/>
          <p:cNvSpPr txBox="1"/>
          <p:nvPr/>
        </p:nvSpPr>
        <p:spPr>
          <a:xfrm>
            <a:off x="0" y="133350"/>
            <a:ext cx="5961685" cy="463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596346" lvl="1" indent="-596346">
              <a:buFont typeface="+mj-lt"/>
              <a:buAutoNum type="alphaUcPeriod"/>
              <a:tabLst>
                <a:tab pos="692185" algn="l"/>
              </a:tabLst>
            </a:pPr>
            <a:r>
              <a:rPr lang="it-IT" sz="2400" b="1" dirty="0">
                <a:solidFill>
                  <a:schemeClr val="bg1"/>
                </a:solidFill>
              </a:rPr>
              <a:t>Penerapan Pancasila dari Masa ke Masa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1159</Words>
  <Application>Microsoft Office PowerPoint</Application>
  <PresentationFormat>On-screen Show (16:9)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ria.rizkiati</dc:creator>
  <cp:lastModifiedBy>User</cp:lastModifiedBy>
  <cp:revision>430</cp:revision>
  <dcterms:created xsi:type="dcterms:W3CDTF">2018-05-18T01:52:39Z</dcterms:created>
  <dcterms:modified xsi:type="dcterms:W3CDTF">2021-07-28T06:31:30Z</dcterms:modified>
</cp:coreProperties>
</file>