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4" r:id="rId3"/>
    <p:sldId id="259" r:id="rId4"/>
    <p:sldId id="402" r:id="rId5"/>
    <p:sldId id="403" r:id="rId6"/>
    <p:sldId id="404" r:id="rId7"/>
    <p:sldId id="405" r:id="rId8"/>
    <p:sldId id="406" r:id="rId9"/>
    <p:sldId id="293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36" r:id="rId21"/>
    <p:sldId id="437" r:id="rId22"/>
    <p:sldId id="393" r:id="rId23"/>
    <p:sldId id="418" r:id="rId24"/>
    <p:sldId id="419" r:id="rId25"/>
    <p:sldId id="420" r:id="rId26"/>
    <p:sldId id="421" r:id="rId27"/>
    <p:sldId id="422" r:id="rId28"/>
    <p:sldId id="425" r:id="rId29"/>
    <p:sldId id="423" r:id="rId30"/>
    <p:sldId id="424" r:id="rId31"/>
    <p:sldId id="426" r:id="rId32"/>
    <p:sldId id="427" r:id="rId33"/>
    <p:sldId id="428" r:id="rId34"/>
    <p:sldId id="429" r:id="rId35"/>
    <p:sldId id="430" r:id="rId36"/>
    <p:sldId id="432" r:id="rId37"/>
    <p:sldId id="431" r:id="rId38"/>
    <p:sldId id="433" r:id="rId39"/>
    <p:sldId id="434" r:id="rId40"/>
    <p:sldId id="363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655" autoAdjust="0"/>
  </p:normalViewPr>
  <p:slideViewPr>
    <p:cSldViewPr>
      <p:cViewPr varScale="1">
        <p:scale>
          <a:sx n="95" d="100"/>
          <a:sy n="95" d="100"/>
        </p:scale>
        <p:origin x="-66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6EFD-3BE1-4844-B2CA-45DF20F2A1C2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527CA-F03A-41ED-BCA2-FFF45D9F6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6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8E85-E019-45CF-8E47-5D6014CA186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USER\Desktop\GAMBAR INA\abstract-ring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3"/>
            <a:ext cx="9144000" cy="5143499"/>
          </a:xfrm>
          <a:prstGeom prst="rect">
            <a:avLst/>
          </a:prstGeom>
          <a:noFill/>
        </p:spPr>
      </p:pic>
      <p:sp>
        <p:nvSpPr>
          <p:cNvPr id="9" name="Cube 13"/>
          <p:cNvSpPr/>
          <p:nvPr/>
        </p:nvSpPr>
        <p:spPr>
          <a:xfrm>
            <a:off x="733967" y="133350"/>
            <a:ext cx="2542633" cy="3588252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7" tIns="342672" rIns="685347" bIns="34267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41" t="2323" r="2941" b="3760"/>
          <a:stretch>
            <a:fillRect/>
          </a:stretch>
        </p:blipFill>
        <p:spPr bwMode="auto">
          <a:xfrm>
            <a:off x="762000" y="216402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D2FDD648-2DB5-4AB9-AE93-F0572893E8B9}"/>
              </a:ext>
            </a:extLst>
          </p:cNvPr>
          <p:cNvSpPr/>
          <p:nvPr/>
        </p:nvSpPr>
        <p:spPr>
          <a:xfrm>
            <a:off x="3259290" y="1047750"/>
            <a:ext cx="5324261" cy="1184479"/>
          </a:xfrm>
          <a:prstGeom prst="rect">
            <a:avLst/>
          </a:prstGeom>
          <a:noFill/>
        </p:spPr>
        <p:txBody>
          <a:bodyPr wrap="none" lIns="685347" tIns="342672" rIns="685347" bIns="34267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Pembelajaran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xmlns="" id="{F610D739-87E5-4C40-A948-155F9755B3CD}"/>
              </a:ext>
            </a:extLst>
          </p:cNvPr>
          <p:cNvCxnSpPr>
            <a:cxnSpLocks/>
          </p:cNvCxnSpPr>
          <p:nvPr/>
        </p:nvCxnSpPr>
        <p:spPr>
          <a:xfrm>
            <a:off x="3724518" y="2030608"/>
            <a:ext cx="46440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F590BD3A-3A75-4FEF-B1A6-D034A0AF2379}"/>
              </a:ext>
            </a:extLst>
          </p:cNvPr>
          <p:cNvSpPr/>
          <p:nvPr/>
        </p:nvSpPr>
        <p:spPr>
          <a:xfrm>
            <a:off x="3601389" y="1841804"/>
            <a:ext cx="5117489" cy="1830810"/>
          </a:xfrm>
          <a:prstGeom prst="rect">
            <a:avLst/>
          </a:prstGeom>
          <a:noFill/>
        </p:spPr>
        <p:txBody>
          <a:bodyPr wrap="square" lIns="685347" tIns="342672" rIns="685347" bIns="34267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PPKn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SM</a:t>
            </a:r>
            <a:r>
              <a:rPr kumimoji="0" lang="id-ID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</a:t>
            </a:r>
            <a:r>
              <a:rPr kumimoji="0" lang="id-ID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Kelas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d-ID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8" name="Gambar 2">
            <a:extLst>
              <a:ext uri="{FF2B5EF4-FFF2-40B4-BE49-F238E27FC236}">
                <a16:creationId xmlns:a16="http://schemas.microsoft.com/office/drawing/2014/main" xmlns="" id="{620046E9-FBB4-40E4-AEEE-E65C321E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87936"/>
            <a:ext cx="9144000" cy="18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6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PENDIDIKAN PANCASILA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DAN KEWARGANEGARAAN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pic>
        <p:nvPicPr>
          <p:cNvPr id="21" name="Gambar 20">
            <a:extLst>
              <a:ext uri="{FF2B5EF4-FFF2-40B4-BE49-F238E27FC236}">
                <a16:creationId xmlns:a16="http://schemas.microsoft.com/office/drawing/2014/main" xmlns="" id="{CFC007A1-0D10-419C-9462-C7A07E6CC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79443" y="369897"/>
            <a:ext cx="327549" cy="37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962150"/>
            <a:ext cx="4645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Pertempuran lima hari di Semarang </a:t>
            </a:r>
            <a:r>
              <a:rPr lang="it-IT" sz="2000" dirty="0"/>
              <a:t>berlangsung pada </a:t>
            </a:r>
            <a:r>
              <a:rPr lang="en-US" sz="2000" dirty="0" err="1"/>
              <a:t>tanggal</a:t>
            </a:r>
            <a:r>
              <a:rPr lang="en-US" sz="2000" dirty="0"/>
              <a:t> 15-19 </a:t>
            </a:r>
            <a:r>
              <a:rPr lang="en-US" sz="2000" dirty="0" err="1"/>
              <a:t>Oktober</a:t>
            </a:r>
            <a:r>
              <a:rPr lang="en-US" sz="2000" dirty="0"/>
              <a:t> 1945. </a:t>
            </a:r>
            <a:r>
              <a:rPr lang="en-US" sz="2000" dirty="0" err="1"/>
              <a:t>Peristiwa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bermula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400</a:t>
            </a:r>
          </a:p>
          <a:p>
            <a:pPr algn="ctr"/>
            <a:r>
              <a:rPr lang="it-IT" sz="2000" dirty="0"/>
              <a:t>tawanan Jepang di pabrik gula di Semarang, memberontak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hendak</a:t>
            </a:r>
            <a:r>
              <a:rPr lang="en-US" sz="2000" dirty="0"/>
              <a:t> </a:t>
            </a:r>
            <a:r>
              <a:rPr lang="en-US" sz="2000" dirty="0" err="1"/>
              <a:t>dipindahkan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93" t="6778"/>
          <a:stretch>
            <a:fillRect/>
          </a:stretch>
        </p:blipFill>
        <p:spPr bwMode="auto">
          <a:xfrm>
            <a:off x="4800600" y="1001868"/>
            <a:ext cx="4186040" cy="345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asil gambar untuk Pertempuran Surab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38759"/>
            <a:ext cx="2971800" cy="40713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180975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/>
              <a:t>Pertempuran</a:t>
            </a:r>
            <a:r>
              <a:rPr lang="es-ES" sz="2000" b="1" dirty="0"/>
              <a:t> Surabaya </a:t>
            </a:r>
            <a:r>
              <a:rPr lang="es-ES" sz="2000" dirty="0"/>
              <a:t>10 </a:t>
            </a:r>
            <a:r>
              <a:rPr lang="es-ES" sz="2000" dirty="0" err="1"/>
              <a:t>November</a:t>
            </a:r>
            <a:r>
              <a:rPr lang="es-ES" sz="2000" dirty="0"/>
              <a:t> 1945, </a:t>
            </a:r>
            <a:r>
              <a:rPr lang="en-US" sz="2000" dirty="0" err="1"/>
              <a:t>dilatarbelakangi</a:t>
            </a:r>
            <a:r>
              <a:rPr lang="en-US" sz="2000" dirty="0"/>
              <a:t> </a:t>
            </a:r>
            <a:r>
              <a:rPr lang="en-US" sz="2000" dirty="0" err="1"/>
              <a:t>kekecewaan</a:t>
            </a:r>
            <a:r>
              <a:rPr lang="en-US" sz="2000" dirty="0"/>
              <a:t> </a:t>
            </a:r>
            <a:r>
              <a:rPr lang="sv-SE" sz="2000" dirty="0"/>
              <a:t>rakyat Surabaya yang merasa dikhianati pihak Sekutu yang </a:t>
            </a:r>
            <a:r>
              <a:rPr lang="en-US" sz="2000" dirty="0" err="1"/>
              <a:t>tergabung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Allied Forces Netherlands East Indies (AFNEI).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2184916"/>
            <a:ext cx="419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Pertempuran Ambarawa </a:t>
            </a:r>
            <a:r>
              <a:rPr lang="fi-FI" dirty="0"/>
              <a:t>menjadi saksi kemampuan Tentara Keamanan Rakyat (TKR) yang dipimpin Kolonel </a:t>
            </a:r>
            <a:r>
              <a:rPr lang="en-US" dirty="0" err="1"/>
              <a:t>Sudirman</a:t>
            </a:r>
            <a:r>
              <a:rPr lang="en-US" dirty="0"/>
              <a:t> </a:t>
            </a:r>
            <a:r>
              <a:rPr lang="en-US" dirty="0" err="1"/>
              <a:t>memukul</a:t>
            </a:r>
            <a:r>
              <a:rPr lang="en-US" dirty="0"/>
              <a:t> </a:t>
            </a:r>
            <a:r>
              <a:rPr lang="en-US" dirty="0" err="1"/>
              <a:t>mundur</a:t>
            </a:r>
            <a:r>
              <a:rPr lang="en-US" dirty="0"/>
              <a:t> </a:t>
            </a:r>
            <a:r>
              <a:rPr lang="en-US" dirty="0" err="1"/>
              <a:t>pasukan</a:t>
            </a:r>
            <a:r>
              <a:rPr lang="en-US" dirty="0"/>
              <a:t> </a:t>
            </a:r>
            <a:r>
              <a:rPr lang="en-US" dirty="0" err="1"/>
              <a:t>Sekutu</a:t>
            </a:r>
            <a:r>
              <a:rPr lang="en-US" dirty="0"/>
              <a:t> yang </a:t>
            </a:r>
            <a:r>
              <a:rPr lang="en-US" dirty="0" err="1"/>
              <a:t>dipimpin</a:t>
            </a:r>
            <a:r>
              <a:rPr lang="en-US" dirty="0"/>
              <a:t> </a:t>
            </a:r>
            <a:r>
              <a:rPr lang="en-US" dirty="0" err="1"/>
              <a:t>Brigjen</a:t>
            </a:r>
            <a:r>
              <a:rPr lang="en-US" dirty="0"/>
              <a:t> Bethel.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42" y="1417000"/>
            <a:ext cx="414997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0347"/>
          <a:stretch>
            <a:fillRect/>
          </a:stretch>
        </p:blipFill>
        <p:spPr bwMode="auto">
          <a:xfrm>
            <a:off x="5116322" y="1045000"/>
            <a:ext cx="3671062" cy="332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2524" y="1431378"/>
            <a:ext cx="4564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Pertempuran</a:t>
            </a:r>
            <a:r>
              <a:rPr lang="en-US" sz="2000" b="1" dirty="0"/>
              <a:t> Medan Area </a:t>
            </a:r>
            <a:r>
              <a:rPr lang="en-US" sz="2000" dirty="0" err="1"/>
              <a:t>ditandai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Sekutu</a:t>
            </a:r>
            <a:r>
              <a:rPr lang="en-US" sz="2000" dirty="0"/>
              <a:t> </a:t>
            </a:r>
            <a:r>
              <a:rPr lang="en-US" sz="2000" dirty="0" err="1"/>
              <a:t>membebaskan</a:t>
            </a:r>
            <a:r>
              <a:rPr lang="en-US" sz="2000" dirty="0"/>
              <a:t> </a:t>
            </a:r>
            <a:r>
              <a:rPr lang="en-US" sz="2000" dirty="0" err="1"/>
              <a:t>pasukan</a:t>
            </a:r>
            <a:r>
              <a:rPr lang="en-US" sz="2000" dirty="0"/>
              <a:t> </a:t>
            </a:r>
            <a:r>
              <a:rPr lang="en-US" sz="2000" dirty="0" err="1"/>
              <a:t>Belanda</a:t>
            </a:r>
            <a:r>
              <a:rPr lang="en-US" sz="2000" dirty="0"/>
              <a:t>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tawanan</a:t>
            </a:r>
            <a:r>
              <a:rPr lang="en-US" sz="2000" dirty="0"/>
              <a:t> </a:t>
            </a:r>
            <a:r>
              <a:rPr lang="it-IT" sz="2000" dirty="0"/>
              <a:t>perang, dipersenjatai kembali, dan menjadi tentara di Medan.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melecehkan</a:t>
            </a:r>
            <a:r>
              <a:rPr lang="en-US" sz="2000" dirty="0"/>
              <a:t> </a:t>
            </a:r>
            <a:r>
              <a:rPr lang="en-US" sz="2000" dirty="0" err="1"/>
              <a:t>pernyataan</a:t>
            </a:r>
            <a:r>
              <a:rPr lang="en-US" sz="2000" dirty="0"/>
              <a:t> </a:t>
            </a:r>
            <a:r>
              <a:rPr lang="en-US" sz="2000" dirty="0" err="1"/>
              <a:t>kemerdekaan</a:t>
            </a:r>
            <a:r>
              <a:rPr lang="en-US" sz="2000" dirty="0"/>
              <a:t> Indonesia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memancing</a:t>
            </a:r>
            <a:r>
              <a:rPr lang="en-US" sz="2000" dirty="0"/>
              <a:t> </a:t>
            </a:r>
            <a:r>
              <a:rPr lang="en-US" sz="2000" dirty="0" err="1"/>
              <a:t>perlawanan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pemuda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929646"/>
            <a:ext cx="495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Peristiwa</a:t>
            </a:r>
            <a:r>
              <a:rPr lang="en-US" sz="2000" b="1" dirty="0"/>
              <a:t> Bandung </a:t>
            </a:r>
            <a:r>
              <a:rPr lang="en-US" sz="2000" b="1" dirty="0" err="1"/>
              <a:t>Lautan</a:t>
            </a:r>
            <a:r>
              <a:rPr lang="en-US" sz="2000" b="1" dirty="0"/>
              <a:t> </a:t>
            </a:r>
            <a:r>
              <a:rPr lang="en-US" sz="2000" b="1" dirty="0" err="1"/>
              <a:t>Api</a:t>
            </a:r>
            <a:r>
              <a:rPr lang="en-US" sz="2000" b="1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</a:t>
            </a:r>
            <a:r>
              <a:rPr lang="fi-FI" dirty="0"/>
              <a:t>asukan sekutu yang menuntut pasukan </a:t>
            </a:r>
            <a:r>
              <a:rPr lang="en-US" dirty="0"/>
              <a:t>Indonesia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senjata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disusul</a:t>
            </a:r>
            <a:r>
              <a:rPr lang="en-US" dirty="0"/>
              <a:t> ultimatum agar </a:t>
            </a:r>
            <a:r>
              <a:rPr lang="en-US" dirty="0" err="1"/>
              <a:t>tentara</a:t>
            </a:r>
            <a:r>
              <a:rPr lang="en-US" dirty="0"/>
              <a:t> Indonesia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Bandung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utara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rakyat</a:t>
            </a:r>
            <a:r>
              <a:rPr lang="en-US" dirty="0"/>
              <a:t> Bandung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mengindahkan</a:t>
            </a:r>
            <a:r>
              <a:rPr lang="en-US" dirty="0"/>
              <a:t> ultimatum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1276350"/>
            <a:ext cx="3352800" cy="3175405"/>
            <a:chOff x="533400" y="1504950"/>
            <a:chExt cx="2667000" cy="2525890"/>
          </a:xfrm>
        </p:grpSpPr>
        <p:pic>
          <p:nvPicPr>
            <p:cNvPr id="24578" name="Picture 2" descr="Hasil gambar untuk peta bandung"/>
            <p:cNvPicPr>
              <a:picLocks noChangeAspect="1" noChangeArrowheads="1"/>
            </p:cNvPicPr>
            <p:nvPr/>
          </p:nvPicPr>
          <p:blipFill>
            <a:blip r:embed="rId2" cstate="print"/>
            <a:srcRect l="10614" r="15084"/>
            <a:stretch>
              <a:fillRect/>
            </a:stretch>
          </p:blipFill>
          <p:spPr bwMode="auto">
            <a:xfrm>
              <a:off x="533400" y="1504950"/>
              <a:ext cx="2667000" cy="252589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371600" y="280035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Bandung</a:t>
              </a:r>
            </a:p>
          </p:txBody>
        </p:sp>
      </p:grpSp>
      <p:pic>
        <p:nvPicPr>
          <p:cNvPr id="14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5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970" y="1856422"/>
            <a:ext cx="4169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Peristiwa Merah Putih </a:t>
            </a:r>
            <a:r>
              <a:rPr lang="it-IT" sz="2000" dirty="0"/>
              <a:t>di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it-IT" sz="2000" dirty="0"/>
              <a:t>p</a:t>
            </a:r>
            <a:r>
              <a:rPr lang="de-DE" sz="2000" dirty="0"/>
              <a:t>asukan NICA mulai bertindak sewenang-wenang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menahan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tokoh</a:t>
            </a:r>
            <a:r>
              <a:rPr lang="en-US" sz="2000" dirty="0"/>
              <a:t> RI. </a:t>
            </a:r>
            <a:r>
              <a:rPr lang="en-US" sz="2000" dirty="0" err="1"/>
              <a:t>Sehingga</a:t>
            </a:r>
            <a:r>
              <a:rPr lang="en-US" sz="2000" dirty="0"/>
              <a:t>, </a:t>
            </a:r>
            <a:r>
              <a:rPr lang="en-US" sz="2000" dirty="0" err="1"/>
              <a:t>mengundang</a:t>
            </a:r>
            <a:r>
              <a:rPr lang="en-US" sz="2000" dirty="0"/>
              <a:t> </a:t>
            </a:r>
            <a:r>
              <a:rPr lang="en-US" sz="2000" dirty="0" err="1"/>
              <a:t>reaksi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rakyat</a:t>
            </a:r>
            <a:r>
              <a:rPr lang="en-US" sz="2000" dirty="0"/>
              <a:t> Manado.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308" y="1133334"/>
            <a:ext cx="4572080" cy="307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3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Badung Puputan 1906.jpg"/>
          <p:cNvPicPr>
            <a:picLocks noChangeAspect="1" noChangeArrowheads="1"/>
          </p:cNvPicPr>
          <p:nvPr/>
        </p:nvPicPr>
        <p:blipFill>
          <a:blip r:embed="rId2" cstate="print"/>
          <a:srcRect t="31333"/>
          <a:stretch>
            <a:fillRect/>
          </a:stretch>
        </p:blipFill>
        <p:spPr bwMode="auto">
          <a:xfrm>
            <a:off x="0" y="-19050"/>
            <a:ext cx="9144000" cy="4735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76400" y="1208842"/>
            <a:ext cx="5562600" cy="1430417"/>
            <a:chOff x="1676400" y="1285041"/>
            <a:chExt cx="5562600" cy="1430417"/>
          </a:xfrm>
        </p:grpSpPr>
        <p:sp>
          <p:nvSpPr>
            <p:cNvPr id="12" name="Rectangle 11"/>
            <p:cNvSpPr/>
            <p:nvPr/>
          </p:nvSpPr>
          <p:spPr>
            <a:xfrm>
              <a:off x="1676400" y="1285041"/>
              <a:ext cx="5562600" cy="1430417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000" y="1285042"/>
              <a:ext cx="51054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C00000"/>
                  </a:solidFill>
                </a:rPr>
                <a:t>Perang</a:t>
              </a:r>
              <a:r>
                <a:rPr lang="en-US" sz="2200" b="1" dirty="0">
                  <a:solidFill>
                    <a:srgbClr val="C00000"/>
                  </a:solidFill>
                </a:rPr>
                <a:t> </a:t>
              </a:r>
              <a:r>
                <a:rPr lang="en-US" sz="2200" b="1" dirty="0" err="1">
                  <a:solidFill>
                    <a:srgbClr val="C00000"/>
                  </a:solidFill>
                </a:rPr>
                <a:t>Puputan</a:t>
              </a:r>
              <a:r>
                <a:rPr lang="en-US" sz="2200" b="1" dirty="0">
                  <a:solidFill>
                    <a:srgbClr val="C00000"/>
                  </a:solidFill>
                </a:rPr>
                <a:t> </a:t>
              </a:r>
              <a:r>
                <a:rPr lang="en-US" sz="2200" b="1" dirty="0" err="1">
                  <a:solidFill>
                    <a:srgbClr val="C00000"/>
                  </a:solidFill>
                </a:rPr>
                <a:t>Margana</a:t>
              </a:r>
              <a:r>
                <a:rPr lang="en-US" sz="2200" b="1" dirty="0">
                  <a:solidFill>
                    <a:srgbClr val="C00000"/>
                  </a:solidFill>
                </a:rPr>
                <a:t> </a:t>
              </a:r>
              <a:r>
                <a:rPr lang="en-US" sz="2000" dirty="0" err="1"/>
                <a:t>terjadi</a:t>
              </a:r>
              <a:r>
                <a:rPr lang="en-US" sz="2000" dirty="0"/>
                <a:t> </a:t>
              </a:r>
              <a:r>
                <a:rPr lang="en-US" sz="2000" dirty="0" err="1"/>
                <a:t>karena</a:t>
              </a:r>
              <a:r>
                <a:rPr lang="en-US" sz="2000" dirty="0"/>
                <a:t> </a:t>
              </a:r>
              <a:r>
                <a:rPr lang="en-US" sz="2000" dirty="0" err="1"/>
                <a:t>pasukan</a:t>
              </a:r>
              <a:r>
                <a:rPr lang="en-US" sz="2000" dirty="0"/>
                <a:t> </a:t>
              </a:r>
              <a:r>
                <a:rPr lang="en-US" sz="2000" dirty="0" err="1"/>
                <a:t>Belanda</a:t>
              </a:r>
              <a:r>
                <a:rPr lang="en-US" sz="2000" dirty="0"/>
                <a:t> </a:t>
              </a:r>
              <a:r>
                <a:rPr lang="en-US" sz="2000" dirty="0" err="1"/>
                <a:t>mendarat</a:t>
              </a:r>
              <a:r>
                <a:rPr lang="en-US" sz="2000" dirty="0"/>
                <a:t> </a:t>
              </a:r>
              <a:r>
                <a:rPr lang="en-US" sz="2000" dirty="0" err="1"/>
                <a:t>di</a:t>
              </a:r>
              <a:r>
                <a:rPr lang="en-US" sz="2000" dirty="0"/>
                <a:t> Bali. </a:t>
              </a:r>
              <a:r>
                <a:rPr lang="en-US" sz="2000" dirty="0" err="1"/>
                <a:t>Belanda</a:t>
              </a:r>
              <a:r>
                <a:rPr lang="en-US" sz="2000" dirty="0"/>
                <a:t> </a:t>
              </a:r>
              <a:r>
                <a:rPr lang="en-US" sz="2000" dirty="0" err="1"/>
                <a:t>ingin</a:t>
              </a:r>
              <a:r>
                <a:rPr lang="en-US" sz="2000" dirty="0"/>
                <a:t> </a:t>
              </a:r>
              <a:r>
                <a:rPr lang="en-US" sz="2000" dirty="0" err="1"/>
                <a:t>membentuk</a:t>
              </a:r>
              <a:r>
                <a:rPr lang="en-US" sz="2000" dirty="0"/>
                <a:t> Indonesia </a:t>
              </a:r>
              <a:r>
                <a:rPr lang="en-US" sz="2000" dirty="0" err="1"/>
                <a:t>Timur</a:t>
              </a:r>
              <a:r>
                <a:rPr lang="en-US" sz="2000" dirty="0"/>
                <a:t>. </a:t>
              </a:r>
              <a:r>
                <a:rPr lang="en-US" sz="2000" dirty="0" err="1"/>
                <a:t>Namun</a:t>
              </a:r>
              <a:r>
                <a:rPr lang="en-US" sz="2000" dirty="0"/>
                <a:t> </a:t>
              </a:r>
              <a:r>
                <a:rPr lang="en-US" sz="2000" dirty="0" err="1"/>
                <a:t>ditolak</a:t>
              </a:r>
              <a:r>
                <a:rPr lang="en-US" sz="2000" dirty="0"/>
                <a:t> </a:t>
              </a:r>
              <a:r>
                <a:rPr lang="en-US" sz="2000" dirty="0" err="1"/>
                <a:t>oleh</a:t>
              </a:r>
              <a:r>
                <a:rPr lang="en-US" sz="2000" dirty="0"/>
                <a:t> </a:t>
              </a:r>
              <a:r>
                <a:rPr lang="en-US" sz="2000" dirty="0" err="1"/>
                <a:t>rakyat</a:t>
              </a:r>
              <a:r>
                <a:rPr lang="en-US" sz="2000" dirty="0"/>
                <a:t> Bali.</a:t>
              </a:r>
            </a:p>
          </p:txBody>
        </p:sp>
      </p:grpSp>
      <p:pic>
        <p:nvPicPr>
          <p:cNvPr id="13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usiness brainstorming concept Free Vector"/>
          <p:cNvPicPr>
            <a:picLocks noChangeAspect="1" noChangeArrowheads="1"/>
          </p:cNvPicPr>
          <p:nvPr/>
        </p:nvPicPr>
        <p:blipFill>
          <a:blip r:embed="rId2" cstate="print"/>
          <a:srcRect l="85623" t="40895" r="533" b="46325"/>
          <a:stretch>
            <a:fillRect/>
          </a:stretch>
        </p:blipFill>
        <p:spPr bwMode="auto">
          <a:xfrm>
            <a:off x="0" y="1123950"/>
            <a:ext cx="9144000" cy="3733800"/>
          </a:xfrm>
          <a:prstGeom prst="rect">
            <a:avLst/>
          </a:prstGeom>
          <a:noFill/>
        </p:spPr>
      </p:pic>
      <p:pic>
        <p:nvPicPr>
          <p:cNvPr id="13" name="Picture 2" descr="Business brainstorming concept Free Vector"/>
          <p:cNvPicPr>
            <a:picLocks noChangeAspect="1" noChangeArrowheads="1"/>
          </p:cNvPicPr>
          <p:nvPr/>
        </p:nvPicPr>
        <p:blipFill>
          <a:blip r:embed="rId2" cstate="print"/>
          <a:srcRect l="90734" t="40895" r="320" b="8626"/>
          <a:stretch>
            <a:fillRect/>
          </a:stretch>
        </p:blipFill>
        <p:spPr bwMode="auto">
          <a:xfrm>
            <a:off x="0" y="2495550"/>
            <a:ext cx="9144000" cy="2476500"/>
          </a:xfrm>
          <a:prstGeom prst="rect">
            <a:avLst/>
          </a:prstGeom>
          <a:noFill/>
        </p:spPr>
      </p:pic>
      <p:pic>
        <p:nvPicPr>
          <p:cNvPr id="21506" name="Picture 2" descr="Business brainstorming concept Free Vector"/>
          <p:cNvPicPr>
            <a:picLocks noChangeAspect="1" noChangeArrowheads="1"/>
          </p:cNvPicPr>
          <p:nvPr/>
        </p:nvPicPr>
        <p:blipFill>
          <a:blip r:embed="rId2" cstate="print"/>
          <a:srcRect t="40895" r="1598" b="8626"/>
          <a:stretch>
            <a:fillRect/>
          </a:stretch>
        </p:blipFill>
        <p:spPr bwMode="auto">
          <a:xfrm>
            <a:off x="0" y="2509404"/>
            <a:ext cx="4800600" cy="24626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5800" y="150495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mendorong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 </a:t>
            </a:r>
            <a:r>
              <a:rPr lang="fi-FI" sz="2000" dirty="0"/>
              <a:t>atas kemerdekaan Indonesia, sekaligus menekan kedudukan </a:t>
            </a:r>
            <a:r>
              <a:rPr lang="en-US" sz="2000" dirty="0" err="1"/>
              <a:t>Belanda</a:t>
            </a:r>
            <a:r>
              <a:rPr lang="en-US" sz="2000" dirty="0"/>
              <a:t>, Indonesia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b="1" dirty="0"/>
              <a:t>PERJUANGAN DIPLOMASI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5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26095"/>
          <a:stretch>
            <a:fillRect/>
          </a:stretch>
        </p:blipFill>
        <p:spPr bwMode="auto">
          <a:xfrm>
            <a:off x="0" y="971550"/>
            <a:ext cx="9144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91000" y="2114550"/>
            <a:ext cx="4953000" cy="1752600"/>
            <a:chOff x="4191000" y="2114550"/>
            <a:chExt cx="4953000" cy="1752600"/>
          </a:xfrm>
        </p:grpSpPr>
        <p:sp>
          <p:nvSpPr>
            <p:cNvPr id="12" name="Rectangle 11"/>
            <p:cNvSpPr/>
            <p:nvPr/>
          </p:nvSpPr>
          <p:spPr>
            <a:xfrm>
              <a:off x="4191000" y="2114550"/>
              <a:ext cx="4953000" cy="1752600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3400" y="2238911"/>
              <a:ext cx="4572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FF00"/>
                  </a:solidFill>
                </a:rPr>
                <a:t>Perundingan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Linggajati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(10 November 1946). </a:t>
              </a:r>
              <a:r>
                <a:rPr lang="en-US" dirty="0" err="1">
                  <a:solidFill>
                    <a:schemeClr val="bg1"/>
                  </a:solidFill>
                </a:rPr>
                <a:t>Hasil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Perundingan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Linggajati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mengundang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dukungan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it-IT" dirty="0">
                  <a:solidFill>
                    <a:schemeClr val="bg1"/>
                  </a:solidFill>
                </a:rPr>
                <a:t>dan tentangan di dalam negeri Indonesia. Meski demikian, </a:t>
              </a:r>
              <a:r>
                <a:rPr lang="en-US" dirty="0" err="1">
                  <a:solidFill>
                    <a:schemeClr val="bg1"/>
                  </a:solidFill>
                </a:rPr>
                <a:t>perundingan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ini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berhasil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mengundang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simpati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internasional</a:t>
              </a:r>
              <a:r>
                <a:rPr lang="en-US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15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2189"/>
          <a:stretch>
            <a:fillRect/>
          </a:stretch>
        </p:blipFill>
        <p:spPr bwMode="auto">
          <a:xfrm>
            <a:off x="4453719" y="1158476"/>
            <a:ext cx="3886200" cy="316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76297" y="150495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Melalui</a:t>
            </a:r>
            <a:r>
              <a:rPr lang="en-US" sz="2000" dirty="0"/>
              <a:t> KTN, </a:t>
            </a:r>
            <a:r>
              <a:rPr lang="en-US" sz="2000" dirty="0" err="1"/>
              <a:t>pemerintah</a:t>
            </a:r>
            <a:r>
              <a:rPr lang="en-US" sz="2000" dirty="0"/>
              <a:t> RI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Belanda</a:t>
            </a:r>
            <a:r>
              <a:rPr lang="en-US" sz="2000" dirty="0"/>
              <a:t> </a:t>
            </a:r>
            <a:r>
              <a:rPr lang="en-US" sz="2000" dirty="0" err="1"/>
              <a:t>mengadakan</a:t>
            </a:r>
            <a:r>
              <a:rPr lang="en-US" sz="2000" dirty="0"/>
              <a:t> </a:t>
            </a:r>
            <a:r>
              <a:rPr lang="en-US" sz="2000" b="1" dirty="0" err="1"/>
              <a:t>Perundingan</a:t>
            </a:r>
            <a:r>
              <a:rPr lang="en-US" sz="2000" b="1" dirty="0"/>
              <a:t> Renville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tanggal</a:t>
            </a:r>
            <a:r>
              <a:rPr lang="en-US" sz="2000" b="1" dirty="0"/>
              <a:t> 17 </a:t>
            </a:r>
            <a:r>
              <a:rPr lang="en-US" sz="2000" b="1" dirty="0" err="1"/>
              <a:t>Januari</a:t>
            </a:r>
            <a:r>
              <a:rPr lang="en-US" sz="2000" b="1" dirty="0"/>
              <a:t> 1948</a:t>
            </a:r>
            <a:r>
              <a:rPr lang="en-US" sz="2000" dirty="0"/>
              <a:t>. </a:t>
            </a:r>
            <a:r>
              <a:rPr lang="en-US" sz="2000" dirty="0" err="1"/>
              <a:t>Perundingan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sv-SE" sz="2000" dirty="0"/>
              <a:t>atas geladak USS Renville, kapal perang Amerika Serikat yang sedang berlabuh di Jakarta.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langit angin merah kendaraan penerbangan bendera upacara bendera Polandia Atmosfer bumi"/>
          <p:cNvPicPr>
            <a:picLocks noChangeAspect="1" noChangeArrowheads="1"/>
          </p:cNvPicPr>
          <p:nvPr/>
        </p:nvPicPr>
        <p:blipFill rotWithShape="1">
          <a:blip r:embed="rId2" cstate="print"/>
          <a:srcRect l="895" t="33558" r="81880" b="4254"/>
          <a:stretch/>
        </p:blipFill>
        <p:spPr bwMode="auto">
          <a:xfrm flipH="1">
            <a:off x="-36889" y="1352550"/>
            <a:ext cx="2780089" cy="3790950"/>
          </a:xfrm>
          <a:prstGeom prst="rect">
            <a:avLst/>
          </a:prstGeom>
          <a:noFill/>
        </p:spPr>
      </p:pic>
      <p:pic>
        <p:nvPicPr>
          <p:cNvPr id="17" name="Picture 2" descr="langit angin merah kendaraan penerbangan bendera upacara bendera Polandia Atmosfer bumi"/>
          <p:cNvPicPr>
            <a:picLocks noChangeAspect="1" noChangeArrowheads="1"/>
          </p:cNvPicPr>
          <p:nvPr/>
        </p:nvPicPr>
        <p:blipFill rotWithShape="1">
          <a:blip r:embed="rId2" cstate="print"/>
          <a:srcRect l="-29552" t="33558" r="29552" b="4254"/>
          <a:stretch/>
        </p:blipFill>
        <p:spPr bwMode="auto">
          <a:xfrm>
            <a:off x="0" y="1352550"/>
            <a:ext cx="9144000" cy="379095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04800" y="1276350"/>
            <a:ext cx="2730534" cy="593352"/>
            <a:chOff x="304800" y="1428750"/>
            <a:chExt cx="2730534" cy="593352"/>
          </a:xfrm>
        </p:grpSpPr>
        <p:sp>
          <p:nvSpPr>
            <p:cNvPr id="21" name="Rectangle 22"/>
            <p:cNvSpPr/>
            <p:nvPr/>
          </p:nvSpPr>
          <p:spPr>
            <a:xfrm>
              <a:off x="340443" y="1556617"/>
              <a:ext cx="2673144" cy="3853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8054" tIns="149027" rIns="298054" bIns="149027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" y="1428750"/>
              <a:ext cx="2730534" cy="593352"/>
            </a:xfrm>
            <a:prstGeom prst="rect">
              <a:avLst/>
            </a:prstGeom>
            <a:noFill/>
          </p:spPr>
          <p:txBody>
            <a:bodyPr wrap="none" lIns="298054" tIns="149027" rIns="298054" bIns="149027" rtlCol="0">
              <a:spAutoFit/>
            </a:bodyPr>
            <a:lstStyle/>
            <a:p>
              <a:r>
                <a:rPr lang="en-US" sz="1900" dirty="0" err="1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Tujuan</a:t>
              </a:r>
              <a:r>
                <a:rPr lang="en-US" sz="1900" dirty="0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Pembelajaran</a:t>
              </a:r>
              <a:endParaRPr lang="en-US" sz="19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0444" y="1839155"/>
            <a:ext cx="4383956" cy="3018595"/>
            <a:chOff x="340444" y="1991555"/>
            <a:chExt cx="4383956" cy="3018595"/>
          </a:xfrm>
        </p:grpSpPr>
        <p:sp>
          <p:nvSpPr>
            <p:cNvPr id="23" name="Rectangle 24"/>
            <p:cNvSpPr/>
            <p:nvPr/>
          </p:nvSpPr>
          <p:spPr>
            <a:xfrm>
              <a:off x="340444" y="1991555"/>
              <a:ext cx="4383956" cy="3018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8054" tIns="149027" rIns="298054" bIns="149027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378099" y="2079928"/>
              <a:ext cx="4203733" cy="2701622"/>
            </a:xfrm>
            <a:prstGeom prst="rect">
              <a:avLst/>
            </a:prstGeom>
            <a:noFill/>
          </p:spPr>
          <p:txBody>
            <a:bodyPr wrap="square" lIns="298054" tIns="149027" rIns="298054" bIns="149027" rtlCol="0">
              <a:spAutoFit/>
            </a:bodyPr>
            <a:lstStyle/>
            <a:p>
              <a:pPr marL="166688" indent="-166688">
                <a:buFont typeface="Arial" pitchFamily="34" charset="0"/>
                <a:buChar char="•"/>
              </a:pPr>
              <a:r>
                <a:rPr lang="en-US" sz="1300" dirty="0" err="1"/>
                <a:t>menganalisis</a:t>
              </a:r>
              <a:r>
                <a:rPr lang="en-US" sz="1300" dirty="0"/>
                <a:t> </a:t>
              </a:r>
              <a:r>
                <a:rPr lang="en-US" sz="1300" dirty="0" err="1"/>
                <a:t>hakikat</a:t>
              </a:r>
              <a:r>
                <a:rPr lang="en-US" sz="1300" dirty="0"/>
                <a:t> </a:t>
              </a:r>
              <a:r>
                <a:rPr lang="en-US" sz="1300" dirty="0" err="1"/>
                <a:t>upaya</a:t>
              </a:r>
              <a:r>
                <a:rPr lang="en-US" sz="1300" dirty="0"/>
                <a:t> </a:t>
              </a:r>
              <a:r>
                <a:rPr lang="en-US" sz="1300" dirty="0" err="1"/>
                <a:t>pembelaan</a:t>
              </a:r>
              <a:r>
                <a:rPr lang="en-US" sz="1300" dirty="0"/>
                <a:t> </a:t>
              </a:r>
              <a:r>
                <a:rPr lang="en-US" sz="1300" dirty="0" err="1"/>
                <a:t>negara</a:t>
              </a:r>
              <a:r>
                <a:rPr lang="en-US" sz="1300" dirty="0"/>
                <a:t> </a:t>
              </a:r>
              <a:r>
                <a:rPr lang="en-US" sz="1300" dirty="0" err="1"/>
                <a:t>dala</a:t>
              </a:r>
              <a:r>
                <a:rPr lang="en-US" sz="1300" dirty="0"/>
                <a:t> </a:t>
              </a:r>
              <a:r>
                <a:rPr lang="en-US" sz="1300" dirty="0" err="1"/>
                <a:t>kehidupan</a:t>
              </a:r>
              <a:r>
                <a:rPr lang="en-US" sz="1300" dirty="0"/>
                <a:t> </a:t>
              </a:r>
              <a:r>
                <a:rPr lang="en-US" sz="1300" dirty="0" err="1"/>
                <a:t>bermasyarakat</a:t>
              </a:r>
              <a:r>
                <a:rPr lang="en-US" sz="1300" dirty="0"/>
                <a:t>, </a:t>
              </a:r>
              <a:r>
                <a:rPr lang="en-US" sz="1300" dirty="0" err="1"/>
                <a:t>berbangsa</a:t>
              </a:r>
              <a:r>
                <a:rPr lang="en-US" sz="1300" dirty="0"/>
                <a:t>, </a:t>
              </a:r>
              <a:r>
                <a:rPr lang="en-US" sz="1300" dirty="0" err="1"/>
                <a:t>dan</a:t>
              </a:r>
              <a:r>
                <a:rPr lang="en-US" sz="1300" dirty="0"/>
                <a:t> </a:t>
              </a:r>
              <a:r>
                <a:rPr lang="en-US" sz="1300" dirty="0" err="1"/>
                <a:t>bernegara</a:t>
              </a:r>
              <a:r>
                <a:rPr lang="en-US" sz="1300" dirty="0"/>
                <a:t>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sz="1300" dirty="0" err="1"/>
                <a:t>menghargai</a:t>
              </a:r>
              <a:r>
                <a:rPr lang="en-US" sz="1300" dirty="0"/>
                <a:t> </a:t>
              </a:r>
              <a:r>
                <a:rPr lang="en-US" sz="1300" dirty="0" err="1"/>
                <a:t>perjuangan</a:t>
              </a:r>
              <a:r>
                <a:rPr lang="en-US" sz="1300" dirty="0"/>
                <a:t> </a:t>
              </a:r>
              <a:r>
                <a:rPr lang="en-US" sz="1300" dirty="0" err="1"/>
                <a:t>para</a:t>
              </a:r>
              <a:r>
                <a:rPr lang="en-US" sz="1300" dirty="0"/>
                <a:t> </a:t>
              </a:r>
              <a:r>
                <a:rPr lang="en-US" sz="1300" dirty="0" err="1"/>
                <a:t>pejuang</a:t>
              </a:r>
              <a:r>
                <a:rPr lang="en-US" sz="1300" dirty="0"/>
                <a:t> </a:t>
              </a:r>
              <a:r>
                <a:rPr lang="en-US" sz="1300" dirty="0" err="1"/>
                <a:t>bangsa</a:t>
              </a:r>
              <a:r>
                <a:rPr lang="en-US" sz="1300" dirty="0"/>
                <a:t> </a:t>
              </a:r>
              <a:r>
                <a:rPr lang="en-US" sz="1300" dirty="0" err="1"/>
                <a:t>dalam</a:t>
              </a:r>
              <a:r>
                <a:rPr lang="en-US" sz="1300" dirty="0"/>
                <a:t> </a:t>
              </a:r>
              <a:r>
                <a:rPr lang="en-US" sz="1300" dirty="0" err="1"/>
                <a:t>mempertahankan</a:t>
              </a:r>
              <a:r>
                <a:rPr lang="en-US" sz="1300" dirty="0"/>
                <a:t> </a:t>
              </a:r>
              <a:r>
                <a:rPr lang="en-US" sz="1300" dirty="0" err="1"/>
                <a:t>negara</a:t>
              </a:r>
              <a:r>
                <a:rPr lang="en-US" sz="1300" dirty="0"/>
                <a:t> </a:t>
              </a:r>
              <a:r>
                <a:rPr lang="en-US" sz="1300" dirty="0" err="1"/>
                <a:t>kesatuan</a:t>
              </a:r>
              <a:r>
                <a:rPr lang="en-US" sz="1300" dirty="0"/>
                <a:t> </a:t>
              </a:r>
              <a:r>
                <a:rPr lang="en-US" sz="1300" dirty="0" err="1"/>
                <a:t>republik</a:t>
              </a:r>
              <a:r>
                <a:rPr lang="en-US" sz="1300" dirty="0"/>
                <a:t> Indonesia </a:t>
              </a:r>
              <a:r>
                <a:rPr lang="en-US" sz="1300" dirty="0" err="1"/>
                <a:t>dari</a:t>
              </a:r>
              <a:r>
                <a:rPr lang="en-US" sz="1300" dirty="0"/>
                <a:t> </a:t>
              </a:r>
              <a:r>
                <a:rPr lang="en-US" sz="1300" dirty="0" err="1"/>
                <a:t>berbagai</a:t>
              </a:r>
              <a:r>
                <a:rPr lang="en-US" sz="1300" dirty="0"/>
                <a:t> </a:t>
              </a:r>
              <a:r>
                <a:rPr lang="en-US" sz="1300" dirty="0" err="1"/>
                <a:t>ancaman</a:t>
              </a:r>
              <a:r>
                <a:rPr lang="en-US" sz="1300" dirty="0"/>
                <a:t> </a:t>
              </a:r>
              <a:r>
                <a:rPr lang="en-US" sz="1300" dirty="0" err="1"/>
                <a:t>merebut</a:t>
              </a:r>
              <a:r>
                <a:rPr lang="en-US" sz="1300" dirty="0"/>
                <a:t> </a:t>
              </a:r>
              <a:r>
                <a:rPr lang="en-US" sz="1300" dirty="0" err="1"/>
                <a:t>kembali</a:t>
              </a:r>
              <a:r>
                <a:rPr lang="en-US" sz="1300" dirty="0"/>
                <a:t> </a:t>
              </a:r>
              <a:r>
                <a:rPr lang="en-US" sz="1300" dirty="0" err="1"/>
                <a:t>kemerdekaan</a:t>
              </a:r>
              <a:r>
                <a:rPr lang="en-US" sz="1300" dirty="0"/>
                <a:t> Indonesia.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sz="1300" dirty="0" err="1"/>
                <a:t>memahami</a:t>
              </a:r>
              <a:r>
                <a:rPr lang="en-US" sz="1300" dirty="0"/>
                <a:t> </a:t>
              </a:r>
              <a:r>
                <a:rPr lang="en-US" sz="1300" dirty="0" err="1"/>
                <a:t>ancaman</a:t>
              </a:r>
              <a:r>
                <a:rPr lang="en-US" sz="1300" dirty="0"/>
                <a:t> yang </a:t>
              </a:r>
              <a:r>
                <a:rPr lang="en-US" sz="1300" dirty="0" err="1"/>
                <a:t>terhadap</a:t>
              </a:r>
              <a:r>
                <a:rPr lang="en-US" sz="1300" dirty="0"/>
                <a:t> </a:t>
              </a:r>
              <a:r>
                <a:rPr lang="en-US" sz="1300" dirty="0" err="1"/>
                <a:t>keutuhan</a:t>
              </a:r>
              <a:r>
                <a:rPr lang="en-US" sz="1300" dirty="0"/>
                <a:t> </a:t>
              </a:r>
              <a:r>
                <a:rPr lang="en-US" sz="1300" dirty="0" err="1"/>
                <a:t>negara</a:t>
              </a:r>
              <a:r>
                <a:rPr lang="en-US" sz="1300" dirty="0"/>
                <a:t> </a:t>
              </a:r>
              <a:r>
                <a:rPr lang="en-US" sz="1300" dirty="0" err="1"/>
                <a:t>kesatuan</a:t>
              </a:r>
              <a:r>
                <a:rPr lang="en-US" sz="1300" dirty="0"/>
                <a:t> </a:t>
              </a:r>
              <a:r>
                <a:rPr lang="en-US" sz="1300" dirty="0" err="1"/>
                <a:t>republik</a:t>
              </a:r>
              <a:r>
                <a:rPr lang="en-US" sz="1300" dirty="0"/>
                <a:t> Indonesia.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sz="1300" dirty="0" err="1"/>
                <a:t>mendukung</a:t>
              </a:r>
              <a:r>
                <a:rPr lang="en-US" sz="1300" dirty="0"/>
                <a:t> </a:t>
              </a:r>
              <a:r>
                <a:rPr lang="en-US" sz="1300" dirty="0" err="1"/>
                <a:t>upaya</a:t>
              </a:r>
              <a:r>
                <a:rPr lang="en-US" sz="1300" dirty="0"/>
                <a:t> </a:t>
              </a:r>
              <a:r>
                <a:rPr lang="en-US" sz="1300" dirty="0" err="1"/>
                <a:t>semangat</a:t>
              </a:r>
              <a:r>
                <a:rPr lang="en-US" sz="1300" dirty="0"/>
                <a:t> </a:t>
              </a:r>
              <a:r>
                <a:rPr lang="en-US" sz="1300" dirty="0" err="1"/>
                <a:t>dan</a:t>
              </a:r>
              <a:r>
                <a:rPr lang="en-US" sz="1300" dirty="0"/>
                <a:t> </a:t>
              </a:r>
              <a:r>
                <a:rPr lang="en-US" sz="1300" dirty="0" err="1"/>
                <a:t>komitmen</a:t>
              </a:r>
              <a:r>
                <a:rPr lang="en-US" sz="1300" dirty="0"/>
                <a:t> </a:t>
              </a:r>
              <a:r>
                <a:rPr lang="en-US" sz="1300" dirty="0" err="1"/>
                <a:t>persatuan</a:t>
              </a:r>
              <a:r>
                <a:rPr lang="en-US" sz="1300" dirty="0"/>
                <a:t> </a:t>
              </a:r>
              <a:r>
                <a:rPr lang="en-US" sz="1300" dirty="0" err="1"/>
                <a:t>dan</a:t>
              </a:r>
              <a:r>
                <a:rPr lang="en-US" sz="1300" dirty="0"/>
                <a:t> </a:t>
              </a:r>
              <a:r>
                <a:rPr lang="en-US" sz="1300" dirty="0" err="1"/>
                <a:t>kesatuan</a:t>
              </a:r>
              <a:r>
                <a:rPr lang="en-US" sz="1300" dirty="0"/>
                <a:t> </a:t>
              </a:r>
              <a:r>
                <a:rPr lang="en-US" sz="1300" dirty="0" err="1"/>
                <a:t>nasional</a:t>
              </a:r>
              <a:r>
                <a:rPr lang="en-US" sz="1300" dirty="0"/>
                <a:t> </a:t>
              </a:r>
              <a:r>
                <a:rPr lang="en-US" sz="1300" dirty="0" err="1"/>
                <a:t>dalam</a:t>
              </a:r>
              <a:r>
                <a:rPr lang="en-US" sz="1300" dirty="0"/>
                <a:t> </a:t>
              </a:r>
              <a:r>
                <a:rPr lang="en-US" sz="1300" dirty="0" err="1"/>
                <a:t>mengisi</a:t>
              </a:r>
              <a:r>
                <a:rPr lang="en-US" sz="1300" dirty="0"/>
                <a:t> </a:t>
              </a:r>
              <a:r>
                <a:rPr lang="en-US" sz="1300" dirty="0" err="1"/>
                <a:t>dan</a:t>
              </a:r>
              <a:r>
                <a:rPr lang="en-US" sz="1300" dirty="0"/>
                <a:t> </a:t>
              </a:r>
              <a:r>
                <a:rPr lang="en-US" sz="1300" dirty="0" err="1"/>
                <a:t>mempertahankan</a:t>
              </a:r>
              <a:r>
                <a:rPr lang="en-US" sz="1300" dirty="0"/>
                <a:t> </a:t>
              </a:r>
              <a:r>
                <a:rPr lang="en-US" sz="1300" dirty="0" err="1"/>
                <a:t>kemerdekaan</a:t>
              </a:r>
              <a:r>
                <a:rPr lang="en-US" sz="1300" dirty="0"/>
                <a:t> NKRI.</a:t>
              </a:r>
            </a:p>
          </p:txBody>
        </p:sp>
      </p:grpSp>
      <p:sp>
        <p:nvSpPr>
          <p:cNvPr id="25" name="Rectangle 11"/>
          <p:cNvSpPr/>
          <p:nvPr/>
        </p:nvSpPr>
        <p:spPr>
          <a:xfrm>
            <a:off x="496148" y="701501"/>
            <a:ext cx="8147791" cy="644408"/>
          </a:xfrm>
          <a:prstGeom prst="rect">
            <a:avLst/>
          </a:prstGeom>
        </p:spPr>
        <p:txBody>
          <a:bodyPr wrap="square" lIns="28575" tIns="14288" rIns="28575" bIns="14288">
            <a:spAutoFit/>
          </a:bodyPr>
          <a:lstStyle/>
          <a:p>
            <a:pPr algn="ctr"/>
            <a:r>
              <a:rPr lang="sv-SE" sz="2000" b="1" dirty="0"/>
              <a:t>BELA NEGARA DALAM KONTEKS </a:t>
            </a:r>
          </a:p>
          <a:p>
            <a:pPr algn="ctr"/>
            <a:r>
              <a:rPr lang="sv-SE" sz="2000" b="1" dirty="0"/>
              <a:t>NEGARA KESATUAN REPUBLIK INDONESIA</a:t>
            </a:r>
          </a:p>
        </p:txBody>
      </p:sp>
      <p:grpSp>
        <p:nvGrpSpPr>
          <p:cNvPr id="26" name="Group 12"/>
          <p:cNvGrpSpPr/>
          <p:nvPr/>
        </p:nvGrpSpPr>
        <p:grpSpPr>
          <a:xfrm>
            <a:off x="3952876" y="166688"/>
            <a:ext cx="1330611" cy="466995"/>
            <a:chOff x="3663421" y="276593"/>
            <a:chExt cx="1816005" cy="680127"/>
          </a:xfrm>
        </p:grpSpPr>
        <p:sp>
          <p:nvSpPr>
            <p:cNvPr id="27" name="Parallelogram 13"/>
            <p:cNvSpPr/>
            <p:nvPr/>
          </p:nvSpPr>
          <p:spPr>
            <a:xfrm>
              <a:off x="3663421" y="276593"/>
              <a:ext cx="1816005" cy="632324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3733801" y="351593"/>
              <a:ext cx="1676401" cy="605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BAB</a:t>
              </a:r>
              <a:r>
                <a:rPr lang="id-ID" sz="2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6</a:t>
              </a:r>
            </a:p>
          </p:txBody>
        </p:sp>
      </p:grpSp>
      <p:pic>
        <p:nvPicPr>
          <p:cNvPr id="15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engusaha bekerja sama dengan Vector Gratis"/>
          <p:cNvPicPr>
            <a:picLocks noChangeAspect="1" noChangeArrowheads="1"/>
          </p:cNvPicPr>
          <p:nvPr/>
        </p:nvPicPr>
        <p:blipFill>
          <a:blip r:embed="rId2"/>
          <a:srcRect l="57778" b="91111"/>
          <a:stretch>
            <a:fillRect/>
          </a:stretch>
        </p:blipFill>
        <p:spPr bwMode="auto">
          <a:xfrm>
            <a:off x="0" y="1"/>
            <a:ext cx="9144000" cy="4857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43400" y="1757025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Ketegangan</a:t>
            </a:r>
            <a:r>
              <a:rPr lang="en-US" sz="2000" dirty="0"/>
              <a:t> Indonesia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Belanda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memuncak</a:t>
            </a:r>
            <a:r>
              <a:rPr lang="en-US" sz="2000" dirty="0"/>
              <a:t> </a:t>
            </a:r>
            <a:r>
              <a:rPr lang="en-US" sz="2000" dirty="0" err="1"/>
              <a:t>sesudah</a:t>
            </a:r>
            <a:r>
              <a:rPr lang="en-US" sz="2000" dirty="0"/>
              <a:t> </a:t>
            </a:r>
            <a:r>
              <a:rPr lang="en-US" sz="2000" dirty="0" err="1"/>
              <a:t>Perundingan</a:t>
            </a:r>
            <a:r>
              <a:rPr lang="en-US" sz="2000" dirty="0"/>
              <a:t> Renville.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diadakan</a:t>
            </a:r>
            <a:r>
              <a:rPr lang="en-US" sz="2000" dirty="0"/>
              <a:t> </a:t>
            </a:r>
            <a:r>
              <a:rPr lang="en-US" sz="2000" b="1" dirty="0" err="1"/>
              <a:t>Perundingan</a:t>
            </a:r>
            <a:r>
              <a:rPr lang="en-US" sz="2000" b="1" dirty="0"/>
              <a:t> </a:t>
            </a:r>
            <a:r>
              <a:rPr lang="en-US" sz="2000" b="1" dirty="0" err="1"/>
              <a:t>Roem-Roijen</a:t>
            </a:r>
            <a:r>
              <a:rPr lang="en-US" sz="2000" b="1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14 April 1949 </a:t>
            </a:r>
            <a:r>
              <a:rPr lang="en-US" sz="2000" dirty="0" err="1"/>
              <a:t>di</a:t>
            </a:r>
            <a:r>
              <a:rPr lang="en-US" sz="2000" dirty="0"/>
              <a:t> Hotel Des </a:t>
            </a:r>
            <a:r>
              <a:rPr lang="en-US" sz="2000" dirty="0" err="1"/>
              <a:t>Indes</a:t>
            </a:r>
            <a:r>
              <a:rPr lang="en-US" sz="2000" dirty="0"/>
              <a:t>, Jakarta.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07975" y="980102"/>
            <a:ext cx="3618782" cy="3329742"/>
            <a:chOff x="381000" y="1147008"/>
            <a:chExt cx="3429000" cy="3155118"/>
          </a:xfrm>
        </p:grpSpPr>
        <p:grpSp>
          <p:nvGrpSpPr>
            <p:cNvPr id="14" name="Group 13"/>
            <p:cNvGrpSpPr/>
            <p:nvPr/>
          </p:nvGrpSpPr>
          <p:grpSpPr>
            <a:xfrm>
              <a:off x="381000" y="1147008"/>
              <a:ext cx="3429000" cy="3155118"/>
              <a:chOff x="381000" y="1276350"/>
              <a:chExt cx="3429000" cy="3155118"/>
            </a:xfrm>
          </p:grpSpPr>
          <p:pic>
            <p:nvPicPr>
              <p:cNvPr id="2050" name="Picture 2" descr="Pengusaha bekerja sama dengan Vector Gratis"/>
              <p:cNvPicPr>
                <a:picLocks noChangeAspect="1" noChangeArrowheads="1"/>
              </p:cNvPicPr>
              <p:nvPr/>
            </p:nvPicPr>
            <p:blipFill>
              <a:blip r:embed="rId2"/>
              <a:srcRect b="7987"/>
              <a:stretch>
                <a:fillRect/>
              </a:stretch>
            </p:blipFill>
            <p:spPr bwMode="auto">
              <a:xfrm>
                <a:off x="381000" y="1276350"/>
                <a:ext cx="3429000" cy="3155118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Pengusaha bekerja sama dengan Vector Gratis"/>
              <p:cNvPicPr>
                <a:picLocks noChangeAspect="1" noChangeArrowheads="1"/>
              </p:cNvPicPr>
              <p:nvPr/>
            </p:nvPicPr>
            <p:blipFill>
              <a:blip r:embed="rId2"/>
              <a:srcRect l="46667" t="35555" r="40000" b="57778"/>
              <a:stretch>
                <a:fillRect/>
              </a:stretch>
            </p:blipFill>
            <p:spPr bwMode="auto">
              <a:xfrm>
                <a:off x="1754036" y="2760092"/>
                <a:ext cx="760563" cy="649857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524000" y="2647950"/>
              <a:ext cx="1140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FF00"/>
                  </a:solidFill>
                </a:rPr>
                <a:t>Roem-Roijen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70009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Konferensi</a:t>
            </a:r>
            <a:r>
              <a:rPr lang="en-US" b="1" dirty="0"/>
              <a:t> </a:t>
            </a:r>
            <a:r>
              <a:rPr lang="en-US" b="1" dirty="0" err="1"/>
              <a:t>Meja</a:t>
            </a:r>
            <a:r>
              <a:rPr lang="en-US" b="1" dirty="0"/>
              <a:t> </a:t>
            </a:r>
            <a:r>
              <a:rPr lang="en-US" b="1" dirty="0" err="1"/>
              <a:t>Bundar</a:t>
            </a:r>
            <a:r>
              <a:rPr lang="en-US" b="1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Den Haag </a:t>
            </a:r>
            <a:r>
              <a:rPr lang="en-US" dirty="0" err="1"/>
              <a:t>antara</a:t>
            </a:r>
            <a:r>
              <a:rPr lang="en-US" dirty="0"/>
              <a:t> 23 </a:t>
            </a:r>
            <a:r>
              <a:rPr lang="en-US" dirty="0" err="1"/>
              <a:t>Agustus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2 November 1949. </a:t>
            </a:r>
            <a:r>
              <a:rPr lang="sv-SE" dirty="0"/>
              <a:t>Konferensi Meja Bundar menghasilkan sejumlah p</a:t>
            </a:r>
            <a:r>
              <a:rPr lang="en-US" dirty="0" err="1"/>
              <a:t>ersetujuan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523" y="1150382"/>
            <a:ext cx="397530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rtoon bomb Premium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47750"/>
            <a:ext cx="3124200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2268371"/>
            <a:ext cx="5105400" cy="1692771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Ancaman</a:t>
            </a:r>
            <a:r>
              <a:rPr lang="en-US" sz="2400" b="1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negeri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negeri</a:t>
            </a:r>
            <a:r>
              <a:rPr lang="en-US" sz="2000" dirty="0"/>
              <a:t> yang </a:t>
            </a:r>
            <a:r>
              <a:rPr lang="en-US" sz="2000" dirty="0" err="1"/>
              <a:t>dinilai</a:t>
            </a:r>
            <a:r>
              <a:rPr lang="en-US" sz="2000" dirty="0"/>
              <a:t> </a:t>
            </a:r>
            <a:r>
              <a:rPr lang="en-US" sz="2000" dirty="0" err="1"/>
              <a:t>mengancam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membahayakan</a:t>
            </a:r>
            <a:r>
              <a:rPr lang="en-US" sz="2000" dirty="0"/>
              <a:t> </a:t>
            </a:r>
            <a:r>
              <a:rPr lang="en-US" sz="2000" dirty="0" err="1"/>
              <a:t>kedaulatan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, </a:t>
            </a:r>
            <a:r>
              <a:rPr lang="en-US" sz="2000" dirty="0" err="1"/>
              <a:t>keutuhan</a:t>
            </a:r>
            <a:r>
              <a:rPr lang="en-US" sz="2000" dirty="0"/>
              <a:t> </a:t>
            </a:r>
            <a:r>
              <a:rPr lang="en-US" sz="2000" dirty="0" err="1"/>
              <a:t>wilayah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keselamatan</a:t>
            </a:r>
            <a:r>
              <a:rPr lang="en-US" sz="2000" dirty="0"/>
              <a:t> </a:t>
            </a:r>
            <a:r>
              <a:rPr lang="en-US" sz="2000" dirty="0" err="1"/>
              <a:t>segenap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  <p:pic>
        <p:nvPicPr>
          <p:cNvPr id="11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0709" r="8971"/>
          <a:stretch>
            <a:fillRect/>
          </a:stretch>
        </p:blipFill>
        <p:spPr bwMode="auto">
          <a:xfrm>
            <a:off x="147501" y="819150"/>
            <a:ext cx="4303743" cy="359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2114550"/>
            <a:ext cx="3962400" cy="1323439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Ancaman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800" b="1" dirty="0"/>
              <a:t>JENIS</a:t>
            </a:r>
            <a:r>
              <a:rPr lang="en-US" sz="2400" dirty="0"/>
              <a:t>, </a:t>
            </a:r>
            <a:r>
              <a:rPr lang="en-US" sz="2800" b="1" dirty="0"/>
              <a:t>SUMBER</a:t>
            </a:r>
            <a:r>
              <a:rPr lang="en-US" sz="2400" b="1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800" b="1" dirty="0"/>
              <a:t>BENTUK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5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Hasil gambar untuk pancas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684" y="748548"/>
            <a:ext cx="3308577" cy="360304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1994279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Dalam upaya mempertahankan keutuhan NKRI, terdapat </a:t>
            </a:r>
            <a:r>
              <a:rPr lang="en-US" sz="2000" b="1" dirty="0" err="1"/>
              <a:t>ancaman</a:t>
            </a:r>
            <a:r>
              <a:rPr lang="en-US" sz="2000" b="1" dirty="0"/>
              <a:t> yang </a:t>
            </a:r>
            <a:r>
              <a:rPr lang="en-US" sz="2000" b="1" dirty="0" err="1"/>
              <a:t>berdimensi</a:t>
            </a:r>
            <a:r>
              <a:rPr lang="en-US" sz="2000" b="1" dirty="0"/>
              <a:t> </a:t>
            </a:r>
            <a:r>
              <a:rPr lang="en-US" sz="2000" b="1" dirty="0" err="1"/>
              <a:t>ideologi</a:t>
            </a:r>
            <a:r>
              <a:rPr lang="en-US" sz="2000" dirty="0"/>
              <a:t>. </a:t>
            </a:r>
            <a:r>
              <a:rPr lang="en-US" sz="2000" dirty="0" err="1"/>
              <a:t>Ancaman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unsur</a:t>
            </a:r>
            <a:r>
              <a:rPr lang="en-US" sz="2000" dirty="0"/>
              <a:t> </a:t>
            </a:r>
            <a:r>
              <a:rPr lang="en-US" sz="2000" dirty="0" err="1"/>
              <a:t>radikalisme</a:t>
            </a:r>
            <a:r>
              <a:rPr lang="en-US" sz="2000" dirty="0"/>
              <a:t> yang </a:t>
            </a:r>
            <a:r>
              <a:rPr lang="en-US" sz="2000" dirty="0" err="1"/>
              <a:t>mencoba</a:t>
            </a:r>
            <a:r>
              <a:rPr lang="en-US" sz="2000" dirty="0"/>
              <a:t> </a:t>
            </a:r>
            <a:r>
              <a:rPr lang="en-US" sz="2000" dirty="0" err="1"/>
              <a:t>mengganti</a:t>
            </a:r>
            <a:r>
              <a:rPr lang="en-US" sz="2000" dirty="0"/>
              <a:t> </a:t>
            </a:r>
            <a:r>
              <a:rPr lang="en-US" sz="2000" dirty="0" err="1"/>
              <a:t>ideologi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ideologi-ideologi</a:t>
            </a:r>
            <a:r>
              <a:rPr lang="en-US" sz="2000" dirty="0"/>
              <a:t> yang lain.</a:t>
            </a:r>
          </a:p>
        </p:txBody>
      </p:sp>
      <p:pic>
        <p:nvPicPr>
          <p:cNvPr id="13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1565511"/>
            <a:ext cx="4267200" cy="1015663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Dari luar negeri, </a:t>
            </a:r>
            <a:r>
              <a:rPr lang="it-IT" sz="2000" b="1" dirty="0"/>
              <a:t>ancaman berdimensi politik</a:t>
            </a:r>
            <a:r>
              <a:rPr lang="it-IT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lain </a:t>
            </a:r>
            <a:r>
              <a:rPr lang="en-US" sz="2000" dirty="0" err="1"/>
              <a:t>terhadap</a:t>
            </a:r>
            <a:r>
              <a:rPr lang="en-US" sz="2000" dirty="0"/>
              <a:t> Indonesia.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362" name="Picture 2" descr="Hasil gambar untuk polit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750"/>
            <a:ext cx="5112988" cy="2952751"/>
          </a:xfrm>
          <a:prstGeom prst="rect">
            <a:avLst/>
          </a:prstGeom>
          <a:noFill/>
        </p:spPr>
      </p:pic>
      <p:pic>
        <p:nvPicPr>
          <p:cNvPr id="11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tragedi 98 trisakti"/>
          <p:cNvPicPr>
            <a:picLocks noChangeAspect="1" noChangeArrowheads="1"/>
          </p:cNvPicPr>
          <p:nvPr/>
        </p:nvPicPr>
        <p:blipFill>
          <a:blip r:embed="rId2" cstate="print"/>
          <a:srcRect t="22528" r="444" b="8774"/>
          <a:stretch>
            <a:fillRect/>
          </a:stretch>
        </p:blipFill>
        <p:spPr bwMode="auto">
          <a:xfrm>
            <a:off x="0" y="819150"/>
            <a:ext cx="9144000" cy="4325711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810000" y="2038350"/>
            <a:ext cx="5105400" cy="1828800"/>
            <a:chOff x="3810000" y="2038350"/>
            <a:chExt cx="5105400" cy="1828800"/>
          </a:xfrm>
        </p:grpSpPr>
        <p:sp>
          <p:nvSpPr>
            <p:cNvPr id="13" name="Rectangle 12"/>
            <p:cNvSpPr/>
            <p:nvPr/>
          </p:nvSpPr>
          <p:spPr>
            <a:xfrm>
              <a:off x="3810000" y="2038350"/>
              <a:ext cx="5029200" cy="182880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2400" y="2112824"/>
              <a:ext cx="4953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Sementara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itu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it-IT" b="1" dirty="0">
                  <a:solidFill>
                    <a:srgbClr val="FFFF00"/>
                  </a:solidFill>
                </a:rPr>
                <a:t>ancaman berdimensi politik </a:t>
              </a:r>
              <a:r>
                <a:rPr lang="en-US" dirty="0">
                  <a:solidFill>
                    <a:schemeClr val="bg1"/>
                  </a:solidFill>
                </a:rPr>
                <a:t>yang </a:t>
              </a:r>
              <a:r>
                <a:rPr lang="en-US" dirty="0" err="1">
                  <a:solidFill>
                    <a:schemeClr val="bg1"/>
                  </a:solidFill>
                </a:rPr>
                <a:t>bersumber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dari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dalam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negeri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dapat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berupa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mobilisasi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massa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untuk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menumbangkan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suatu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pemerintahan</a:t>
              </a:r>
              <a:r>
                <a:rPr lang="en-US" dirty="0">
                  <a:solidFill>
                    <a:schemeClr val="bg1"/>
                  </a:solidFill>
                </a:rPr>
                <a:t> yang </a:t>
              </a:r>
              <a:r>
                <a:rPr lang="en-US" dirty="0" err="1">
                  <a:solidFill>
                    <a:schemeClr val="bg1"/>
                  </a:solidFill>
                </a:rPr>
                <a:t>berkuasa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atau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fi-FI" dirty="0">
                  <a:solidFill>
                    <a:schemeClr val="bg1"/>
                  </a:solidFill>
                </a:rPr>
                <a:t>menggalang kekuatan politik untuk melemahkan kekuasaan</a:t>
              </a:r>
            </a:p>
            <a:p>
              <a:r>
                <a:rPr lang="en-US" dirty="0" err="1">
                  <a:solidFill>
                    <a:schemeClr val="bg1"/>
                  </a:solidFill>
                </a:rPr>
                <a:t>pemerintah</a:t>
              </a:r>
              <a:r>
                <a:rPr lang="en-US" dirty="0">
                  <a:solidFill>
                    <a:schemeClr val="bg1"/>
                  </a:solidFill>
                </a:rPr>
                <a:t>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8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anusia orang hitam dan putih jalan jalan fotografi tua patung menunggu hitam satu warna kesendirian foto kemiskinan gambar miskin pengangguran fotografi monokrom tak berdaya film noir"/>
          <p:cNvPicPr>
            <a:picLocks noChangeAspect="1" noChangeArrowheads="1"/>
          </p:cNvPicPr>
          <p:nvPr/>
        </p:nvPicPr>
        <p:blipFill>
          <a:blip r:embed="rId2" cstate="print"/>
          <a:srcRect t="3947"/>
          <a:stretch>
            <a:fillRect/>
          </a:stretch>
        </p:blipFill>
        <p:spPr bwMode="auto">
          <a:xfrm>
            <a:off x="2815787" y="784836"/>
            <a:ext cx="3810000" cy="243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333375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Ancaman</a:t>
            </a:r>
            <a:r>
              <a:rPr lang="en-US" b="1" dirty="0"/>
              <a:t> internal yang </a:t>
            </a:r>
            <a:r>
              <a:rPr lang="en-US" b="1" dirty="0" err="1"/>
              <a:t>berdimensi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dirty="0" err="1"/>
              <a:t>antara</a:t>
            </a:r>
            <a:endParaRPr lang="en-US" dirty="0"/>
          </a:p>
          <a:p>
            <a:pPr algn="ctr"/>
            <a:r>
              <a:rPr lang="en-US" dirty="0"/>
              <a:t>lain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inflasi</a:t>
            </a:r>
            <a:r>
              <a:rPr lang="en-US" dirty="0"/>
              <a:t> </a:t>
            </a:r>
            <a:r>
              <a:rPr lang="en-US" dirty="0" err="1"/>
              <a:t>pengangguran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infrastruktur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,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ketimpangan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ekonomi"/>
          <p:cNvPicPr>
            <a:picLocks noChangeAspect="1" noChangeArrowheads="1"/>
          </p:cNvPicPr>
          <p:nvPr/>
        </p:nvPicPr>
        <p:blipFill>
          <a:blip r:embed="rId2" cstate="print"/>
          <a:srcRect l="9504" t="27086"/>
          <a:stretch>
            <a:fillRect/>
          </a:stretch>
        </p:blipFill>
        <p:spPr bwMode="auto">
          <a:xfrm flipH="1">
            <a:off x="0" y="2287181"/>
            <a:ext cx="4360068" cy="23419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1195577"/>
            <a:ext cx="5257800" cy="1631216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Adapun</a:t>
            </a:r>
            <a:r>
              <a:rPr lang="en-US" sz="2000" b="1" dirty="0"/>
              <a:t> </a:t>
            </a:r>
            <a:r>
              <a:rPr lang="en-US" sz="2000" b="1" dirty="0" err="1"/>
              <a:t>ancaman</a:t>
            </a:r>
            <a:r>
              <a:rPr lang="en-US" sz="2000" b="1" dirty="0"/>
              <a:t> </a:t>
            </a:r>
            <a:r>
              <a:rPr lang="en-US" sz="2000" b="1" dirty="0" err="1"/>
              <a:t>eksternal</a:t>
            </a:r>
            <a:r>
              <a:rPr lang="en-US" sz="2000" b="1" dirty="0"/>
              <a:t> yang </a:t>
            </a:r>
            <a:r>
              <a:rPr lang="en-US" sz="2000" b="1" dirty="0" err="1"/>
              <a:t>berdimensi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r>
              <a:rPr lang="en-US" sz="2000" b="1" dirty="0"/>
              <a:t> </a:t>
            </a:r>
            <a:r>
              <a:rPr lang="sv-SE" sz="2000" dirty="0"/>
              <a:t>antara lain indikator kinerja ekonomi yang buruk, daya </a:t>
            </a:r>
            <a:r>
              <a:rPr lang="en-US" sz="2000" dirty="0" err="1"/>
              <a:t>saing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, </a:t>
            </a:r>
            <a:r>
              <a:rPr lang="en-US" sz="2000" dirty="0" err="1"/>
              <a:t>ketidaksiapan</a:t>
            </a:r>
            <a:r>
              <a:rPr lang="en-US" sz="2000" dirty="0"/>
              <a:t> </a:t>
            </a:r>
            <a:r>
              <a:rPr lang="en-US" sz="2000" dirty="0" err="1"/>
              <a:t>menghadapi</a:t>
            </a:r>
            <a:r>
              <a:rPr lang="en-US" sz="2000" dirty="0"/>
              <a:t> era </a:t>
            </a:r>
            <a:r>
              <a:rPr lang="en-US" sz="2000" dirty="0" err="1"/>
              <a:t>globalisasi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dependensi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asing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79" y="198971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Ancaman</a:t>
            </a:r>
            <a:r>
              <a:rPr lang="en-US" b="1" dirty="0"/>
              <a:t> yang </a:t>
            </a:r>
            <a:r>
              <a:rPr lang="en-US" b="1" dirty="0" err="1"/>
              <a:t>berdimensi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didorong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kemiskinan</a:t>
            </a:r>
            <a:r>
              <a:rPr lang="en-US" dirty="0"/>
              <a:t>, </a:t>
            </a:r>
            <a:r>
              <a:rPr lang="en-US" dirty="0" err="1"/>
              <a:t>kebodohan</a:t>
            </a:r>
            <a:r>
              <a:rPr lang="en-US" dirty="0"/>
              <a:t>, </a:t>
            </a:r>
            <a:r>
              <a:rPr lang="en-US" dirty="0" err="1"/>
              <a:t>keterbelakangan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ketidakadilan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nb-NO" dirty="0"/>
              <a:t>pangkal timbulnya permasalahan, seperti separatisme dan </a:t>
            </a:r>
            <a:r>
              <a:rPr lang="en-US" dirty="0" err="1"/>
              <a:t>terorisme</a:t>
            </a:r>
            <a:r>
              <a:rPr lang="en-US" dirty="0"/>
              <a:t>.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Image result for kemiskinan"/>
          <p:cNvPicPr>
            <a:picLocks noChangeAspect="1" noChangeArrowheads="1"/>
          </p:cNvPicPr>
          <p:nvPr/>
        </p:nvPicPr>
        <p:blipFill>
          <a:blip r:embed="rId2" cstate="print"/>
          <a:srcRect t="6563"/>
          <a:stretch>
            <a:fillRect/>
          </a:stretch>
        </p:blipFill>
        <p:spPr bwMode="auto">
          <a:xfrm>
            <a:off x="4614081" y="1276350"/>
            <a:ext cx="4328486" cy="2696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4"/>
          <p:cNvSpPr txBox="1"/>
          <p:nvPr/>
        </p:nvSpPr>
        <p:spPr>
          <a:xfrm>
            <a:off x="0" y="133350"/>
            <a:ext cx="3764675" cy="463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sv-SE" sz="2400" b="1" dirty="0">
                <a:solidFill>
                  <a:schemeClr val="bg1"/>
                </a:solidFill>
              </a:rPr>
              <a:t>Hakikat Bela Negara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F:\Ria\baping\ppt\PKN KELAS IX K 2013 Ria\gambar\Untitled-1.png"/>
          <p:cNvPicPr>
            <a:picLocks noChangeAspect="1" noChangeArrowheads="1"/>
          </p:cNvPicPr>
          <p:nvPr/>
        </p:nvPicPr>
        <p:blipFill>
          <a:blip r:embed="rId2" cstate="print"/>
          <a:srcRect l="64892" r="-728" b="58350"/>
          <a:stretch>
            <a:fillRect/>
          </a:stretch>
        </p:blipFill>
        <p:spPr bwMode="auto">
          <a:xfrm>
            <a:off x="5638800" y="971550"/>
            <a:ext cx="2713007" cy="38861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1962150"/>
            <a:ext cx="4648200" cy="1631216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b="1" dirty="0" err="1"/>
              <a:t>upaya</a:t>
            </a:r>
            <a:r>
              <a:rPr lang="en-US" sz="2000" b="1" dirty="0"/>
              <a:t> </a:t>
            </a:r>
            <a:r>
              <a:rPr lang="en-US" sz="2000" b="1" dirty="0" err="1"/>
              <a:t>bela</a:t>
            </a:r>
            <a:r>
              <a:rPr lang="en-US" sz="2000" b="1" dirty="0"/>
              <a:t> </a:t>
            </a:r>
            <a:r>
              <a:rPr lang="en-US" sz="2000" b="1" dirty="0" err="1"/>
              <a:t>negara</a:t>
            </a:r>
            <a:r>
              <a:rPr lang="en-US" sz="2000" b="1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kerelaan</a:t>
            </a:r>
            <a:r>
              <a:rPr lang="en-US" sz="2000" dirty="0"/>
              <a:t> </a:t>
            </a:r>
            <a:r>
              <a:rPr lang="en-US" sz="2000" dirty="0" err="1"/>
              <a:t>berkorban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meniadakan</a:t>
            </a:r>
            <a:r>
              <a:rPr lang="en-US" sz="2000" dirty="0"/>
              <a:t> </a:t>
            </a:r>
            <a:r>
              <a:rPr lang="en-US" sz="2000" dirty="0" err="1"/>
              <a:t>ancaman</a:t>
            </a:r>
            <a:r>
              <a:rPr lang="en-US" sz="2000" dirty="0"/>
              <a:t> yang </a:t>
            </a:r>
            <a:r>
              <a:rPr lang="en-US" sz="2000" dirty="0" err="1"/>
              <a:t>membahayakan</a:t>
            </a:r>
            <a:r>
              <a:rPr lang="en-US" sz="2000" dirty="0"/>
              <a:t> </a:t>
            </a:r>
            <a:r>
              <a:rPr lang="en-US" sz="2000" dirty="0" err="1"/>
              <a:t>kemerdekaan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kedaulatan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UUD 1945.</a:t>
            </a:r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udaya"/>
          <p:cNvPicPr>
            <a:picLocks noChangeAspect="1" noChangeArrowheads="1"/>
          </p:cNvPicPr>
          <p:nvPr/>
        </p:nvPicPr>
        <p:blipFill>
          <a:blip r:embed="rId2" cstate="print"/>
          <a:srcRect t="30312"/>
          <a:stretch>
            <a:fillRect/>
          </a:stretch>
        </p:blipFill>
        <p:spPr bwMode="auto">
          <a:xfrm>
            <a:off x="0" y="895350"/>
            <a:ext cx="9144000" cy="424815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33400" y="2343150"/>
            <a:ext cx="5029200" cy="1828800"/>
            <a:chOff x="533400" y="2343150"/>
            <a:chExt cx="5029200" cy="1828800"/>
          </a:xfrm>
        </p:grpSpPr>
        <p:sp>
          <p:nvSpPr>
            <p:cNvPr id="13" name="Rectangle 12"/>
            <p:cNvSpPr/>
            <p:nvPr/>
          </p:nvSpPr>
          <p:spPr>
            <a:xfrm>
              <a:off x="533400" y="2343150"/>
              <a:ext cx="5029200" cy="1828800"/>
            </a:xfrm>
            <a:prstGeom prst="rect">
              <a:avLst/>
            </a:prstGeom>
            <a:solidFill>
              <a:schemeClr val="tx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5800" y="2495550"/>
              <a:ext cx="4724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FF00"/>
                  </a:solidFill>
                </a:rPr>
                <a:t>Ancaman</a:t>
              </a:r>
              <a:r>
                <a:rPr lang="en-US" b="1" dirty="0">
                  <a:solidFill>
                    <a:srgbClr val="FFFF00"/>
                  </a:solidFill>
                </a:rPr>
                <a:t> yang </a:t>
              </a:r>
              <a:r>
                <a:rPr lang="en-US" b="1" dirty="0" err="1">
                  <a:solidFill>
                    <a:srgbClr val="FFFF00"/>
                  </a:solidFill>
                </a:rPr>
                <a:t>berdimensi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sosial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budaya</a:t>
              </a:r>
              <a:endParaRPr lang="en-US" b="1" dirty="0">
                <a:solidFill>
                  <a:srgbClr val="FFFF00"/>
                </a:solidFill>
              </a:endParaRPr>
            </a:p>
            <a:p>
              <a:r>
                <a:rPr lang="en-US" dirty="0" err="1">
                  <a:solidFill>
                    <a:schemeClr val="bg1"/>
                  </a:solidFill>
                </a:rPr>
                <a:t>dari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luar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datang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bersamaan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dengan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it-IT" dirty="0">
                  <a:solidFill>
                    <a:schemeClr val="bg1"/>
                  </a:solidFill>
                </a:rPr>
                <a:t>era globalisasi dengan penetrasi nilai-nilai budaya dari luar </a:t>
              </a:r>
              <a:r>
                <a:rPr lang="en-US" dirty="0" err="1">
                  <a:solidFill>
                    <a:schemeClr val="bg1"/>
                  </a:solidFill>
                </a:rPr>
                <a:t>negeri</a:t>
              </a:r>
              <a:r>
                <a:rPr lang="en-US" dirty="0">
                  <a:solidFill>
                    <a:schemeClr val="bg1"/>
                  </a:solidFill>
                </a:rPr>
                <a:t> yang </a:t>
              </a:r>
              <a:r>
                <a:rPr lang="en-US" dirty="0" err="1">
                  <a:solidFill>
                    <a:schemeClr val="bg1"/>
                  </a:solidFill>
                </a:rPr>
                <a:t>dapat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mempengaruhi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nilai-nilai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di</a:t>
              </a:r>
              <a:r>
                <a:rPr lang="en-US" dirty="0">
                  <a:solidFill>
                    <a:schemeClr val="bg1"/>
                  </a:solidFill>
                </a:rPr>
                <a:t> Indonesia.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9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562820"/>
            <a:ext cx="5105400" cy="1015663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Ancaman pertahanan keamanan </a:t>
            </a:r>
            <a:r>
              <a:rPr lang="fi-FI" sz="2000" dirty="0"/>
              <a:t>antara lain dapat berbentuk </a:t>
            </a:r>
            <a:r>
              <a:rPr lang="en-US" sz="2000" dirty="0" err="1"/>
              <a:t>agresi</a:t>
            </a:r>
            <a:r>
              <a:rPr lang="en-US" sz="2000" dirty="0"/>
              <a:t>, </a:t>
            </a:r>
            <a:r>
              <a:rPr lang="en-US" sz="2000" dirty="0" err="1"/>
              <a:t>invasi</a:t>
            </a:r>
            <a:r>
              <a:rPr lang="en-US" sz="2000" dirty="0"/>
              <a:t>, </a:t>
            </a:r>
            <a:r>
              <a:rPr lang="en-US" sz="2000" dirty="0" err="1"/>
              <a:t>bombardemen</a:t>
            </a:r>
            <a:r>
              <a:rPr lang="en-US" sz="2000" dirty="0"/>
              <a:t>, </a:t>
            </a:r>
            <a:r>
              <a:rPr lang="en-US" sz="2000" dirty="0" err="1"/>
              <a:t>blokade</a:t>
            </a:r>
            <a:r>
              <a:rPr lang="en-US" sz="2000" dirty="0"/>
              <a:t> </a:t>
            </a:r>
            <a:r>
              <a:rPr lang="en-US" sz="2000" dirty="0" err="1"/>
              <a:t>wilayah</a:t>
            </a:r>
            <a:r>
              <a:rPr lang="en-US" sz="2000" dirty="0"/>
              <a:t>, </a:t>
            </a:r>
            <a:r>
              <a:rPr lang="en-US" sz="2000" dirty="0" err="1"/>
              <a:t>spionase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sabotase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A group of soldiers Free Vector"/>
          <p:cNvPicPr>
            <a:picLocks noChangeAspect="1" noChangeArrowheads="1"/>
          </p:cNvPicPr>
          <p:nvPr/>
        </p:nvPicPr>
        <p:blipFill>
          <a:blip r:embed="rId2" cstate="print"/>
          <a:srcRect l="32787" t="12509" r="46448" b="55369"/>
          <a:stretch>
            <a:fillRect/>
          </a:stretch>
        </p:blipFill>
        <p:spPr bwMode="auto">
          <a:xfrm>
            <a:off x="6400800" y="819150"/>
            <a:ext cx="2413000" cy="3619500"/>
          </a:xfrm>
          <a:prstGeom prst="rect">
            <a:avLst/>
          </a:prstGeom>
          <a:noFill/>
        </p:spPr>
      </p:pic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35262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Ancaman Globalisasi dari Sisi Ekonomi </a:t>
            </a:r>
            <a:r>
              <a:rPr lang="it-IT" dirty="0"/>
              <a:t>yaitu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pasar-pasar</a:t>
            </a:r>
            <a:r>
              <a:rPr lang="en-US" dirty="0"/>
              <a:t> global,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kekuatan-kekuatan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Image result for connection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968" y="974951"/>
            <a:ext cx="5194461" cy="2286000"/>
          </a:xfrm>
          <a:prstGeom prst="rect">
            <a:avLst/>
          </a:prstGeom>
          <a:noFill/>
        </p:spPr>
      </p:pic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71550"/>
            <a:ext cx="3556838" cy="330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1962150"/>
            <a:ext cx="3962400" cy="1631216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Apabila kita melihat dari sisi sosial dan budaya, ancaman globalisasi antara lain terlihat dari perubahan kebiasaan,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Girl holding book with raised finger Free Photo"/>
          <p:cNvPicPr>
            <a:picLocks noChangeAspect="1" noChangeArrowheads="1"/>
          </p:cNvPicPr>
          <p:nvPr/>
        </p:nvPicPr>
        <p:blipFill>
          <a:blip r:embed="rId2" cstate="print"/>
          <a:srcRect l="67439" t="4403" r="22372"/>
          <a:stretch>
            <a:fillRect/>
          </a:stretch>
        </p:blipFill>
        <p:spPr bwMode="auto">
          <a:xfrm>
            <a:off x="3048000" y="0"/>
            <a:ext cx="6096000" cy="5143500"/>
          </a:xfrm>
          <a:prstGeom prst="rect">
            <a:avLst/>
          </a:prstGeom>
          <a:noFill/>
        </p:spPr>
      </p:pic>
      <p:pic>
        <p:nvPicPr>
          <p:cNvPr id="17" name="Picture 4" descr="Girl holding book with raised finger Free Photo"/>
          <p:cNvPicPr>
            <a:picLocks noChangeAspect="1" noChangeArrowheads="1"/>
          </p:cNvPicPr>
          <p:nvPr/>
        </p:nvPicPr>
        <p:blipFill>
          <a:blip r:embed="rId2" cstate="print"/>
          <a:srcRect l="15041" t="33" r="26739" b="89042"/>
          <a:stretch>
            <a:fillRect/>
          </a:stretch>
        </p:blipFill>
        <p:spPr bwMode="auto">
          <a:xfrm>
            <a:off x="0" y="0"/>
            <a:ext cx="32766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4" descr="Girl holding book with raised finger Free Photo"/>
          <p:cNvPicPr>
            <a:picLocks noChangeAspect="1" noChangeArrowheads="1"/>
          </p:cNvPicPr>
          <p:nvPr/>
        </p:nvPicPr>
        <p:blipFill>
          <a:blip r:embed="rId2" cstate="print"/>
          <a:srcRect l="15041" t="4403" r="29650"/>
          <a:stretch>
            <a:fillRect/>
          </a:stretch>
        </p:blipFill>
        <p:spPr bwMode="auto">
          <a:xfrm>
            <a:off x="304800" y="790266"/>
            <a:ext cx="3346027" cy="3962400"/>
          </a:xfrm>
          <a:prstGeom prst="rect">
            <a:avLst/>
          </a:prstGeom>
          <a:noFill/>
        </p:spPr>
      </p:pic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5"/>
            <a:ext cx="9144000" cy="841375"/>
          </a:xfrm>
          <a:prstGeom prst="rect">
            <a:avLst/>
          </a:prstGeom>
          <a:noFill/>
        </p:spPr>
      </p:pic>
      <p:sp>
        <p:nvSpPr>
          <p:cNvPr id="9" name="TextBox 34"/>
          <p:cNvSpPr txBox="1"/>
          <p:nvPr/>
        </p:nvSpPr>
        <p:spPr>
          <a:xfrm>
            <a:off x="0" y="209550"/>
            <a:ext cx="5631575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Ancaman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Terhadap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Keutuhan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343148"/>
            <a:ext cx="46482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b="1" dirty="0" err="1"/>
              <a:t>permasalahan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bergesernya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berbangsa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bernegara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48615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mengisi</a:t>
            </a:r>
            <a:r>
              <a:rPr lang="en-US" sz="2000" dirty="0"/>
              <a:t> </a:t>
            </a:r>
            <a:r>
              <a:rPr lang="en-US" sz="2000" dirty="0" err="1"/>
              <a:t>kemerdekaan</a:t>
            </a:r>
            <a:r>
              <a:rPr lang="en-US" sz="2000" dirty="0"/>
              <a:t>,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generasi</a:t>
            </a:r>
            <a:r>
              <a:rPr lang="en-US" sz="2000" dirty="0"/>
              <a:t> </a:t>
            </a:r>
            <a:r>
              <a:rPr lang="en-US" sz="2000" dirty="0" err="1"/>
              <a:t>muda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b="1" dirty="0" err="1"/>
              <a:t>semangat</a:t>
            </a:r>
            <a:r>
              <a:rPr lang="en-US" sz="2000" b="1" dirty="0"/>
              <a:t> </a:t>
            </a:r>
            <a:r>
              <a:rPr lang="en-US" sz="2000" b="1" dirty="0" err="1"/>
              <a:t>nasionalisme</a:t>
            </a:r>
            <a:r>
              <a:rPr lang="en-US" sz="2000" b="1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b="1" dirty="0" err="1"/>
              <a:t>patriotisme</a:t>
            </a:r>
            <a:r>
              <a:rPr lang="en-US" sz="2000" dirty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34"/>
          <p:cNvSpPr txBox="1"/>
          <p:nvPr/>
        </p:nvSpPr>
        <p:spPr>
          <a:xfrm>
            <a:off x="0" y="209550"/>
            <a:ext cx="7574675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D. 	</a:t>
            </a:r>
            <a:r>
              <a:rPr lang="en-US" sz="2400" b="1" dirty="0" err="1">
                <a:solidFill>
                  <a:schemeClr val="bg1"/>
                </a:solidFill>
              </a:rPr>
              <a:t>Semangat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Komitmen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Nasional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dalamMengisi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  <p:pic>
        <p:nvPicPr>
          <p:cNvPr id="11" name="Picture 2" descr="Image result for cinta indone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90385"/>
            <a:ext cx="4038600" cy="1346873"/>
          </a:xfrm>
          <a:prstGeom prst="rect">
            <a:avLst/>
          </a:prstGeom>
          <a:noFill/>
        </p:spPr>
      </p:pic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249555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Kamus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Indonesia, </a:t>
            </a:r>
            <a:r>
              <a:rPr lang="en-US" sz="2000" b="1" dirty="0"/>
              <a:t>NASIONALISME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paham</a:t>
            </a:r>
            <a:r>
              <a:rPr lang="en-US" sz="2000" dirty="0"/>
              <a:t> (</a:t>
            </a:r>
            <a:r>
              <a:rPr lang="en-US" sz="2000" dirty="0" err="1"/>
              <a:t>ajaran</a:t>
            </a:r>
            <a:r>
              <a:rPr lang="en-US" sz="2000" dirty="0"/>
              <a:t>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mencintai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Image result for semangat nasionalisme"/>
          <p:cNvPicPr>
            <a:picLocks noChangeAspect="1" noChangeArrowheads="1"/>
          </p:cNvPicPr>
          <p:nvPr/>
        </p:nvPicPr>
        <p:blipFill>
          <a:blip r:embed="rId2" cstate="print"/>
          <a:srcRect t="11976" r="17365"/>
          <a:stretch>
            <a:fillRect/>
          </a:stretch>
        </p:blipFill>
        <p:spPr bwMode="auto">
          <a:xfrm>
            <a:off x="304800" y="1345481"/>
            <a:ext cx="3700830" cy="295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7574675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D. 	</a:t>
            </a:r>
            <a:r>
              <a:rPr lang="en-US" sz="2400" b="1" dirty="0" err="1">
                <a:solidFill>
                  <a:schemeClr val="bg1"/>
                </a:solidFill>
              </a:rPr>
              <a:t>Semangat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Komitmen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Nasional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dalamMengisi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9638" b="8355"/>
          <a:stretch>
            <a:fillRect/>
          </a:stretch>
        </p:blipFill>
        <p:spPr bwMode="auto">
          <a:xfrm>
            <a:off x="0" y="1042252"/>
            <a:ext cx="9144000" cy="41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953000" y="2114550"/>
            <a:ext cx="4191000" cy="1828800"/>
            <a:chOff x="4953000" y="2114550"/>
            <a:chExt cx="4191000" cy="1828800"/>
          </a:xfrm>
        </p:grpSpPr>
        <p:sp>
          <p:nvSpPr>
            <p:cNvPr id="11" name="Rectangle 10"/>
            <p:cNvSpPr/>
            <p:nvPr/>
          </p:nvSpPr>
          <p:spPr>
            <a:xfrm>
              <a:off x="4953000" y="2114550"/>
              <a:ext cx="4191000" cy="182880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5400" y="2266950"/>
              <a:ext cx="381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Adapun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>
                  <a:solidFill>
                    <a:srgbClr val="FFFF00"/>
                  </a:solidFill>
                </a:rPr>
                <a:t>PATRIOTISME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berarti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sifat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kepahlawanan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atau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jiwa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pahlawan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yaitu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suatu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sikap</a:t>
              </a:r>
              <a:r>
                <a:rPr lang="en-US" dirty="0">
                  <a:solidFill>
                    <a:schemeClr val="bg1"/>
                  </a:solidFill>
                </a:rPr>
                <a:t> yang </a:t>
              </a:r>
              <a:r>
                <a:rPr lang="en-US" dirty="0" err="1">
                  <a:solidFill>
                    <a:schemeClr val="bg1"/>
                  </a:solidFill>
                </a:rPr>
                <a:t>berani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pantang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menyerah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rela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berkorban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demi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bangsa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negara</a:t>
              </a:r>
              <a:r>
                <a:rPr lang="en-US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13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8" name="TextBox 34"/>
          <p:cNvSpPr txBox="1"/>
          <p:nvPr/>
        </p:nvSpPr>
        <p:spPr>
          <a:xfrm>
            <a:off x="0" y="209550"/>
            <a:ext cx="7574675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D. 	</a:t>
            </a:r>
            <a:r>
              <a:rPr lang="en-US" sz="2400" b="1" dirty="0" err="1">
                <a:solidFill>
                  <a:schemeClr val="bg1"/>
                </a:solidFill>
              </a:rPr>
              <a:t>Semangat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Komitmen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Nasional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dalamMengisi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885950"/>
            <a:ext cx="5257800" cy="1754326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Negara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ikut</a:t>
            </a:r>
            <a:r>
              <a:rPr lang="en-US" b="1" dirty="0"/>
              <a:t> </a:t>
            </a:r>
            <a:r>
              <a:rPr lang="en-US" b="1" dirty="0" err="1"/>
              <a:t>berperan</a:t>
            </a:r>
            <a:r>
              <a:rPr lang="en-US" b="1" dirty="0"/>
              <a:t> </a:t>
            </a:r>
            <a:r>
              <a:rPr lang="en-US" b="1" dirty="0" err="1"/>
              <a:t>aktif</a:t>
            </a:r>
            <a:r>
              <a:rPr lang="en-US" b="1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F:\Ria\baping\ppt\PKN KELAS IX K 2013 Ria\gambar\Untitled-1.png"/>
          <p:cNvPicPr>
            <a:picLocks noChangeAspect="1" noChangeArrowheads="1"/>
          </p:cNvPicPr>
          <p:nvPr/>
        </p:nvPicPr>
        <p:blipFill>
          <a:blip r:embed="rId2" cstate="print"/>
          <a:srcRect r="51573" b="58350"/>
          <a:stretch>
            <a:fillRect/>
          </a:stretch>
        </p:blipFill>
        <p:spPr bwMode="auto">
          <a:xfrm>
            <a:off x="533400" y="1504950"/>
            <a:ext cx="3091132" cy="3276600"/>
          </a:xfrm>
          <a:prstGeom prst="rect">
            <a:avLst/>
          </a:prstGeom>
          <a:noFill/>
        </p:spPr>
      </p:pic>
      <p:pic>
        <p:nvPicPr>
          <p:cNvPr id="11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7574675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D. 	</a:t>
            </a:r>
            <a:r>
              <a:rPr lang="en-US" sz="2400" b="1" dirty="0" err="1">
                <a:solidFill>
                  <a:schemeClr val="bg1"/>
                </a:solidFill>
              </a:rPr>
              <a:t>Semangat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Komitmen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Nasional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dalamMengisi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1657350"/>
            <a:ext cx="510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Peran serta yang dapat dilakukan antara lain sebagai </a:t>
            </a:r>
            <a:r>
              <a:rPr lang="en-US" sz="1600" dirty="0" err="1"/>
              <a:t>berikut</a:t>
            </a:r>
            <a:r>
              <a:rPr lang="en-US" sz="1600" dirty="0"/>
              <a:t>.</a:t>
            </a:r>
          </a:p>
          <a:p>
            <a:pPr marL="342900" indent="-342900">
              <a:buAutoNum type="alphaLcPeriod"/>
            </a:pP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wilayah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kekayaan</a:t>
            </a:r>
            <a:r>
              <a:rPr lang="en-US" sz="1600" dirty="0"/>
              <a:t> </a:t>
            </a:r>
            <a:r>
              <a:rPr lang="en-US" sz="1600" dirty="0" err="1"/>
              <a:t>tanah</a:t>
            </a:r>
            <a:r>
              <a:rPr lang="en-US" sz="1600" dirty="0"/>
              <a:t> air Indonesia,</a:t>
            </a:r>
          </a:p>
          <a:p>
            <a:pPr marL="342900" indent="-342900">
              <a:buAutoNum type="alphaLcPeriod"/>
            </a:pP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ketahanan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,</a:t>
            </a:r>
          </a:p>
          <a:p>
            <a:pPr marL="342900" indent="-342900">
              <a:buAutoNum type="alphaLcPeriod"/>
            </a:pPr>
            <a:r>
              <a:rPr lang="en-US" sz="1600" dirty="0" err="1"/>
              <a:t>Menghormati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suku</a:t>
            </a:r>
            <a:r>
              <a:rPr lang="en-US" sz="1600" dirty="0"/>
              <a:t>, </a:t>
            </a:r>
            <a:r>
              <a:rPr lang="en-US" sz="1600" dirty="0" err="1"/>
              <a:t>budaya</a:t>
            </a:r>
            <a:r>
              <a:rPr lang="en-US" sz="1600" dirty="0"/>
              <a:t>, agama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warna</a:t>
            </a:r>
            <a:r>
              <a:rPr lang="en-US" sz="1600" dirty="0"/>
              <a:t> </a:t>
            </a:r>
            <a:r>
              <a:rPr lang="en-US" sz="1600" dirty="0" err="1"/>
              <a:t>kulit</a:t>
            </a:r>
            <a:r>
              <a:rPr lang="en-US" sz="1600" dirty="0"/>
              <a:t>.</a:t>
            </a:r>
          </a:p>
          <a:p>
            <a:pPr marL="342900" indent="-342900">
              <a:buAutoNum type="alphaLcPeriod"/>
            </a:pPr>
            <a:r>
              <a:rPr lang="en-US" sz="1600" dirty="0" err="1"/>
              <a:t>Mempertahankan</a:t>
            </a:r>
            <a:r>
              <a:rPr lang="en-US" sz="1600" dirty="0"/>
              <a:t> </a:t>
            </a:r>
            <a:r>
              <a:rPr lang="en-US" sz="1600" dirty="0" err="1"/>
              <a:t>kesamaan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kebersamaan</a:t>
            </a:r>
            <a:r>
              <a:rPr lang="en-US" sz="1600" dirty="0"/>
              <a:t>,</a:t>
            </a:r>
          </a:p>
          <a:p>
            <a:pPr marL="342900" indent="-342900">
              <a:buAutoNum type="alphaLcPeriod"/>
            </a:pP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semangat</a:t>
            </a:r>
            <a:r>
              <a:rPr lang="en-US" sz="1600" dirty="0"/>
              <a:t> </a:t>
            </a:r>
            <a:r>
              <a:rPr lang="en-US" sz="1600" dirty="0" err="1"/>
              <a:t>persatuan</a:t>
            </a:r>
            <a:r>
              <a:rPr lang="en-US" sz="1600" dirty="0"/>
              <a:t> yang </a:t>
            </a:r>
            <a:r>
              <a:rPr lang="en-US" sz="1600" dirty="0" err="1"/>
              <a:t>berwawasan</a:t>
            </a:r>
            <a:r>
              <a:rPr lang="en-US" sz="1600" dirty="0"/>
              <a:t> </a:t>
            </a:r>
            <a:r>
              <a:rPr lang="en-US" sz="1600" dirty="0" err="1"/>
              <a:t>nusantara</a:t>
            </a:r>
            <a:r>
              <a:rPr lang="en-US" sz="1600" dirty="0"/>
              <a:t>,</a:t>
            </a:r>
          </a:p>
          <a:p>
            <a:pPr marL="342900" indent="-342900">
              <a:buAutoNum type="alphaLcPeriod"/>
            </a:pPr>
            <a:r>
              <a:rPr lang="en-US" sz="1600" dirty="0" err="1"/>
              <a:t>Menaati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agar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berbangsa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sv-SE" sz="1600" dirty="0"/>
              <a:t>bernegara berjalan dengan tertib dan aman.</a:t>
            </a:r>
            <a:endParaRPr lang="en-US" sz="1600" dirty="0"/>
          </a:p>
        </p:txBody>
      </p:sp>
      <p:pic>
        <p:nvPicPr>
          <p:cNvPr id="12" name="Picture 2" descr="Image result for work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EDC8"/>
              </a:clrFrom>
              <a:clrTo>
                <a:srgbClr val="F1ED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581150"/>
            <a:ext cx="3064565" cy="3064565"/>
          </a:xfrm>
          <a:prstGeom prst="rect">
            <a:avLst/>
          </a:prstGeom>
          <a:noFill/>
        </p:spPr>
      </p:pic>
      <p:pic>
        <p:nvPicPr>
          <p:cNvPr id="13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209550"/>
            <a:ext cx="7574675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D. 	</a:t>
            </a:r>
            <a:r>
              <a:rPr lang="en-US" sz="2400" b="1" dirty="0" err="1">
                <a:solidFill>
                  <a:schemeClr val="bg1"/>
                </a:solidFill>
              </a:rPr>
              <a:t>Semangat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Komitmen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Nasional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dalamMengisi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NKRI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2114550"/>
            <a:ext cx="4953000" cy="1524000"/>
          </a:xfrm>
          <a:ln w="38100">
            <a:solidFill>
              <a:schemeClr val="accent5"/>
            </a:solidFill>
            <a:prstDash val="lgDash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sempit</a:t>
            </a:r>
            <a:r>
              <a:rPr lang="en-US" sz="1800" dirty="0"/>
              <a:t>,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konteks</a:t>
            </a:r>
            <a:r>
              <a:rPr lang="en-US" sz="1800" dirty="0"/>
              <a:t> Indonesia </a:t>
            </a:r>
            <a:r>
              <a:rPr lang="en-US" sz="1800" b="1" dirty="0"/>
              <a:t>BELA NEGARA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diartikan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b="1" dirty="0" err="1"/>
              <a:t>upaya</a:t>
            </a:r>
            <a:r>
              <a:rPr lang="en-US" sz="1800" b="1" dirty="0"/>
              <a:t> </a:t>
            </a:r>
            <a:r>
              <a:rPr lang="en-US" sz="1800" b="1" dirty="0" err="1"/>
              <a:t>setiap</a:t>
            </a:r>
            <a:r>
              <a:rPr lang="en-US" sz="1800" b="1" dirty="0"/>
              <a:t> </a:t>
            </a:r>
            <a:r>
              <a:rPr lang="en-US" sz="1800" b="1" dirty="0" err="1"/>
              <a:t>warga</a:t>
            </a:r>
            <a:r>
              <a:rPr lang="en-US" sz="1800" b="1" dirty="0"/>
              <a:t> </a:t>
            </a:r>
            <a:r>
              <a:rPr lang="en-US" sz="1800" b="1" dirty="0" err="1"/>
              <a:t>negara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mempertahankan</a:t>
            </a:r>
            <a:r>
              <a:rPr lang="en-US" sz="1800" b="1" dirty="0"/>
              <a:t> </a:t>
            </a:r>
            <a:r>
              <a:rPr lang="en-US" sz="1800" dirty="0"/>
              <a:t>Negara </a:t>
            </a:r>
            <a:r>
              <a:rPr lang="en-US" sz="1800" dirty="0" err="1"/>
              <a:t>Kesatuan</a:t>
            </a:r>
            <a:r>
              <a:rPr lang="en-US" sz="1800" dirty="0"/>
              <a:t> </a:t>
            </a:r>
            <a:r>
              <a:rPr lang="en-US" sz="1800" dirty="0" err="1"/>
              <a:t>Republik</a:t>
            </a:r>
            <a:r>
              <a:rPr lang="en-US" sz="1800" dirty="0"/>
              <a:t> Indonesia (</a:t>
            </a:r>
            <a:r>
              <a:rPr lang="en-US" sz="1800" b="1" dirty="0"/>
              <a:t>NKRI</a:t>
            </a:r>
            <a:r>
              <a:rPr lang="en-US" sz="1800" dirty="0"/>
              <a:t>)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segala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ancaman</a:t>
            </a:r>
            <a:r>
              <a:rPr lang="en-US" sz="1800" dirty="0"/>
              <a:t>.</a:t>
            </a:r>
          </a:p>
        </p:txBody>
      </p:sp>
      <p:pic>
        <p:nvPicPr>
          <p:cNvPr id="34818" name="Picture 2" descr="Hasil gambar untuk bela negara"/>
          <p:cNvPicPr>
            <a:picLocks noChangeAspect="1" noChangeArrowheads="1"/>
          </p:cNvPicPr>
          <p:nvPr/>
        </p:nvPicPr>
        <p:blipFill>
          <a:blip r:embed="rId2" cstate="print"/>
          <a:srcRect l="4384" t="11765" r="60548" b="12941"/>
          <a:stretch>
            <a:fillRect/>
          </a:stretch>
        </p:blipFill>
        <p:spPr bwMode="auto">
          <a:xfrm>
            <a:off x="5638800" y="905870"/>
            <a:ext cx="3194229" cy="3194229"/>
          </a:xfrm>
          <a:prstGeom prst="rect">
            <a:avLst/>
          </a:prstGeom>
          <a:noFill/>
        </p:spPr>
      </p:pic>
      <p:pic>
        <p:nvPicPr>
          <p:cNvPr id="9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6" name="TextBox 34"/>
          <p:cNvSpPr txBox="1"/>
          <p:nvPr/>
        </p:nvSpPr>
        <p:spPr>
          <a:xfrm>
            <a:off x="0" y="133350"/>
            <a:ext cx="3764675" cy="463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sv-SE" sz="2400" b="1" dirty="0">
                <a:solidFill>
                  <a:schemeClr val="bg1"/>
                </a:solidFill>
              </a:rPr>
              <a:t>Hakikat Bela Negara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ntuk Bebas: Bentuk 4">
            <a:extLst>
              <a:ext uri="{FF2B5EF4-FFF2-40B4-BE49-F238E27FC236}">
                <a16:creationId xmlns:a16="http://schemas.microsoft.com/office/drawing/2014/main" xmlns="" id="{3F8D600C-5E2B-4B78-ADBD-920C9E7E7F1C}"/>
              </a:ext>
            </a:extLst>
          </p:cNvPr>
          <p:cNvSpPr/>
          <p:nvPr/>
        </p:nvSpPr>
        <p:spPr>
          <a:xfrm>
            <a:off x="1676400" y="339725"/>
            <a:ext cx="5867400" cy="4213225"/>
          </a:xfrm>
          <a:custGeom>
            <a:avLst/>
            <a:gdLst/>
            <a:ahLst/>
            <a:cxnLst/>
            <a:rect l="0" t="0" r="r" b="b"/>
            <a:pathLst>
              <a:path w="127" h="93">
                <a:moveTo>
                  <a:pt x="117" y="10"/>
                </a:moveTo>
                <a:cubicBezTo>
                  <a:pt x="115" y="10"/>
                  <a:pt x="113" y="10"/>
                  <a:pt x="111" y="10"/>
                </a:cubicBezTo>
                <a:cubicBezTo>
                  <a:pt x="108" y="10"/>
                  <a:pt x="108" y="10"/>
                  <a:pt x="107" y="7"/>
                </a:cubicBezTo>
                <a:cubicBezTo>
                  <a:pt x="106" y="2"/>
                  <a:pt x="102" y="0"/>
                  <a:pt x="97" y="0"/>
                </a:cubicBezTo>
                <a:cubicBezTo>
                  <a:pt x="90" y="0"/>
                  <a:pt x="82" y="0"/>
                  <a:pt x="75" y="0"/>
                </a:cubicBezTo>
                <a:cubicBezTo>
                  <a:pt x="73" y="0"/>
                  <a:pt x="70" y="1"/>
                  <a:pt x="69" y="3"/>
                </a:cubicBezTo>
                <a:cubicBezTo>
                  <a:pt x="68" y="4"/>
                  <a:pt x="67" y="6"/>
                  <a:pt x="66" y="9"/>
                </a:cubicBezTo>
                <a:cubicBezTo>
                  <a:pt x="65" y="9"/>
                  <a:pt x="65" y="10"/>
                  <a:pt x="64" y="10"/>
                </a:cubicBezTo>
                <a:cubicBezTo>
                  <a:pt x="56" y="10"/>
                  <a:pt x="49" y="10"/>
                  <a:pt x="41" y="10"/>
                </a:cubicBezTo>
                <a:cubicBezTo>
                  <a:pt x="40" y="10"/>
                  <a:pt x="40" y="9"/>
                  <a:pt x="39" y="9"/>
                </a:cubicBezTo>
                <a:cubicBezTo>
                  <a:pt x="38" y="7"/>
                  <a:pt x="37" y="7"/>
                  <a:pt x="35" y="7"/>
                </a:cubicBezTo>
                <a:cubicBezTo>
                  <a:pt x="33" y="7"/>
                  <a:pt x="30" y="7"/>
                  <a:pt x="27" y="7"/>
                </a:cubicBezTo>
                <a:cubicBezTo>
                  <a:pt x="25" y="7"/>
                  <a:pt x="24" y="7"/>
                  <a:pt x="23" y="9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0"/>
                  <a:pt x="14" y="10"/>
                </a:cubicBezTo>
                <a:cubicBezTo>
                  <a:pt x="6" y="10"/>
                  <a:pt x="0" y="15"/>
                  <a:pt x="0" y="24"/>
                </a:cubicBezTo>
                <a:cubicBezTo>
                  <a:pt x="0" y="42"/>
                  <a:pt x="0" y="60"/>
                  <a:pt x="0" y="78"/>
                </a:cubicBezTo>
                <a:cubicBezTo>
                  <a:pt x="0" y="86"/>
                  <a:pt x="6" y="93"/>
                  <a:pt x="15" y="92"/>
                </a:cubicBezTo>
                <a:cubicBezTo>
                  <a:pt x="31" y="92"/>
                  <a:pt x="47" y="92"/>
                  <a:pt x="63" y="92"/>
                </a:cubicBezTo>
                <a:cubicBezTo>
                  <a:pt x="80" y="92"/>
                  <a:pt x="97" y="92"/>
                  <a:pt x="114" y="92"/>
                </a:cubicBezTo>
                <a:cubicBezTo>
                  <a:pt x="121" y="92"/>
                  <a:pt x="127" y="87"/>
                  <a:pt x="127" y="79"/>
                </a:cubicBezTo>
                <a:cubicBezTo>
                  <a:pt x="127" y="60"/>
                  <a:pt x="127" y="41"/>
                  <a:pt x="127" y="23"/>
                </a:cubicBezTo>
                <a:cubicBezTo>
                  <a:pt x="127" y="17"/>
                  <a:pt x="123" y="12"/>
                  <a:pt x="117" y="10"/>
                </a:cubicBezTo>
                <a:close/>
                <a:moveTo>
                  <a:pt x="40" y="26"/>
                </a:moveTo>
                <a:cubicBezTo>
                  <a:pt x="34" y="26"/>
                  <a:pt x="28" y="26"/>
                  <a:pt x="22" y="26"/>
                </a:cubicBezTo>
                <a:cubicBezTo>
                  <a:pt x="22" y="25"/>
                  <a:pt x="22" y="23"/>
                  <a:pt x="22" y="21"/>
                </a:cubicBezTo>
                <a:cubicBezTo>
                  <a:pt x="28" y="21"/>
                  <a:pt x="34" y="21"/>
                  <a:pt x="40" y="21"/>
                </a:cubicBezTo>
                <a:cubicBezTo>
                  <a:pt x="40" y="23"/>
                  <a:pt x="40" y="25"/>
                  <a:pt x="40" y="26"/>
                </a:cubicBezTo>
                <a:close/>
                <a:moveTo>
                  <a:pt x="98" y="78"/>
                </a:moveTo>
                <a:cubicBezTo>
                  <a:pt x="94" y="79"/>
                  <a:pt x="90" y="80"/>
                  <a:pt x="85" y="80"/>
                </a:cubicBezTo>
                <a:cubicBezTo>
                  <a:pt x="70" y="80"/>
                  <a:pt x="57" y="69"/>
                  <a:pt x="55" y="54"/>
                </a:cubicBezTo>
                <a:cubicBezTo>
                  <a:pt x="54" y="43"/>
                  <a:pt x="60" y="32"/>
                  <a:pt x="71" y="26"/>
                </a:cubicBezTo>
                <a:cubicBezTo>
                  <a:pt x="87" y="17"/>
                  <a:pt x="108" y="25"/>
                  <a:pt x="114" y="42"/>
                </a:cubicBezTo>
                <a:cubicBezTo>
                  <a:pt x="119" y="56"/>
                  <a:pt x="112" y="71"/>
                  <a:pt x="98" y="7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Arial"/>
            </a:endParaRPr>
          </a:p>
        </p:txBody>
      </p:sp>
      <p:pic>
        <p:nvPicPr>
          <p:cNvPr id="7" name="Gambar 9">
            <a:extLst>
              <a:ext uri="{FF2B5EF4-FFF2-40B4-BE49-F238E27FC236}">
                <a16:creationId xmlns:a16="http://schemas.microsoft.com/office/drawing/2014/main" xmlns="" id="{4075EA76-56F3-4C2C-8757-E92635A0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032" y="209550"/>
            <a:ext cx="1556968" cy="13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3A0DBA1D-F809-4B5D-86B8-B671D6A7BE37}"/>
              </a:ext>
            </a:extLst>
          </p:cNvPr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9" name="Picture 2" descr="E:\ELISA\ERLANGGA LISA\2017\TEMPLATE PPT\SMP PPKN kelas X kelompok wajib\SMP PPKN kelas X kelompok wajib.png">
              <a:extLst>
                <a:ext uri="{FF2B5EF4-FFF2-40B4-BE49-F238E27FC236}">
                  <a16:creationId xmlns:a16="http://schemas.microsoft.com/office/drawing/2014/main" xmlns="" id="{6B276788-B4B1-4BD9-A788-25DB46EC2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D7A8C8E5-FD72-40C3-8FF1-FB7DBD082D1B}"/>
                </a:ext>
              </a:extLst>
            </p:cNvPr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PENDIDIKAN PANCASILA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DAN KEWARGANEGARAAN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80F7E2-A184-4254-94EC-89F84C4C94BF}"/>
              </a:ext>
            </a:extLst>
          </p:cNvPr>
          <p:cNvSpPr/>
          <p:nvPr/>
        </p:nvSpPr>
        <p:spPr>
          <a:xfrm>
            <a:off x="4343400" y="1493883"/>
            <a:ext cx="2565400" cy="232714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ambar 14">
            <a:extLst>
              <a:ext uri="{FF2B5EF4-FFF2-40B4-BE49-F238E27FC236}">
                <a16:creationId xmlns:a16="http://schemas.microsoft.com/office/drawing/2014/main" xmlns="" id="{F3B76876-A9BC-43DA-8317-438F9AD3F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094528"/>
            <a:ext cx="238874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38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ckground with advocacy elements Free Vector"/>
          <p:cNvPicPr>
            <a:picLocks noChangeAspect="1" noChangeArrowheads="1"/>
          </p:cNvPicPr>
          <p:nvPr/>
        </p:nvPicPr>
        <p:blipFill>
          <a:blip r:embed="rId2" cstate="print"/>
          <a:srcRect l="70213" b="74468"/>
          <a:stretch>
            <a:fillRect/>
          </a:stretch>
        </p:blipFill>
        <p:spPr bwMode="auto">
          <a:xfrm>
            <a:off x="0" y="1"/>
            <a:ext cx="9144000" cy="4857750"/>
          </a:xfrm>
          <a:prstGeom prst="rect">
            <a:avLst/>
          </a:prstGeom>
          <a:noFill/>
        </p:spPr>
      </p:pic>
      <p:pic>
        <p:nvPicPr>
          <p:cNvPr id="11" name="Picture 2" descr="Background with advocacy elements Free Vector"/>
          <p:cNvPicPr>
            <a:picLocks noChangeAspect="1" noChangeArrowheads="1"/>
          </p:cNvPicPr>
          <p:nvPr/>
        </p:nvPicPr>
        <p:blipFill>
          <a:blip r:embed="rId2" cstate="print"/>
          <a:srcRect b="9265"/>
          <a:stretch>
            <a:fillRect/>
          </a:stretch>
        </p:blipFill>
        <p:spPr bwMode="auto">
          <a:xfrm>
            <a:off x="228600" y="1047750"/>
            <a:ext cx="3581400" cy="32495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44203" y="1933130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Terdapat sejumlah peraturan yang berkaitan dengan bela </a:t>
            </a:r>
            <a:r>
              <a:rPr lang="it-IT" sz="2000" dirty="0"/>
              <a:t>negara, antara lain :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2000" dirty="0"/>
              <a:t>UUD NRI </a:t>
            </a:r>
            <a:r>
              <a:rPr lang="en-US" sz="2000" dirty="0" err="1"/>
              <a:t>Tahun</a:t>
            </a:r>
            <a:r>
              <a:rPr lang="en-US" sz="2000" dirty="0"/>
              <a:t> 1945 </a:t>
            </a:r>
            <a:r>
              <a:rPr lang="en-US" sz="2000" dirty="0" err="1"/>
              <a:t>Pasal</a:t>
            </a:r>
            <a:r>
              <a:rPr lang="en-US" sz="2000" dirty="0"/>
              <a:t> 27 </a:t>
            </a:r>
            <a:r>
              <a:rPr lang="en-US" sz="2000" dirty="0" err="1"/>
              <a:t>ayat</a:t>
            </a:r>
            <a:r>
              <a:rPr lang="en-US" sz="2000" dirty="0"/>
              <a:t> (3), 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2000" dirty="0"/>
              <a:t>UUD NRI </a:t>
            </a:r>
            <a:r>
              <a:rPr lang="en-US" sz="2000" dirty="0" err="1"/>
              <a:t>Tahun</a:t>
            </a:r>
            <a:r>
              <a:rPr lang="en-US" sz="2000" dirty="0"/>
              <a:t> 1945 </a:t>
            </a:r>
            <a:r>
              <a:rPr lang="en-US" sz="2000" dirty="0" err="1"/>
              <a:t>Pasal</a:t>
            </a:r>
            <a:r>
              <a:rPr lang="en-US" sz="2000" dirty="0"/>
              <a:t> 30 </a:t>
            </a:r>
            <a:r>
              <a:rPr lang="en-US" sz="2000" dirty="0" err="1"/>
              <a:t>ayat</a:t>
            </a:r>
            <a:r>
              <a:rPr lang="en-US" sz="2000" dirty="0"/>
              <a:t> (1), 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2000" dirty="0"/>
              <a:t>UUD NRI </a:t>
            </a:r>
            <a:r>
              <a:rPr lang="en-US" sz="2000" dirty="0" err="1"/>
              <a:t>Tahun</a:t>
            </a:r>
            <a:r>
              <a:rPr lang="en-US" sz="2000" dirty="0"/>
              <a:t> 1945 </a:t>
            </a:r>
            <a:r>
              <a:rPr lang="en-US" sz="2000" dirty="0" err="1"/>
              <a:t>Pasal</a:t>
            </a:r>
            <a:r>
              <a:rPr lang="en-US" sz="2000" dirty="0"/>
              <a:t> 30 </a:t>
            </a:r>
            <a:r>
              <a:rPr lang="en-US" sz="2000" dirty="0" err="1"/>
              <a:t>ayat</a:t>
            </a:r>
            <a:r>
              <a:rPr lang="en-US" sz="2000" dirty="0"/>
              <a:t> (2)</a:t>
            </a:r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133350"/>
            <a:ext cx="3764675" cy="463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sv-SE" sz="2400" b="1" dirty="0">
                <a:solidFill>
                  <a:schemeClr val="bg1"/>
                </a:solidFill>
              </a:rPr>
              <a:t>Hakikat Bela Negara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14800" y="1937117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Terdapat sejumlah peraturan yang berkaitan dengan bela </a:t>
            </a:r>
            <a:r>
              <a:rPr lang="it-IT" sz="2000" dirty="0"/>
              <a:t>negara, antara lain </a:t>
            </a:r>
          </a:p>
          <a:p>
            <a:pPr marL="457200" indent="-287338">
              <a:buFont typeface="Arial" pitchFamily="34" charset="0"/>
              <a:buChar char="•"/>
            </a:pPr>
            <a:r>
              <a:rPr lang="en-US" sz="2000" dirty="0" err="1"/>
              <a:t>Ketetapan</a:t>
            </a:r>
            <a:r>
              <a:rPr lang="en-US" sz="2000" dirty="0"/>
              <a:t> MPR No. VI </a:t>
            </a:r>
            <a:r>
              <a:rPr lang="en-US" sz="2000" dirty="0" err="1"/>
              <a:t>Tahun</a:t>
            </a:r>
            <a:r>
              <a:rPr lang="en-US" sz="2000" dirty="0"/>
              <a:t> 1973, </a:t>
            </a:r>
          </a:p>
          <a:p>
            <a:pPr marL="457200" indent="-287338">
              <a:buFont typeface="Arial" pitchFamily="34" charset="0"/>
              <a:buChar char="•"/>
            </a:pPr>
            <a:r>
              <a:rPr lang="nn-NO" sz="2000" dirty="0"/>
              <a:t>Ketetapan MPR No. VI Tahun 2000, </a:t>
            </a:r>
          </a:p>
          <a:p>
            <a:pPr marL="457200" indent="-287338">
              <a:buFont typeface="Arial" pitchFamily="34" charset="0"/>
              <a:buChar char="•"/>
            </a:pPr>
            <a:r>
              <a:rPr lang="fi-FI" sz="2000" dirty="0"/>
              <a:t>Ketetapan MPR No. VII Tahun 2000</a:t>
            </a:r>
            <a:endParaRPr lang="en-US" sz="2000" b="1" dirty="0"/>
          </a:p>
        </p:txBody>
      </p:sp>
      <p:pic>
        <p:nvPicPr>
          <p:cNvPr id="32770" name="Picture 2" descr="Hasil gambar untuk tap M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58" y="895350"/>
            <a:ext cx="3393717" cy="3257550"/>
          </a:xfrm>
          <a:prstGeom prst="rect">
            <a:avLst/>
          </a:prstGeom>
          <a:noFill/>
        </p:spPr>
      </p:pic>
      <p:pic>
        <p:nvPicPr>
          <p:cNvPr id="9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6" name="TextBox 34"/>
          <p:cNvSpPr txBox="1"/>
          <p:nvPr/>
        </p:nvSpPr>
        <p:spPr>
          <a:xfrm>
            <a:off x="0" y="133350"/>
            <a:ext cx="3764675" cy="463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sv-SE" sz="2400" b="1" dirty="0">
                <a:solidFill>
                  <a:schemeClr val="bg1"/>
                </a:solidFill>
              </a:rPr>
              <a:t>Hakikat Bela Negara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ckground with advocacy elements Free Vector"/>
          <p:cNvPicPr>
            <a:picLocks noChangeAspect="1" noChangeArrowheads="1"/>
          </p:cNvPicPr>
          <p:nvPr/>
        </p:nvPicPr>
        <p:blipFill>
          <a:blip r:embed="rId2" cstate="print"/>
          <a:srcRect r="54035" b="76018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1" name="Picture 2" descr="Background with advocacy elements Free Vector"/>
          <p:cNvPicPr>
            <a:picLocks noChangeAspect="1" noChangeArrowheads="1"/>
          </p:cNvPicPr>
          <p:nvPr/>
        </p:nvPicPr>
        <p:blipFill>
          <a:blip r:embed="rId2" cstate="print"/>
          <a:srcRect b="8626"/>
          <a:stretch>
            <a:fillRect/>
          </a:stretch>
        </p:blipFill>
        <p:spPr bwMode="auto">
          <a:xfrm>
            <a:off x="4800600" y="1200150"/>
            <a:ext cx="3812931" cy="34840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73355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Terdapat sejumlah peraturan yang berkaitan dengan bela </a:t>
            </a:r>
            <a:r>
              <a:rPr lang="it-IT" dirty="0">
                <a:solidFill>
                  <a:schemeClr val="bg1"/>
                </a:solidFill>
              </a:rPr>
              <a:t>negara, antara lain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 No. 29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1954,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Nomor</a:t>
            </a:r>
            <a:r>
              <a:rPr lang="en-US" dirty="0">
                <a:solidFill>
                  <a:schemeClr val="bg1"/>
                </a:solidFill>
              </a:rPr>
              <a:t> 1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1988,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 No. 56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1999,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 No. 3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2002,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 No. 2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2002,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undang</a:t>
            </a:r>
            <a:r>
              <a:rPr lang="en-US" dirty="0">
                <a:solidFill>
                  <a:schemeClr val="bg1"/>
                </a:solidFill>
              </a:rPr>
              <a:t> No. 34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2004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133350"/>
            <a:ext cx="3764675" cy="463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sv-SE" sz="2400" b="1" dirty="0">
                <a:solidFill>
                  <a:schemeClr val="bg1"/>
                </a:solidFill>
              </a:rPr>
              <a:t>Hakikat Bela Negara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asil gambar untuk TNI"/>
          <p:cNvPicPr>
            <a:picLocks noChangeAspect="1" noChangeArrowheads="1"/>
          </p:cNvPicPr>
          <p:nvPr/>
        </p:nvPicPr>
        <p:blipFill>
          <a:blip r:embed="rId2" cstate="print"/>
          <a:srcRect t="10000" r="48333" b="24722"/>
          <a:stretch>
            <a:fillRect/>
          </a:stretch>
        </p:blipFill>
        <p:spPr bwMode="auto">
          <a:xfrm>
            <a:off x="4419600" y="666750"/>
            <a:ext cx="4724400" cy="447675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0" y="666750"/>
            <a:ext cx="4419600" cy="4191000"/>
            <a:chOff x="0" y="666750"/>
            <a:chExt cx="4419600" cy="4191000"/>
          </a:xfrm>
        </p:grpSpPr>
        <p:sp>
          <p:nvSpPr>
            <p:cNvPr id="9" name="Rectangle 8"/>
            <p:cNvSpPr/>
            <p:nvPr/>
          </p:nvSpPr>
          <p:spPr>
            <a:xfrm>
              <a:off x="0" y="666750"/>
              <a:ext cx="4419600" cy="4191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1331089"/>
              <a:ext cx="3810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chemeClr val="bg1"/>
                  </a:solidFill>
                </a:rPr>
                <a:t>Menurut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pasal</a:t>
              </a:r>
              <a:r>
                <a:rPr lang="es-ES" dirty="0">
                  <a:solidFill>
                    <a:schemeClr val="bg1"/>
                  </a:solidFill>
                </a:rPr>
                <a:t> 9 </a:t>
              </a:r>
              <a:r>
                <a:rPr lang="es-ES" dirty="0" err="1">
                  <a:solidFill>
                    <a:schemeClr val="bg1"/>
                  </a:solidFill>
                </a:rPr>
                <a:t>ayat</a:t>
              </a:r>
              <a:r>
                <a:rPr lang="es-ES" dirty="0">
                  <a:solidFill>
                    <a:schemeClr val="bg1"/>
                  </a:solidFill>
                </a:rPr>
                <a:t> (2) UU No. 3 </a:t>
              </a:r>
              <a:r>
                <a:rPr lang="es-ES" dirty="0" err="1">
                  <a:solidFill>
                    <a:schemeClr val="bg1"/>
                  </a:solidFill>
                </a:rPr>
                <a:t>Tahun</a:t>
              </a:r>
              <a:r>
                <a:rPr lang="es-ES" dirty="0">
                  <a:solidFill>
                    <a:schemeClr val="bg1"/>
                  </a:solidFill>
                </a:rPr>
                <a:t> 2002 </a:t>
              </a:r>
              <a:r>
                <a:rPr lang="es-ES" dirty="0" err="1">
                  <a:solidFill>
                    <a:schemeClr val="bg1"/>
                  </a:solidFill>
                </a:rPr>
                <a:t>tentang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fi-FI" b="1" dirty="0">
                  <a:solidFill>
                    <a:srgbClr val="FFFF00"/>
                  </a:solidFill>
                </a:rPr>
                <a:t>Pertahanan Negara</a:t>
              </a:r>
              <a:r>
                <a:rPr lang="fi-FI" dirty="0">
                  <a:solidFill>
                    <a:schemeClr val="bg1"/>
                  </a:solidFill>
                </a:rPr>
                <a:t>, keikutsertaan warga negara dalam </a:t>
              </a:r>
              <a:r>
                <a:rPr lang="en-US" dirty="0" err="1">
                  <a:solidFill>
                    <a:schemeClr val="bg1"/>
                  </a:solidFill>
                </a:rPr>
                <a:t>usaha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pembelaan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negara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diselenggarakan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melalui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pendidikan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kewarganegaraan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pelatihan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dasar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militer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secara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wajib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pengabdian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sebagai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prajurit</a:t>
              </a:r>
              <a:r>
                <a:rPr lang="en-US" dirty="0">
                  <a:solidFill>
                    <a:schemeClr val="bg1"/>
                  </a:solidFill>
                </a:rPr>
                <a:t> TNI </a:t>
              </a:r>
              <a:r>
                <a:rPr lang="en-US" dirty="0" err="1">
                  <a:solidFill>
                    <a:schemeClr val="bg1"/>
                  </a:solidFill>
                </a:rPr>
                <a:t>secara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sukarela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maupun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wajib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pengabdian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sesuai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dengan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profesi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masing-masing</a:t>
              </a:r>
              <a:r>
                <a:rPr lang="en-US" dirty="0">
                  <a:solidFill>
                    <a:schemeClr val="bg1"/>
                  </a:solidFill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  <p:sp>
        <p:nvSpPr>
          <p:cNvPr id="7" name="TextBox 34"/>
          <p:cNvSpPr txBox="1"/>
          <p:nvPr/>
        </p:nvSpPr>
        <p:spPr>
          <a:xfrm>
            <a:off x="0" y="133350"/>
            <a:ext cx="3764675" cy="463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sv-SE" sz="2400" b="1" dirty="0">
                <a:solidFill>
                  <a:schemeClr val="bg1"/>
                </a:solidFill>
              </a:rPr>
              <a:t>Hakikat Bela Negara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Ria\baping\ppt\PKN KELAS IX K 2013 Ria\gambar\Untitled-1.png"/>
          <p:cNvPicPr>
            <a:picLocks noChangeAspect="1" noChangeArrowheads="1"/>
          </p:cNvPicPr>
          <p:nvPr/>
        </p:nvPicPr>
        <p:blipFill>
          <a:blip r:embed="rId2" cstate="print"/>
          <a:srcRect r="51573" b="58350"/>
          <a:stretch>
            <a:fillRect/>
          </a:stretch>
        </p:blipFill>
        <p:spPr bwMode="auto">
          <a:xfrm>
            <a:off x="546340" y="1276350"/>
            <a:ext cx="3306792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1809750"/>
            <a:ext cx="5029200" cy="1015663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b="1" dirty="0" err="1"/>
              <a:t>perjuangan</a:t>
            </a:r>
            <a:r>
              <a:rPr lang="en-US" sz="2000" b="1" dirty="0"/>
              <a:t> </a:t>
            </a:r>
            <a:r>
              <a:rPr lang="en-US" sz="2000" b="1" dirty="0" err="1"/>
              <a:t>fisik</a:t>
            </a:r>
            <a:r>
              <a:rPr lang="en-US" sz="2000" b="1" dirty="0"/>
              <a:t> </a:t>
            </a:r>
            <a:r>
              <a:rPr lang="en-US" sz="2000" dirty="0"/>
              <a:t>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fi-FI" sz="2000" dirty="0"/>
              <a:t>dalam rangka mempertahankan Negara Kesatuan Republik </a:t>
            </a:r>
            <a:r>
              <a:rPr lang="en-US" sz="2000" dirty="0"/>
              <a:t>Indonesia.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34"/>
          <p:cNvSpPr txBox="1"/>
          <p:nvPr/>
        </p:nvSpPr>
        <p:spPr>
          <a:xfrm>
            <a:off x="0" y="133350"/>
            <a:ext cx="6990522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AutoNum type="alphaUcPeriod" startAt="2"/>
              <a:tabLst>
                <a:tab pos="692185" algn="l"/>
              </a:tabLst>
            </a:pPr>
            <a:r>
              <a:rPr lang="en-US" sz="2400" b="1" dirty="0" err="1">
                <a:solidFill>
                  <a:schemeClr val="bg1"/>
                </a:solidFill>
              </a:rPr>
              <a:t>Perjuangan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Mempertahankan</a:t>
            </a:r>
            <a:r>
              <a:rPr lang="en-US" sz="2400" b="1" dirty="0">
                <a:solidFill>
                  <a:schemeClr val="bg1"/>
                </a:solidFill>
              </a:rPr>
              <a:t> Negara </a:t>
            </a:r>
            <a:r>
              <a:rPr lang="en-US" sz="2400" b="1" dirty="0" err="1">
                <a:solidFill>
                  <a:schemeClr val="bg1"/>
                </a:solidFill>
              </a:rPr>
              <a:t>Kesatuan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Republik</a:t>
            </a:r>
            <a:r>
              <a:rPr lang="en-US" sz="2400" b="1" dirty="0">
                <a:solidFill>
                  <a:schemeClr val="bg1"/>
                </a:solidFill>
              </a:rPr>
              <a:t> Indonesia</a:t>
            </a:r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E:\ELISA\ERLANGGA LISA\2017\TEMPLATE PPT\SMP PPKN kelas X kelompok wajib\SMP PPKN kelas X kelompok waji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26"/>
            <a:ext cx="9144000" cy="841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1285</Words>
  <Application>Microsoft Office PowerPoint</Application>
  <PresentationFormat>On-screen Show (16:9)</PresentationFormat>
  <Paragraphs>112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ria.rizkiati</dc:creator>
  <cp:lastModifiedBy>User</cp:lastModifiedBy>
  <cp:revision>765</cp:revision>
  <dcterms:created xsi:type="dcterms:W3CDTF">2018-05-18T01:52:39Z</dcterms:created>
  <dcterms:modified xsi:type="dcterms:W3CDTF">2020-02-20T00:26:10Z</dcterms:modified>
</cp:coreProperties>
</file>