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A9D18E"/>
    <a:srgbClr val="F1F1F1"/>
    <a:srgbClr val="666633"/>
    <a:srgbClr val="385723"/>
    <a:srgbClr val="993300"/>
    <a:srgbClr val="800000"/>
    <a:srgbClr val="99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45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0F87-695B-47D2-801B-4F66BE6ADFC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B0A0-08C3-4786-9484-0BAFAF57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0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0F87-695B-47D2-801B-4F66BE6ADFC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B0A0-08C3-4786-9484-0BAFAF57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6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0F87-695B-47D2-801B-4F66BE6ADFC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B0A0-08C3-4786-9484-0BAFAF57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8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0F87-695B-47D2-801B-4F66BE6ADFC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B0A0-08C3-4786-9484-0BAFAF57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5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0F87-695B-47D2-801B-4F66BE6ADFC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B0A0-08C3-4786-9484-0BAFAF57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1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0F87-695B-47D2-801B-4F66BE6ADFC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B0A0-08C3-4786-9484-0BAFAF57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6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0F87-695B-47D2-801B-4F66BE6ADFC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B0A0-08C3-4786-9484-0BAFAF57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0F87-695B-47D2-801B-4F66BE6ADFC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B0A0-08C3-4786-9484-0BAFAF57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5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0F87-695B-47D2-801B-4F66BE6ADFC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B0A0-08C3-4786-9484-0BAFAF57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0F87-695B-47D2-801B-4F66BE6ADFC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B0A0-08C3-4786-9484-0BAFAF57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0F87-695B-47D2-801B-4F66BE6ADFC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DB0A0-08C3-4786-9484-0BAFAF57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3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90F87-695B-47D2-801B-4F66BE6ADFC4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DB0A0-08C3-4786-9484-0BAFAF57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slide" Target="slide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8.xml"/><Relationship Id="rId5" Type="http://schemas.openxmlformats.org/officeDocument/2006/relationships/slide" Target="slide3.xml"/><Relationship Id="rId15" Type="http://schemas.openxmlformats.org/officeDocument/2006/relationships/image" Target="../media/image3.png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GRAFIK%20DERET%20ARITMATIKA.xlsx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9747745" y="484075"/>
            <a:ext cx="9488774" cy="3176082"/>
            <a:chOff x="-959371" y="526489"/>
            <a:chExt cx="9488774" cy="3176082"/>
          </a:xfrm>
        </p:grpSpPr>
        <p:sp>
          <p:nvSpPr>
            <p:cNvPr id="5" name="Rounded Rectangle 4"/>
            <p:cNvSpPr/>
            <p:nvPr/>
          </p:nvSpPr>
          <p:spPr>
            <a:xfrm>
              <a:off x="-959371" y="526489"/>
              <a:ext cx="9488774" cy="31760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266700" dir="3060000" sx="109000" sy="109000" algn="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775678" y="1855303"/>
                  <a:ext cx="514162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3600" dirty="0" smtClean="0">
                      <a:solidFill>
                        <a:schemeClr val="accent2"/>
                      </a:solidFill>
                      <a:latin typeface="Bahnschrift Condensed" panose="020B0502040204020203" pitchFamily="34" charset="0"/>
                    </a:rPr>
                    <a:t>Menemukan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sz="3600" dirty="0">
                    <a:solidFill>
                      <a:schemeClr val="accent2"/>
                    </a:solidFill>
                    <a:latin typeface="Bahnschrift Condensed" panose="020B0502040204020203" pitchFamily="34" charset="0"/>
                  </a:endParaRPr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5678" y="1855303"/>
                  <a:ext cx="5141625" cy="64633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5094" b="-339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2198888" y="1066931"/>
              <a:ext cx="57184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 err="1" smtClean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</a:rPr>
                <a:t>Barisan</a:t>
              </a:r>
              <a:r>
                <a:rPr lang="en-US" sz="4400" b="1" dirty="0" smtClean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accent2">
                      <a:lumMod val="50000"/>
                    </a:schemeClr>
                  </a:solidFill>
                  <a:latin typeface="Century Gothic" panose="020B0502020202020204" pitchFamily="34" charset="0"/>
                </a:rPr>
                <a:t>Aritmatika</a:t>
              </a:r>
              <a:endParaRPr lang="en-US" sz="4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8" name="Picture 1" descr="Description: Description: http://xljagoanmuda.com/media/filter/m/transfer/img/1005/logo_smpis_by_tohi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198" y="919486"/>
              <a:ext cx="2148825" cy="207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-9747745" y="3889589"/>
            <a:ext cx="9488774" cy="1248848"/>
            <a:chOff x="-959371" y="4042680"/>
            <a:chExt cx="9488774" cy="1248848"/>
          </a:xfrm>
        </p:grpSpPr>
        <p:sp>
          <p:nvSpPr>
            <p:cNvPr id="10" name="Rounded Rectangle 9"/>
            <p:cNvSpPr/>
            <p:nvPr/>
          </p:nvSpPr>
          <p:spPr>
            <a:xfrm>
              <a:off x="-959371" y="4042680"/>
              <a:ext cx="9488774" cy="1248848"/>
            </a:xfrm>
            <a:prstGeom prst="roundRect">
              <a:avLst/>
            </a:prstGeom>
            <a:solidFill>
              <a:srgbClr val="996633"/>
            </a:solidFill>
            <a:ln>
              <a:noFill/>
            </a:ln>
            <a:effectLst>
              <a:outerShdw blurRad="254000" dist="266700" dir="3060000" sx="109000" sy="109000" algn="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60367" y="4042680"/>
              <a:ext cx="11091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 err="1" smtClean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Oleh</a:t>
              </a:r>
              <a:r>
                <a:rPr lang="en-US" sz="2800" dirty="0" smtClean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:</a:t>
              </a:r>
              <a:endParaRPr lang="en-US" sz="2800" dirty="0">
                <a:solidFill>
                  <a:schemeClr val="accent2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90347" y="4487587"/>
              <a:ext cx="49791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dirty="0" smtClean="0">
                  <a:solidFill>
                    <a:schemeClr val="bg1"/>
                  </a:solidFill>
                  <a:latin typeface="Brush Script MT" panose="03060802040406070304" pitchFamily="66" charset="0"/>
                </a:rPr>
                <a:t>Nur Rofidah Diyanah, </a:t>
              </a:r>
              <a:r>
                <a:rPr lang="en-US" sz="3600" dirty="0" err="1" smtClean="0">
                  <a:solidFill>
                    <a:schemeClr val="bg1"/>
                  </a:solidFill>
                  <a:latin typeface="Brush Script MT" panose="03060802040406070304" pitchFamily="66" charset="0"/>
                </a:rPr>
                <a:t>S.Pd</a:t>
              </a:r>
              <a:endParaRPr lang="en-US" sz="3600" dirty="0">
                <a:solidFill>
                  <a:schemeClr val="bg1"/>
                </a:solidFill>
                <a:latin typeface="Brush Script MT" panose="03060802040406070304" pitchFamily="66" charset="0"/>
              </a:endParaRPr>
            </a:p>
          </p:txBody>
        </p:sp>
      </p:grpSp>
      <p:sp>
        <p:nvSpPr>
          <p:cNvPr id="13" name="Rounded Rectangle 12">
            <a:hlinkClick r:id="rId4" action="ppaction://hlinksldjump">
              <a:snd r:embed="rId5" name="click.wav"/>
            </a:hlinkClick>
          </p:cNvPr>
          <p:cNvSpPr/>
          <p:nvPr/>
        </p:nvSpPr>
        <p:spPr>
          <a:xfrm>
            <a:off x="5263107" y="7041337"/>
            <a:ext cx="2186066" cy="9388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266700" dir="3060000" sx="109000" sy="109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MULAI</a:t>
            </a:r>
            <a:endParaRPr lang="en-US" sz="32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7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72279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4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0.72943 -0.0094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71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3.95833E-6 -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8948" y="175487"/>
            <a:ext cx="1978702" cy="1873770"/>
            <a:chOff x="5996065" y="3770025"/>
            <a:chExt cx="1978702" cy="1873770"/>
          </a:xfrm>
        </p:grpSpPr>
        <p:sp>
          <p:nvSpPr>
            <p:cNvPr id="5" name="Rounded Rectangle 4">
              <a:hlinkClick r:id="" action="ppaction://noaction">
                <a:snd r:embed="rId2" name="click.wav"/>
              </a:hlinkClick>
            </p:cNvPr>
            <p:cNvSpPr/>
            <p:nvPr/>
          </p:nvSpPr>
          <p:spPr>
            <a:xfrm>
              <a:off x="5996065" y="3770025"/>
              <a:ext cx="1978702" cy="1873770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hlinkClick r:id="" action="ppaction://noaction">
                <a:snd r:embed="rId2" name="click.wav"/>
              </a:hlinkClick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3496" y="4030021"/>
              <a:ext cx="923840" cy="923840"/>
            </a:xfrm>
            <a:prstGeom prst="rect">
              <a:avLst/>
            </a:prstGeom>
          </p:spPr>
        </p:pic>
        <p:sp>
          <p:nvSpPr>
            <p:cNvPr id="7" name="TextBox 6">
              <a:hlinkClick r:id="" action="ppaction://noaction">
                <a:snd r:embed="rId2" name="click.wav"/>
              </a:hlinkClick>
            </p:cNvPr>
            <p:cNvSpPr txBox="1"/>
            <p:nvPr/>
          </p:nvSpPr>
          <p:spPr>
            <a:xfrm>
              <a:off x="6057952" y="5076892"/>
              <a:ext cx="1854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385723"/>
                  </a:solidFill>
                  <a:latin typeface="Bahnschrift Condensed" panose="020B0502040204020203" pitchFamily="34" charset="0"/>
                </a:rPr>
                <a:t>Kesimpulan</a:t>
              </a:r>
              <a:endParaRPr lang="en-US" sz="1600" dirty="0">
                <a:solidFill>
                  <a:srgbClr val="385723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44767" y="5819988"/>
            <a:ext cx="2372229" cy="753291"/>
            <a:chOff x="4744767" y="5892559"/>
            <a:chExt cx="2372229" cy="753291"/>
          </a:xfrm>
        </p:grpSpPr>
        <p:grpSp>
          <p:nvGrpSpPr>
            <p:cNvPr id="9" name="Group 8"/>
            <p:cNvGrpSpPr/>
            <p:nvPr/>
          </p:nvGrpSpPr>
          <p:grpSpPr>
            <a:xfrm>
              <a:off x="6363705" y="5892559"/>
              <a:ext cx="753291" cy="753291"/>
              <a:chOff x="6262105" y="5936103"/>
              <a:chExt cx="753291" cy="753291"/>
            </a:xfrm>
          </p:grpSpPr>
          <p:sp>
            <p:nvSpPr>
              <p:cNvPr id="16" name="Rounded Rectangle 15">
                <a:hlinkClick r:id="" action="ppaction://hlinkshowjump?jump=nextslide">
                  <a:snd r:embed="rId2" name="click.wav"/>
                </a:hlinkClick>
              </p:cNvPr>
              <p:cNvSpPr/>
              <p:nvPr/>
            </p:nvSpPr>
            <p:spPr>
              <a:xfrm>
                <a:off x="6262105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>
                <a:hlinkClick r:id="" action="ppaction://hlinkshowjump?jump=nextslide">
                  <a:snd r:embed="rId2" name="click.wav"/>
                </a:hlinkClick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6350" y="6112530"/>
                <a:ext cx="424800" cy="424800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5554236" y="5892559"/>
              <a:ext cx="753291" cy="753291"/>
              <a:chOff x="5452636" y="5936103"/>
              <a:chExt cx="753291" cy="753291"/>
            </a:xfrm>
          </p:grpSpPr>
          <p:sp>
            <p:nvSpPr>
              <p:cNvPr id="14" name="Rounded Rectangle 13">
                <a:hlinkClick r:id="rId5" action="ppaction://hlinksldjump">
                  <a:snd r:embed="rId2" name="click.wav"/>
                </a:hlinkClick>
              </p:cNvPr>
              <p:cNvSpPr/>
              <p:nvPr/>
            </p:nvSpPr>
            <p:spPr>
              <a:xfrm>
                <a:off x="5452636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>
                <a:hlinkClick r:id="rId5" action="ppaction://hlinksldjump">
                  <a:snd r:embed="rId2" name="click.wav"/>
                </a:hlinkClick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7381" y="6100848"/>
                <a:ext cx="423800" cy="423800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4744767" y="5892559"/>
              <a:ext cx="753291" cy="753291"/>
              <a:chOff x="4643167" y="5936103"/>
              <a:chExt cx="753291" cy="753291"/>
            </a:xfrm>
          </p:grpSpPr>
          <p:sp>
            <p:nvSpPr>
              <p:cNvPr id="12" name="Rounded Rectangle 11">
                <a:hlinkClick r:id="" action="ppaction://hlinkshowjump?jump=nextslide">
                  <a:snd r:embed="rId2" name="click.wav"/>
                </a:hlinkClick>
              </p:cNvPr>
              <p:cNvSpPr/>
              <p:nvPr/>
            </p:nvSpPr>
            <p:spPr>
              <a:xfrm>
                <a:off x="4643167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hlinkClick r:id="" action="ppaction://hlinkshowjump?jump=previousslide"/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07412" y="6117818"/>
                <a:ext cx="424800" cy="424800"/>
              </a:xfrm>
              <a:prstGeom prst="rect">
                <a:avLst/>
              </a:prstGeom>
            </p:spPr>
          </p:pic>
        </p:grpSp>
      </p:grpSp>
      <p:sp>
        <p:nvSpPr>
          <p:cNvPr id="18" name="Rounded Rectangle 17"/>
          <p:cNvSpPr/>
          <p:nvPr/>
        </p:nvSpPr>
        <p:spPr>
          <a:xfrm>
            <a:off x="2401957" y="227955"/>
            <a:ext cx="5354677" cy="591852"/>
          </a:xfrm>
          <a:prstGeom prst="roundRect">
            <a:avLst/>
          </a:prstGeom>
          <a:solidFill>
            <a:srgbClr val="A9D18E"/>
          </a:solidFill>
          <a:ln>
            <a:noFill/>
          </a:ln>
          <a:effectLst>
            <a:outerShdw blurRad="279400" dist="38100" dir="12960000" sx="103000" sy="103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Apa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yang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harus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kita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lakukan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untuk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menemukan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total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keuntungan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401957" y="890502"/>
            <a:ext cx="5181258" cy="59185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79400" dist="38100" dir="12960000" sx="103000" sy="103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1.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Menemukan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keuntungan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ke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             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dan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terakhir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401953" y="1553049"/>
            <a:ext cx="9579839" cy="59185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79400" dist="38100" dir="12960000" sx="103000" sy="103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2.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Menjumlahkan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keuntungan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ke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              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dengan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keuntungan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terakhir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Kemudian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hasilnya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dikalikan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3812" y="1003193"/>
            <a:ext cx="538129" cy="3683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5561405" y="1635348"/>
            <a:ext cx="538129" cy="3683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1231736" y="1653124"/>
            <a:ext cx="538129" cy="3683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4" name="Rounded Rectangle 33"/>
          <p:cNvSpPr/>
          <p:nvPr/>
        </p:nvSpPr>
        <p:spPr>
          <a:xfrm>
            <a:off x="364304" y="2258224"/>
            <a:ext cx="3261765" cy="591852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279400" dist="38100" dir="12960000" sx="103000" sy="103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Secara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umum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dapat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kita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simpulkan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64304" y="2980997"/>
            <a:ext cx="5181258" cy="59185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79400" dist="38100" dir="12960000" sx="103000" sy="103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1.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Menemukan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suku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/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bilangan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terakhir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83698" y="3737594"/>
            <a:ext cx="11386167" cy="59185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79400" dist="38100" dir="12960000" sx="103000" sy="103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2.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Menjumlahkan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suku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/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bilangan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pertama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dengan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suku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/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bilangan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                .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Kemudian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hasilnya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dikalikan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              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dari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banyaknya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suku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/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bilangan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 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04652" y="3849337"/>
            <a:ext cx="538129" cy="3683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8626376" y="3849337"/>
            <a:ext cx="538129" cy="3683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>
            <a:off x="383698" y="4494191"/>
            <a:ext cx="3261765" cy="591852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279400" dist="38100" dir="12960000" sx="103000" sy="103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Periksalah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apakah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hipotesismu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benar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?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37627" y="208304"/>
            <a:ext cx="4464544" cy="1402782"/>
            <a:chOff x="-959371" y="526489"/>
            <a:chExt cx="9488774" cy="3176082"/>
          </a:xfrm>
        </p:grpSpPr>
        <p:sp>
          <p:nvSpPr>
            <p:cNvPr id="5" name="Rounded Rectangle 4"/>
            <p:cNvSpPr/>
            <p:nvPr/>
          </p:nvSpPr>
          <p:spPr>
            <a:xfrm>
              <a:off x="-959371" y="526489"/>
              <a:ext cx="9488774" cy="31760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266700" dir="3060000" sx="109000" sy="109000" algn="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81399" y="1243471"/>
              <a:ext cx="7932828" cy="174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PENTING!!!</a:t>
              </a:r>
              <a:endParaRPr lang="en-US" sz="4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88457" y="1927756"/>
            <a:ext cx="65459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Isilah</a:t>
            </a:r>
            <a:r>
              <a:rPr lang="en-US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atau</a:t>
            </a:r>
            <a:r>
              <a:rPr lang="en-US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editlah</a:t>
            </a:r>
            <a:r>
              <a:rPr lang="en-US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semua</a:t>
            </a:r>
            <a:r>
              <a:rPr lang="en-US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bagian</a:t>
            </a:r>
            <a:r>
              <a:rPr lang="en-US" sz="36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dari</a:t>
            </a:r>
            <a:r>
              <a:rPr lang="en-US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power point </a:t>
            </a:r>
            <a:r>
              <a:rPr lang="en-US" sz="3600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interaktif</a:t>
            </a:r>
            <a:r>
              <a:rPr lang="en-US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ini</a:t>
            </a:r>
            <a:r>
              <a:rPr lang="en-US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untuk</a:t>
            </a:r>
            <a:r>
              <a:rPr lang="en-US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mempermudah</a:t>
            </a:r>
            <a:r>
              <a:rPr lang="en-US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pemahaman</a:t>
            </a:r>
            <a:r>
              <a:rPr lang="en-US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anada</a:t>
            </a:r>
            <a:r>
              <a:rPr lang="en-US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dalam</a:t>
            </a:r>
            <a:r>
              <a:rPr lang="en-US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memahami</a:t>
            </a:r>
            <a:r>
              <a:rPr lang="en-US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konsep</a:t>
            </a:r>
            <a:r>
              <a:rPr lang="en-US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sesuai</a:t>
            </a:r>
            <a:endParaRPr lang="en-US" sz="3600" b="1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Ikutilah</a:t>
            </a:r>
            <a:r>
              <a:rPr lang="en-US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instruksi</a:t>
            </a:r>
            <a:r>
              <a:rPr lang="en-US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dengan</a:t>
            </a:r>
            <a:r>
              <a:rPr lang="en-US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baik</a:t>
            </a:r>
            <a:r>
              <a:rPr lang="en-US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cermat</a:t>
            </a:r>
            <a:r>
              <a:rPr lang="en-US" sz="3600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26286" y="2090057"/>
            <a:ext cx="1915885" cy="1930400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302171" y="2293257"/>
            <a:ext cx="1030515" cy="36285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744767" y="5819988"/>
            <a:ext cx="2372229" cy="753291"/>
            <a:chOff x="4744767" y="5892559"/>
            <a:chExt cx="2372229" cy="753291"/>
          </a:xfrm>
        </p:grpSpPr>
        <p:grpSp>
          <p:nvGrpSpPr>
            <p:cNvPr id="13" name="Group 12"/>
            <p:cNvGrpSpPr/>
            <p:nvPr/>
          </p:nvGrpSpPr>
          <p:grpSpPr>
            <a:xfrm>
              <a:off x="6363705" y="5892559"/>
              <a:ext cx="753291" cy="753291"/>
              <a:chOff x="6262105" y="5936103"/>
              <a:chExt cx="753291" cy="753291"/>
            </a:xfrm>
          </p:grpSpPr>
          <p:sp>
            <p:nvSpPr>
              <p:cNvPr id="14" name="Rounded Rectangle 13">
                <a:hlinkClick r:id="" action="ppaction://hlinkshowjump?jump=nextslide">
                  <a:snd r:embed="rId2" name="click.wav"/>
                </a:hlinkClick>
              </p:cNvPr>
              <p:cNvSpPr/>
              <p:nvPr/>
            </p:nvSpPr>
            <p:spPr>
              <a:xfrm>
                <a:off x="6262105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>
                <a:hlinkClick r:id="" action="ppaction://hlinkshowjump?jump=nextslide">
                  <a:snd r:embed="rId2" name="click.wav"/>
                </a:hlinkClick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6350" y="6112530"/>
                <a:ext cx="424800" cy="424800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5554236" y="5892559"/>
              <a:ext cx="753291" cy="753291"/>
              <a:chOff x="5452636" y="5936103"/>
              <a:chExt cx="753291" cy="753291"/>
            </a:xfrm>
          </p:grpSpPr>
          <p:sp>
            <p:nvSpPr>
              <p:cNvPr id="17" name="Rounded Rectangle 16">
                <a:hlinkClick r:id="rId4" action="ppaction://hlinksldjump">
                  <a:snd r:embed="rId2" name="click.wav"/>
                </a:hlinkClick>
              </p:cNvPr>
              <p:cNvSpPr/>
              <p:nvPr/>
            </p:nvSpPr>
            <p:spPr>
              <a:xfrm>
                <a:off x="5452636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>
                <a:hlinkClick r:id="rId4" action="ppaction://hlinksldjump">
                  <a:snd r:embed="rId2" name="click.wav"/>
                </a:hlinkClick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7381" y="6100848"/>
                <a:ext cx="423800" cy="42380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744767" y="5892559"/>
              <a:ext cx="753291" cy="753291"/>
              <a:chOff x="4643167" y="5936103"/>
              <a:chExt cx="753291" cy="753291"/>
            </a:xfrm>
          </p:grpSpPr>
          <p:sp>
            <p:nvSpPr>
              <p:cNvPr id="20" name="Rounded Rectangle 19">
                <a:hlinkClick r:id="" action="ppaction://hlinkshowjump?jump=nextslide">
                  <a:snd r:embed="rId2" name="click.wav"/>
                </a:hlinkClick>
              </p:cNvPr>
              <p:cNvSpPr/>
              <p:nvPr/>
            </p:nvSpPr>
            <p:spPr>
              <a:xfrm>
                <a:off x="4643167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>
                <a:hlinkClick r:id="" action="ppaction://hlinkshowjump?jump=previousslide"/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07412" y="6117818"/>
                <a:ext cx="424800" cy="42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0159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586990" y="269422"/>
            <a:ext cx="2818151" cy="9297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266700" dir="3060000" sx="109000" sy="109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MENU</a:t>
            </a:r>
            <a:endParaRPr lang="en-US" sz="36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608288" y="1514007"/>
            <a:ext cx="6775554" cy="4129788"/>
            <a:chOff x="2608288" y="1514007"/>
            <a:chExt cx="6775554" cy="4129788"/>
          </a:xfrm>
        </p:grpSpPr>
        <p:grpSp>
          <p:nvGrpSpPr>
            <p:cNvPr id="25" name="Group 24"/>
            <p:cNvGrpSpPr/>
            <p:nvPr/>
          </p:nvGrpSpPr>
          <p:grpSpPr>
            <a:xfrm>
              <a:off x="2608288" y="1514007"/>
              <a:ext cx="1978702" cy="1873770"/>
              <a:chOff x="2608288" y="1514007"/>
              <a:chExt cx="1978702" cy="1873770"/>
            </a:xfrm>
          </p:grpSpPr>
          <p:sp>
            <p:nvSpPr>
              <p:cNvPr id="26" name="Rounded Rectangle 25">
                <a:hlinkClick r:id="rId2" action="ppaction://hlinksldjump">
                  <a:snd r:embed="rId3" name="click.wav"/>
                </a:hlinkClick>
              </p:cNvPr>
              <p:cNvSpPr/>
              <p:nvPr/>
            </p:nvSpPr>
            <p:spPr>
              <a:xfrm>
                <a:off x="2608288" y="1514007"/>
                <a:ext cx="1978702" cy="187377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>
                <a:hlinkClick r:id="rId2" action="ppaction://hlinksldjump">
                  <a:snd r:embed="rId3" name="click.wav"/>
                </a:hlinkClick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2979" y="1781337"/>
                <a:ext cx="983829" cy="983829"/>
              </a:xfrm>
              <a:prstGeom prst="rect">
                <a:avLst/>
              </a:prstGeom>
            </p:spPr>
          </p:pic>
          <p:sp>
            <p:nvSpPr>
              <p:cNvPr id="28" name="TextBox 27">
                <a:hlinkClick r:id="rId5" action="ppaction://hlinksldjump"/>
              </p:cNvPr>
              <p:cNvSpPr txBox="1"/>
              <p:nvPr/>
            </p:nvSpPr>
            <p:spPr>
              <a:xfrm>
                <a:off x="2767094" y="2849398"/>
                <a:ext cx="16555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>
                    <a:solidFill>
                      <a:srgbClr val="385723"/>
                    </a:solidFill>
                    <a:latin typeface="Bahnschrift Condensed" panose="020B0502040204020203" pitchFamily="34" charset="0"/>
                  </a:rPr>
                  <a:t>Kasus</a:t>
                </a:r>
                <a:endParaRPr lang="en-US" sz="1600" dirty="0">
                  <a:solidFill>
                    <a:srgbClr val="385723"/>
                  </a:solidFill>
                  <a:latin typeface="Bahnschrift Condensed" panose="020B0502040204020203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006714" y="1514007"/>
              <a:ext cx="1978702" cy="1873770"/>
              <a:chOff x="5006714" y="1514007"/>
              <a:chExt cx="1978702" cy="187377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30" name="Rounded Rectangle 29">
                <a:hlinkClick r:id="rId6" action="ppaction://hlinksldjump">
                  <a:snd r:embed="rId3" name="click.wav"/>
                </a:hlinkClick>
              </p:cNvPr>
              <p:cNvSpPr/>
              <p:nvPr/>
            </p:nvSpPr>
            <p:spPr>
              <a:xfrm>
                <a:off x="5006714" y="1514007"/>
                <a:ext cx="1978702" cy="187377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>
                <a:hlinkClick r:id="rId6" action="ppaction://hlinksldjump">
                  <a:snd r:embed="rId3" name="click.wav"/>
                </a:hlinkClick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2578" y="1794034"/>
                <a:ext cx="906974" cy="906974"/>
              </a:xfrm>
              <a:prstGeom prst="rect">
                <a:avLst/>
              </a:prstGeom>
              <a:grpFill/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5326031" y="2715943"/>
                <a:ext cx="1340069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>
                    <a:solidFill>
                      <a:srgbClr val="993300"/>
                    </a:solidFill>
                    <a:latin typeface="Bahnschrift Condensed" panose="020B0502040204020203" pitchFamily="34" charset="0"/>
                  </a:rPr>
                  <a:t>Grafik</a:t>
                </a:r>
                <a:r>
                  <a:rPr lang="en-US" sz="1600" dirty="0" smtClean="0">
                    <a:solidFill>
                      <a:srgbClr val="993300"/>
                    </a:solidFill>
                    <a:latin typeface="Bahnschrift Condensed" panose="020B0502040204020203" pitchFamily="34" charset="0"/>
                  </a:rPr>
                  <a:t> </a:t>
                </a:r>
                <a:r>
                  <a:rPr lang="en-US" sz="1600" dirty="0" err="1" smtClean="0">
                    <a:solidFill>
                      <a:srgbClr val="993300"/>
                    </a:solidFill>
                    <a:latin typeface="Bahnschrift Condensed" panose="020B0502040204020203" pitchFamily="34" charset="0"/>
                  </a:rPr>
                  <a:t>keuntungan</a:t>
                </a:r>
                <a:endParaRPr lang="en-US" sz="1600" dirty="0">
                  <a:solidFill>
                    <a:srgbClr val="993300"/>
                  </a:solidFill>
                  <a:latin typeface="Bahnschrift Condensed" panose="020B0502040204020203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405140" y="1536492"/>
              <a:ext cx="1978702" cy="1873770"/>
              <a:chOff x="7405140" y="1536492"/>
              <a:chExt cx="1978702" cy="1873770"/>
            </a:xfrm>
          </p:grpSpPr>
          <p:sp>
            <p:nvSpPr>
              <p:cNvPr id="34" name="Rounded Rectangle 33">
                <a:hlinkClick r:id="rId8" action="ppaction://hlinksldjump">
                  <a:snd r:embed="rId3" name="click.wav"/>
                </a:hlinkClick>
              </p:cNvPr>
              <p:cNvSpPr/>
              <p:nvPr/>
            </p:nvSpPr>
            <p:spPr>
              <a:xfrm>
                <a:off x="7405140" y="1536492"/>
                <a:ext cx="1978702" cy="187377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>
                <a:hlinkClick r:id="rId8" action="ppaction://hlinksldjump">
                  <a:snd r:embed="rId3" name="click.wav"/>
                </a:hlinkClick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4767" y="1794034"/>
                <a:ext cx="914613" cy="914613"/>
              </a:xfrm>
              <a:prstGeom prst="rect">
                <a:avLst/>
              </a:prstGeom>
            </p:spPr>
          </p:pic>
          <p:sp>
            <p:nvSpPr>
              <p:cNvPr id="36" name="TextBox 35">
                <a:hlinkClick r:id="rId10" action="ppaction://hlinksldjump">
                  <a:snd r:embed="rId3" name="click.wav"/>
                </a:hlinkClick>
              </p:cNvPr>
              <p:cNvSpPr txBox="1"/>
              <p:nvPr/>
            </p:nvSpPr>
            <p:spPr>
              <a:xfrm>
                <a:off x="7504609" y="2744452"/>
                <a:ext cx="18549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Keuntungan</a:t>
                </a:r>
                <a:r>
                  <a:rPr lang="en-US" sz="1600" dirty="0" smtClean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bulan</a:t>
                </a:r>
                <a:r>
                  <a:rPr lang="en-US" sz="1600" dirty="0" smtClean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terakhir</a:t>
                </a:r>
                <a:endParaRPr lang="en-US" sz="1600" dirty="0">
                  <a:solidFill>
                    <a:schemeClr val="bg1"/>
                  </a:solidFill>
                  <a:latin typeface="Bahnschrift Condensed" panose="020B0502040204020203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597639" y="3747540"/>
              <a:ext cx="1978702" cy="1873770"/>
              <a:chOff x="3597639" y="3747540"/>
              <a:chExt cx="1978702" cy="1873770"/>
            </a:xfrm>
          </p:grpSpPr>
          <p:sp>
            <p:nvSpPr>
              <p:cNvPr id="38" name="Rounded Rectangle 37">
                <a:hlinkClick r:id="rId11" action="ppaction://hlinksldjump">
                  <a:snd r:embed="rId3" name="click.wav"/>
                </a:hlinkClick>
              </p:cNvPr>
              <p:cNvSpPr/>
              <p:nvPr/>
            </p:nvSpPr>
            <p:spPr>
              <a:xfrm>
                <a:off x="3597639" y="3747540"/>
                <a:ext cx="1978702" cy="1873770"/>
              </a:xfrm>
              <a:prstGeom prst="roundRect">
                <a:avLst/>
              </a:prstGeom>
              <a:solidFill>
                <a:srgbClr val="99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38">
                <a:hlinkClick r:id="rId11" action="ppaction://hlinksldjump">
                  <a:snd r:embed="rId3" name="click.wav"/>
                </a:hlinkClick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6978" y="3931402"/>
                <a:ext cx="1100023" cy="1100023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3659525" y="4986074"/>
                <a:ext cx="18549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Menghitung</a:t>
                </a:r>
                <a:r>
                  <a:rPr lang="en-US" sz="1600" dirty="0" smtClean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Seluruh</a:t>
                </a:r>
                <a:r>
                  <a:rPr lang="en-US" sz="1600" dirty="0" smtClean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 </a:t>
                </a:r>
                <a:r>
                  <a:rPr lang="en-US" sz="1600" dirty="0" err="1" smtClean="0">
                    <a:solidFill>
                      <a:schemeClr val="bg1"/>
                    </a:solidFill>
                    <a:latin typeface="Bahnschrift Condensed" panose="020B0502040204020203" pitchFamily="34" charset="0"/>
                  </a:rPr>
                  <a:t>Keuntungan</a:t>
                </a:r>
                <a:endParaRPr lang="en-US" sz="1600" dirty="0">
                  <a:solidFill>
                    <a:schemeClr val="bg1"/>
                  </a:solidFill>
                  <a:latin typeface="Bahnschrift Condensed" panose="020B0502040204020203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996065" y="3770025"/>
              <a:ext cx="1978702" cy="1873770"/>
              <a:chOff x="5996065" y="3770025"/>
              <a:chExt cx="1978702" cy="1873770"/>
            </a:xfrm>
          </p:grpSpPr>
          <p:sp>
            <p:nvSpPr>
              <p:cNvPr id="42" name="Rounded Rectangle 41">
                <a:hlinkClick r:id="rId13" action="ppaction://hlinksldjump">
                  <a:snd r:embed="rId3" name="click.wav"/>
                </a:hlinkClick>
              </p:cNvPr>
              <p:cNvSpPr/>
              <p:nvPr/>
            </p:nvSpPr>
            <p:spPr>
              <a:xfrm>
                <a:off x="5996065" y="3770025"/>
                <a:ext cx="1978702" cy="1873770"/>
              </a:xfrm>
              <a:prstGeom prst="round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3" name="Picture 42">
                <a:hlinkClick r:id="rId13" action="ppaction://hlinksldjump">
                  <a:snd r:embed="rId3" name="click.wav"/>
                </a:hlinkClick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3496" y="4030021"/>
                <a:ext cx="923840" cy="923840"/>
              </a:xfrm>
              <a:prstGeom prst="rect">
                <a:avLst/>
              </a:prstGeom>
            </p:spPr>
          </p:pic>
          <p:sp>
            <p:nvSpPr>
              <p:cNvPr id="44" name="TextBox 43">
                <a:hlinkClick r:id="" action="ppaction://noaction">
                  <a:snd r:embed="rId3" name="click.wav"/>
                </a:hlinkClick>
              </p:cNvPr>
              <p:cNvSpPr txBox="1"/>
              <p:nvPr/>
            </p:nvSpPr>
            <p:spPr>
              <a:xfrm>
                <a:off x="6057952" y="5076892"/>
                <a:ext cx="18549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>
                    <a:solidFill>
                      <a:srgbClr val="385723"/>
                    </a:solidFill>
                    <a:latin typeface="Bahnschrift Condensed" panose="020B0502040204020203" pitchFamily="34" charset="0"/>
                  </a:rPr>
                  <a:t>Kesimpulan</a:t>
                </a:r>
                <a:endParaRPr lang="en-US" sz="1600" dirty="0">
                  <a:solidFill>
                    <a:srgbClr val="385723"/>
                  </a:solidFill>
                  <a:latin typeface="Bahnschrift Condensed" panose="020B0502040204020203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744767" y="5819988"/>
            <a:ext cx="2372229" cy="753291"/>
            <a:chOff x="4744767" y="5892559"/>
            <a:chExt cx="2372229" cy="753291"/>
          </a:xfrm>
        </p:grpSpPr>
        <p:grpSp>
          <p:nvGrpSpPr>
            <p:cNvPr id="46" name="Group 45"/>
            <p:cNvGrpSpPr/>
            <p:nvPr/>
          </p:nvGrpSpPr>
          <p:grpSpPr>
            <a:xfrm>
              <a:off x="6363705" y="5892559"/>
              <a:ext cx="753291" cy="753291"/>
              <a:chOff x="6262105" y="5936103"/>
              <a:chExt cx="753291" cy="753291"/>
            </a:xfrm>
          </p:grpSpPr>
          <p:sp>
            <p:nvSpPr>
              <p:cNvPr id="53" name="Rounded Rectangle 52">
                <a:hlinkClick r:id="" action="ppaction://hlinkshowjump?jump=nextslide">
                  <a:snd r:embed="rId3" name="click.wav"/>
                </a:hlinkClick>
              </p:cNvPr>
              <p:cNvSpPr/>
              <p:nvPr/>
            </p:nvSpPr>
            <p:spPr>
              <a:xfrm>
                <a:off x="6262105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Picture 53">
                <a:hlinkClick r:id="" action="ppaction://hlinkshowjump?jump=nextslide">
                  <a:snd r:embed="rId3" name="click.wav"/>
                </a:hlinkClick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6350" y="6112530"/>
                <a:ext cx="424800" cy="424800"/>
              </a:xfrm>
              <a:prstGeom prst="rect">
                <a:avLst/>
              </a:prstGeom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5554236" y="5892559"/>
              <a:ext cx="753291" cy="753291"/>
              <a:chOff x="5452636" y="5936103"/>
              <a:chExt cx="753291" cy="753291"/>
            </a:xfrm>
          </p:grpSpPr>
          <p:sp>
            <p:nvSpPr>
              <p:cNvPr id="51" name="Rounded Rectangle 50">
                <a:hlinkClick r:id="rId5" action="ppaction://hlinksldjump">
                  <a:snd r:embed="rId3" name="click.wav"/>
                </a:hlinkClick>
              </p:cNvPr>
              <p:cNvSpPr/>
              <p:nvPr/>
            </p:nvSpPr>
            <p:spPr>
              <a:xfrm>
                <a:off x="5452636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Picture 51">
                <a:hlinkClick r:id="rId5" action="ppaction://hlinksldjump">
                  <a:snd r:embed="rId3" name="click.wav"/>
                </a:hlinkClick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7381" y="6100848"/>
                <a:ext cx="423800" cy="423800"/>
              </a:xfrm>
              <a:prstGeom prst="rect">
                <a:avLst/>
              </a:prstGeom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4744767" y="5892559"/>
              <a:ext cx="753291" cy="753291"/>
              <a:chOff x="4643167" y="5936103"/>
              <a:chExt cx="753291" cy="753291"/>
            </a:xfrm>
          </p:grpSpPr>
          <p:sp>
            <p:nvSpPr>
              <p:cNvPr id="49" name="Rounded Rectangle 48">
                <a:hlinkClick r:id="" action="ppaction://hlinkshowjump?jump=nextslide">
                  <a:snd r:embed="rId3" name="click.wav"/>
                </a:hlinkClick>
              </p:cNvPr>
              <p:cNvSpPr/>
              <p:nvPr/>
            </p:nvSpPr>
            <p:spPr>
              <a:xfrm>
                <a:off x="4643167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49">
                <a:hlinkClick r:id="" action="ppaction://hlinkshowjump?jump=previousslide"/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07412" y="6117818"/>
                <a:ext cx="424800" cy="42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8141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r="31277"/>
          <a:stretch/>
        </p:blipFill>
        <p:spPr>
          <a:xfrm>
            <a:off x="0" y="0"/>
            <a:ext cx="578665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06282" y="176526"/>
            <a:ext cx="1978702" cy="1873770"/>
            <a:chOff x="2608288" y="1514007"/>
            <a:chExt cx="1978702" cy="1873770"/>
          </a:xfrm>
        </p:grpSpPr>
        <p:sp>
          <p:nvSpPr>
            <p:cNvPr id="12" name="Rounded Rectangle 11">
              <a:hlinkClick r:id="rId3" action="ppaction://hlinksldjump">
                <a:snd r:embed="rId4" name="click.wav"/>
              </a:hlinkClick>
            </p:cNvPr>
            <p:cNvSpPr/>
            <p:nvPr/>
          </p:nvSpPr>
          <p:spPr>
            <a:xfrm>
              <a:off x="2608288" y="1514007"/>
              <a:ext cx="1978702" cy="187377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hlinkClick r:id="rId3" action="ppaction://hlinksldjump">
                <a:snd r:embed="rId4" name="click.wav"/>
              </a:hlinkClick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79" y="1781337"/>
              <a:ext cx="983829" cy="983829"/>
            </a:xfrm>
            <a:prstGeom prst="rect">
              <a:avLst/>
            </a:prstGeom>
          </p:spPr>
        </p:pic>
        <p:sp>
          <p:nvSpPr>
            <p:cNvPr id="14" name="TextBox 13">
              <a:hlinkClick r:id="rId3" action="ppaction://hlinksldjump"/>
            </p:cNvPr>
            <p:cNvSpPr txBox="1"/>
            <p:nvPr/>
          </p:nvSpPr>
          <p:spPr>
            <a:xfrm>
              <a:off x="2767094" y="2849398"/>
              <a:ext cx="1655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385723"/>
                  </a:solidFill>
                  <a:latin typeface="Bahnschrift Condensed" panose="020B0502040204020203" pitchFamily="34" charset="0"/>
                </a:rPr>
                <a:t>Kasus</a:t>
              </a:r>
              <a:endParaRPr lang="en-US" sz="1600" dirty="0">
                <a:solidFill>
                  <a:srgbClr val="385723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44767" y="5819988"/>
            <a:ext cx="2372229" cy="753291"/>
            <a:chOff x="4744767" y="5892559"/>
            <a:chExt cx="2372229" cy="753291"/>
          </a:xfrm>
        </p:grpSpPr>
        <p:grpSp>
          <p:nvGrpSpPr>
            <p:cNvPr id="16" name="Group 15"/>
            <p:cNvGrpSpPr/>
            <p:nvPr/>
          </p:nvGrpSpPr>
          <p:grpSpPr>
            <a:xfrm>
              <a:off x="6363705" y="5892559"/>
              <a:ext cx="753291" cy="753291"/>
              <a:chOff x="6262105" y="5936103"/>
              <a:chExt cx="753291" cy="753291"/>
            </a:xfrm>
          </p:grpSpPr>
          <p:sp>
            <p:nvSpPr>
              <p:cNvPr id="23" name="Rounded Rectangle 22">
                <a:hlinkClick r:id="" action="ppaction://hlinkshowjump?jump=nextslide">
                  <a:snd r:embed="rId4" name="click.wav"/>
                </a:hlinkClick>
              </p:cNvPr>
              <p:cNvSpPr/>
              <p:nvPr/>
            </p:nvSpPr>
            <p:spPr>
              <a:xfrm>
                <a:off x="6262105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>
                <a:hlinkClick r:id="" action="ppaction://hlinkshowjump?jump=nextslide">
                  <a:snd r:embed="rId4" name="click.wav"/>
                </a:hlinkClick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6350" y="6112530"/>
                <a:ext cx="424800" cy="424800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5554236" y="5892559"/>
              <a:ext cx="753291" cy="753291"/>
              <a:chOff x="5452636" y="5936103"/>
              <a:chExt cx="753291" cy="753291"/>
            </a:xfrm>
          </p:grpSpPr>
          <p:sp>
            <p:nvSpPr>
              <p:cNvPr id="21" name="Rounded Rectangle 20">
                <a:hlinkClick r:id="rId3" action="ppaction://hlinksldjump">
                  <a:snd r:embed="rId4" name="click.wav"/>
                </a:hlinkClick>
              </p:cNvPr>
              <p:cNvSpPr/>
              <p:nvPr/>
            </p:nvSpPr>
            <p:spPr>
              <a:xfrm>
                <a:off x="5452636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>
                <a:hlinkClick r:id="rId3" action="ppaction://hlinksldjump">
                  <a:snd r:embed="rId4" name="click.wav"/>
                </a:hlinkClick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7381" y="6100848"/>
                <a:ext cx="423800" cy="423800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4744767" y="5892559"/>
              <a:ext cx="753291" cy="753291"/>
              <a:chOff x="4643167" y="5936103"/>
              <a:chExt cx="753291" cy="753291"/>
            </a:xfrm>
          </p:grpSpPr>
          <p:sp>
            <p:nvSpPr>
              <p:cNvPr id="19" name="Rounded Rectangle 18">
                <a:hlinkClick r:id="" action="ppaction://hlinkshowjump?jump=nextslide">
                  <a:snd r:embed="rId4" name="click.wav"/>
                </a:hlinkClick>
              </p:cNvPr>
              <p:cNvSpPr/>
              <p:nvPr/>
            </p:nvSpPr>
            <p:spPr>
              <a:xfrm>
                <a:off x="4643167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>
                <a:hlinkClick r:id="" action="ppaction://hlinkshowjump?jump=previousslide"/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07412" y="6117818"/>
                <a:ext cx="424800" cy="424800"/>
              </a:xfrm>
              <a:prstGeom prst="rect">
                <a:avLst/>
              </a:prstGeom>
            </p:spPr>
          </p:pic>
        </p:grpSp>
      </p:grpSp>
      <p:sp>
        <p:nvSpPr>
          <p:cNvPr id="25" name="Rounded Rectangle 24"/>
          <p:cNvSpPr/>
          <p:nvPr/>
        </p:nvSpPr>
        <p:spPr>
          <a:xfrm>
            <a:off x="2515376" y="176526"/>
            <a:ext cx="5659633" cy="1873770"/>
          </a:xfrm>
          <a:prstGeom prst="roundRect">
            <a:avLst/>
          </a:prstGeom>
          <a:solidFill>
            <a:srgbClr val="A9D18E"/>
          </a:solidFill>
          <a:ln>
            <a:noFill/>
          </a:ln>
          <a:effectLst>
            <a:outerShdw blurRad="279400" dist="38100" dir="12960000" sx="103000" sy="103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Terdapat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dua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perusahaan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besar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di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bidang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makanan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,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yaitu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perusahaan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Enak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Jaya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dan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Perusahaan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Harum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Manis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.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Kedua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perusahaan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ini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saling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bersaing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untuk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mendapatkan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keuntungan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sebesar-besarnya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. </a:t>
            </a:r>
            <a:endParaRPr lang="en-US" dirty="0">
              <a:solidFill>
                <a:srgbClr val="385723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27950" y="3803069"/>
            <a:ext cx="4928962" cy="1251159"/>
          </a:xfrm>
          <a:prstGeom prst="roundRect">
            <a:avLst/>
          </a:prstGeom>
          <a:solidFill>
            <a:srgbClr val="A9D18E"/>
          </a:solidFill>
          <a:ln>
            <a:noFill/>
          </a:ln>
          <a:effectLst>
            <a:outerShdw blurRad="279400" dist="38100" dir="12960000" sx="103000" sy="103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Pada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bulan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ke-12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perusahaan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apa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yang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memperoleh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total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keuntugan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lebih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banyak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?</a:t>
            </a:r>
            <a:endParaRPr lang="en-US" dirty="0">
              <a:solidFill>
                <a:srgbClr val="385723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680355"/>
              </p:ext>
            </p:extLst>
          </p:nvPr>
        </p:nvGraphicFramePr>
        <p:xfrm>
          <a:off x="2851558" y="2277628"/>
          <a:ext cx="8202384" cy="1244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064"/>
                <a:gridCol w="1367064"/>
                <a:gridCol w="1367064"/>
                <a:gridCol w="1367064"/>
                <a:gridCol w="1367064"/>
                <a:gridCol w="1367064"/>
              </a:tblGrid>
              <a:tr h="4503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Keuntungan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baseline="0" dirty="0" smtClean="0">
                          <a:latin typeface="Bahnschrift Condensed" panose="020B0502040204020203" pitchFamily="34" charset="0"/>
                        </a:rPr>
                        <a:t> 1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baseline="0" dirty="0" smtClean="0">
                          <a:latin typeface="Bahnschrift Condensed" panose="020B0502040204020203" pitchFamily="34" charset="0"/>
                        </a:rPr>
                        <a:t> 2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 3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 4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 5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9705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Bahnschrift Condensed" panose="020B0502040204020203" pitchFamily="34" charset="0"/>
                        </a:rPr>
                        <a:t>Enak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Bahnschrift Condensed" panose="020B0502040204020203" pitchFamily="34" charset="0"/>
                        </a:rPr>
                        <a:t> Jaya</a:t>
                      </a:r>
                      <a:endParaRPr lang="en-US" dirty="0">
                        <a:solidFill>
                          <a:schemeClr val="bg1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100</a:t>
                      </a:r>
                      <a:r>
                        <a:rPr lang="en-US" baseline="0" dirty="0" smtClean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120 </a:t>
                      </a:r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140 </a:t>
                      </a:r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160</a:t>
                      </a:r>
                      <a:r>
                        <a:rPr lang="en-US" baseline="0" dirty="0" smtClean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180 </a:t>
                      </a:r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</a:tr>
              <a:tr h="39705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Bahnschrift Condensed" panose="020B0502040204020203" pitchFamily="34" charset="0"/>
                        </a:rPr>
                        <a:t>Harum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Bahnschrift Condensed" panose="020B0502040204020203" pitchFamily="34" charset="0"/>
                        </a:rPr>
                        <a:t>Manis</a:t>
                      </a:r>
                      <a:endParaRPr lang="en-US" dirty="0">
                        <a:solidFill>
                          <a:schemeClr val="bg1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50 </a:t>
                      </a:r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75 </a:t>
                      </a:r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100 </a:t>
                      </a:r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125 </a:t>
                      </a:r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150 </a:t>
                      </a:r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62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2824" y="189704"/>
            <a:ext cx="1978702" cy="1873770"/>
            <a:chOff x="5006714" y="1514007"/>
            <a:chExt cx="1978702" cy="187377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" name="Rounded Rectangle 4">
              <a:hlinkClick r:id="rId2" action="ppaction://hlinksldjump">
                <a:snd r:embed="rId3" name="click.wav"/>
              </a:hlinkClick>
            </p:cNvPr>
            <p:cNvSpPr/>
            <p:nvPr/>
          </p:nvSpPr>
          <p:spPr>
            <a:xfrm>
              <a:off x="5006714" y="1514007"/>
              <a:ext cx="1978702" cy="187377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hlinkClick r:id="rId2" action="ppaction://hlinksldjump">
                <a:snd r:embed="rId3" name="click.wav"/>
              </a:hlinkClick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578" y="1794034"/>
              <a:ext cx="906974" cy="906974"/>
            </a:xfrm>
            <a:prstGeom prst="rect">
              <a:avLst/>
            </a:prstGeom>
            <a:grpFill/>
          </p:spPr>
        </p:pic>
        <p:sp>
          <p:nvSpPr>
            <p:cNvPr id="7" name="TextBox 6"/>
            <p:cNvSpPr txBox="1"/>
            <p:nvPr/>
          </p:nvSpPr>
          <p:spPr>
            <a:xfrm>
              <a:off x="5326031" y="2715943"/>
              <a:ext cx="1340069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993300"/>
                  </a:solidFill>
                  <a:latin typeface="Bahnschrift Condensed" panose="020B0502040204020203" pitchFamily="34" charset="0"/>
                </a:rPr>
                <a:t>Grafik</a:t>
              </a:r>
              <a:r>
                <a:rPr lang="en-US" sz="1600" dirty="0" smtClean="0">
                  <a:solidFill>
                    <a:srgbClr val="9933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600" dirty="0" err="1" smtClean="0">
                  <a:solidFill>
                    <a:srgbClr val="993300"/>
                  </a:solidFill>
                  <a:latin typeface="Bahnschrift Condensed" panose="020B0502040204020203" pitchFamily="34" charset="0"/>
                </a:rPr>
                <a:t>keuntungan</a:t>
              </a:r>
              <a:endParaRPr lang="en-US" sz="1600" dirty="0">
                <a:solidFill>
                  <a:srgbClr val="993300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44767" y="5819988"/>
            <a:ext cx="2372229" cy="753291"/>
            <a:chOff x="4744767" y="5892559"/>
            <a:chExt cx="2372229" cy="753291"/>
          </a:xfrm>
        </p:grpSpPr>
        <p:grpSp>
          <p:nvGrpSpPr>
            <p:cNvPr id="9" name="Group 8"/>
            <p:cNvGrpSpPr/>
            <p:nvPr/>
          </p:nvGrpSpPr>
          <p:grpSpPr>
            <a:xfrm>
              <a:off x="6363705" y="5892559"/>
              <a:ext cx="753291" cy="753291"/>
              <a:chOff x="6262105" y="5936103"/>
              <a:chExt cx="753291" cy="753291"/>
            </a:xfrm>
          </p:grpSpPr>
          <p:sp>
            <p:nvSpPr>
              <p:cNvPr id="16" name="Rounded Rectangle 15">
                <a:hlinkClick r:id="" action="ppaction://hlinkshowjump?jump=nextslide">
                  <a:snd r:embed="rId3" name="click.wav"/>
                </a:hlinkClick>
              </p:cNvPr>
              <p:cNvSpPr/>
              <p:nvPr/>
            </p:nvSpPr>
            <p:spPr>
              <a:xfrm>
                <a:off x="6262105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>
                <a:hlinkClick r:id="" action="ppaction://hlinkshowjump?jump=nextslide">
                  <a:snd r:embed="rId3" name="click.wav"/>
                </a:hlinkClick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6350" y="6112530"/>
                <a:ext cx="424800" cy="424800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5554236" y="5892559"/>
              <a:ext cx="753291" cy="753291"/>
              <a:chOff x="5452636" y="5936103"/>
              <a:chExt cx="753291" cy="753291"/>
            </a:xfrm>
          </p:grpSpPr>
          <p:sp>
            <p:nvSpPr>
              <p:cNvPr id="14" name="Rounded Rectangle 13">
                <a:hlinkClick r:id="rId6" action="ppaction://hlinksldjump">
                  <a:snd r:embed="rId3" name="click.wav"/>
                </a:hlinkClick>
              </p:cNvPr>
              <p:cNvSpPr/>
              <p:nvPr/>
            </p:nvSpPr>
            <p:spPr>
              <a:xfrm>
                <a:off x="5452636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>
                <a:hlinkClick r:id="rId6" action="ppaction://hlinksldjump">
                  <a:snd r:embed="rId3" name="click.wav"/>
                </a:hlinkClick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7381" y="6100848"/>
                <a:ext cx="423800" cy="423800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4744767" y="5892559"/>
              <a:ext cx="753291" cy="753291"/>
              <a:chOff x="4643167" y="5936103"/>
              <a:chExt cx="753291" cy="753291"/>
            </a:xfrm>
          </p:grpSpPr>
          <p:sp>
            <p:nvSpPr>
              <p:cNvPr id="12" name="Rounded Rectangle 11">
                <a:hlinkClick r:id="" action="ppaction://hlinkshowjump?jump=nextslide">
                  <a:snd r:embed="rId3" name="click.wav"/>
                </a:hlinkClick>
              </p:cNvPr>
              <p:cNvSpPr/>
              <p:nvPr/>
            </p:nvSpPr>
            <p:spPr>
              <a:xfrm>
                <a:off x="4643167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hlinkClick r:id="" action="ppaction://hlinkshowjump?jump=previousslide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07412" y="6117818"/>
                <a:ext cx="424800" cy="424800"/>
              </a:xfrm>
              <a:prstGeom prst="rect">
                <a:avLst/>
              </a:prstGeom>
            </p:spPr>
          </p:pic>
        </p:grpSp>
      </p:grpSp>
      <p:sp>
        <p:nvSpPr>
          <p:cNvPr id="18" name="Rounded Rectangle 17"/>
          <p:cNvSpPr/>
          <p:nvPr/>
        </p:nvSpPr>
        <p:spPr>
          <a:xfrm>
            <a:off x="2515376" y="189704"/>
            <a:ext cx="3627405" cy="1873770"/>
          </a:xfrm>
          <a:prstGeom prst="roundRect">
            <a:avLst>
              <a:gd name="adj" fmla="val 9095"/>
            </a:avLst>
          </a:prstGeom>
          <a:solidFill>
            <a:srgbClr val="FFC000"/>
          </a:solidFill>
          <a:ln>
            <a:noFill/>
          </a:ln>
          <a:effectLst>
            <a:outerShdw blurRad="279400" dist="38100" dir="12960000" sx="103000" sy="103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Berdasarkan</a:t>
            </a:r>
            <a:r>
              <a:rPr lang="en-US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tabel</a:t>
            </a:r>
            <a:r>
              <a:rPr lang="en-US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keuntungan</a:t>
            </a:r>
            <a:r>
              <a:rPr lang="en-US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perusahaan</a:t>
            </a:r>
            <a:r>
              <a:rPr lang="en-US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Enak</a:t>
            </a:r>
            <a:r>
              <a:rPr lang="en-US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Jaya </a:t>
            </a:r>
            <a:r>
              <a:rPr lang="en-US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Harum</a:t>
            </a:r>
            <a:r>
              <a:rPr lang="en-US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Manis</a:t>
            </a:r>
            <a:r>
              <a:rPr lang="en-US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buatlah</a:t>
            </a:r>
            <a:r>
              <a:rPr lang="en-US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diagram </a:t>
            </a:r>
            <a:r>
              <a:rPr lang="en-US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batang</a:t>
            </a:r>
            <a:r>
              <a:rPr lang="en-US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menggunakan</a:t>
            </a:r>
            <a:r>
              <a:rPr lang="en-US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link excel </a:t>
            </a:r>
            <a:r>
              <a:rPr lang="en-US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berikut</a:t>
            </a:r>
            <a:endParaRPr lang="en-US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05547" y="2132261"/>
            <a:ext cx="3627405" cy="70553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279400" dist="38100" dir="12960000" sx="103000" sy="103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  <a:hlinkClick r:id="rId8" action="ppaction://hlinkfile"/>
              </a:rPr>
              <a:t>Link diagram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  <a:hlinkClick r:id="rId8" action="ppaction://hlinkfile"/>
              </a:rPr>
              <a:t>batang</a:t>
            </a:r>
            <a:endParaRPr lang="en-US" dirty="0">
              <a:solidFill>
                <a:srgbClr val="385723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50986" y="189704"/>
            <a:ext cx="3627405" cy="1670628"/>
          </a:xfrm>
          <a:prstGeom prst="roundRect">
            <a:avLst>
              <a:gd name="adj" fmla="val 9095"/>
            </a:avLst>
          </a:prstGeom>
          <a:solidFill>
            <a:srgbClr val="A9D18E"/>
          </a:solidFill>
          <a:ln>
            <a:noFill/>
          </a:ln>
          <a:effectLst>
            <a:outerShdw blurRad="279400" dist="38100" dir="12960000" sx="103000" sy="103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Berdasarkan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kenaikan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keuntungan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pada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grafik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batang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yang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kamu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buat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. Perusahaan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apa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yang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mendapat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total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keuntungan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terbesar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selama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satu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tahun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? </a:t>
            </a:r>
            <a:r>
              <a:rPr lang="en-US" dirty="0" err="1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Mengapa</a:t>
            </a:r>
            <a:r>
              <a:rPr lang="en-US" dirty="0" smtClean="0">
                <a:solidFill>
                  <a:srgbClr val="385723"/>
                </a:solidFill>
                <a:latin typeface="Bahnschrift Condensed" panose="020B0502040204020203" pitchFamily="34" charset="0"/>
              </a:rPr>
              <a:t>?</a:t>
            </a:r>
            <a:endParaRPr lang="en-US" dirty="0">
              <a:solidFill>
                <a:srgbClr val="385723"/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386631" y="1976054"/>
            <a:ext cx="3627405" cy="3170936"/>
            <a:chOff x="6386631" y="1976054"/>
            <a:chExt cx="3627405" cy="3170936"/>
          </a:xfrm>
        </p:grpSpPr>
        <p:sp>
          <p:nvSpPr>
            <p:cNvPr id="23" name="Rounded Rectangle 22"/>
            <p:cNvSpPr/>
            <p:nvPr/>
          </p:nvSpPr>
          <p:spPr>
            <a:xfrm>
              <a:off x="6386631" y="2128117"/>
              <a:ext cx="3627405" cy="3018873"/>
            </a:xfrm>
            <a:prstGeom prst="roundRect">
              <a:avLst>
                <a:gd name="adj" fmla="val 9095"/>
              </a:avLst>
            </a:prstGeom>
            <a:solidFill>
              <a:srgbClr val="385723"/>
            </a:solidFill>
            <a:ln>
              <a:noFill/>
            </a:ln>
            <a:effectLst>
              <a:outerShdw blurRad="279400" dist="38100" dir="12960000" sx="103000" sy="103000" algn="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85723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397836" y="1976054"/>
              <a:ext cx="1438320" cy="557275"/>
            </a:xfrm>
            <a:prstGeom prst="roundRect">
              <a:avLst>
                <a:gd name="adj" fmla="val 9095"/>
              </a:avLst>
            </a:prstGeom>
            <a:solidFill>
              <a:srgbClr val="FFC000"/>
            </a:solidFill>
            <a:ln>
              <a:noFill/>
            </a:ln>
            <a:effectLst>
              <a:outerShdw blurRad="279400" dist="38100" dir="12960000" sx="103000" sy="103000" algn="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Bahnschrift Condensed" panose="020B0502040204020203" pitchFamily="34" charset="0"/>
                </a:rPr>
                <a:t>Hipotesisku</a:t>
              </a:r>
              <a:endParaRPr lang="en-US" dirty="0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84579" y="2649051"/>
              <a:ext cx="2916621" cy="20313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05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7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0298" y="227954"/>
            <a:ext cx="1978702" cy="1873770"/>
            <a:chOff x="7405140" y="1536492"/>
            <a:chExt cx="1978702" cy="1873770"/>
          </a:xfrm>
        </p:grpSpPr>
        <p:sp>
          <p:nvSpPr>
            <p:cNvPr id="5" name="Rounded Rectangle 4">
              <a:hlinkClick r:id="rId2" action="ppaction://hlinksldjump">
                <a:snd r:embed="rId3" name="click.wav"/>
              </a:hlinkClick>
            </p:cNvPr>
            <p:cNvSpPr/>
            <p:nvPr/>
          </p:nvSpPr>
          <p:spPr>
            <a:xfrm>
              <a:off x="7405140" y="1536492"/>
              <a:ext cx="1978702" cy="187377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hlinkClick r:id="rId2" action="ppaction://hlinksldjump">
                <a:snd r:embed="rId3" name="click.wav"/>
              </a:hlinkClick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767" y="1794034"/>
              <a:ext cx="914613" cy="914613"/>
            </a:xfrm>
            <a:prstGeom prst="rect">
              <a:avLst/>
            </a:prstGeom>
          </p:spPr>
        </p:pic>
        <p:sp>
          <p:nvSpPr>
            <p:cNvPr id="7" name="TextBox 6">
              <a:hlinkClick r:id="rId2" action="ppaction://hlinksldjump">
                <a:snd r:embed="rId3" name="click.wav"/>
              </a:hlinkClick>
            </p:cNvPr>
            <p:cNvSpPr txBox="1"/>
            <p:nvPr/>
          </p:nvSpPr>
          <p:spPr>
            <a:xfrm>
              <a:off x="7504609" y="2744452"/>
              <a:ext cx="18549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Keuntungan</a:t>
              </a:r>
              <a:r>
                <a:rPr lang="en-US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bulan</a:t>
              </a:r>
              <a:r>
                <a:rPr lang="en-US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terakhir</a:t>
              </a:r>
              <a:endParaRPr 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44767" y="5819988"/>
            <a:ext cx="2372229" cy="753291"/>
            <a:chOff x="4744767" y="5892559"/>
            <a:chExt cx="2372229" cy="753291"/>
          </a:xfrm>
        </p:grpSpPr>
        <p:grpSp>
          <p:nvGrpSpPr>
            <p:cNvPr id="9" name="Group 8"/>
            <p:cNvGrpSpPr/>
            <p:nvPr/>
          </p:nvGrpSpPr>
          <p:grpSpPr>
            <a:xfrm>
              <a:off x="6363705" y="5892559"/>
              <a:ext cx="753291" cy="753291"/>
              <a:chOff x="6262105" y="5936103"/>
              <a:chExt cx="753291" cy="753291"/>
            </a:xfrm>
          </p:grpSpPr>
          <p:sp>
            <p:nvSpPr>
              <p:cNvPr id="16" name="Rounded Rectangle 15">
                <a:hlinkClick r:id="" action="ppaction://hlinkshowjump?jump=nextslide">
                  <a:snd r:embed="rId3" name="click.wav"/>
                </a:hlinkClick>
              </p:cNvPr>
              <p:cNvSpPr/>
              <p:nvPr/>
            </p:nvSpPr>
            <p:spPr>
              <a:xfrm>
                <a:off x="6262105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>
                <a:hlinkClick r:id="" action="ppaction://hlinkshowjump?jump=nextslide">
                  <a:snd r:embed="rId3" name="click.wav"/>
                </a:hlinkClick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6350" y="6112530"/>
                <a:ext cx="424800" cy="424800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5554236" y="5892559"/>
              <a:ext cx="753291" cy="753291"/>
              <a:chOff x="5452636" y="5936103"/>
              <a:chExt cx="753291" cy="753291"/>
            </a:xfrm>
          </p:grpSpPr>
          <p:sp>
            <p:nvSpPr>
              <p:cNvPr id="14" name="Rounded Rectangle 13">
                <a:hlinkClick r:id="rId6" action="ppaction://hlinksldjump">
                  <a:snd r:embed="rId3" name="click.wav"/>
                </a:hlinkClick>
              </p:cNvPr>
              <p:cNvSpPr/>
              <p:nvPr/>
            </p:nvSpPr>
            <p:spPr>
              <a:xfrm>
                <a:off x="5452636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>
                <a:hlinkClick r:id="rId6" action="ppaction://hlinksldjump">
                  <a:snd r:embed="rId3" name="click.wav"/>
                </a:hlinkClick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7381" y="6100848"/>
                <a:ext cx="423800" cy="423800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4744767" y="5892559"/>
              <a:ext cx="753291" cy="753291"/>
              <a:chOff x="4643167" y="5936103"/>
              <a:chExt cx="753291" cy="753291"/>
            </a:xfrm>
          </p:grpSpPr>
          <p:sp>
            <p:nvSpPr>
              <p:cNvPr id="12" name="Rounded Rectangle 11">
                <a:hlinkClick r:id="" action="ppaction://hlinkshowjump?jump=nextslide">
                  <a:snd r:embed="rId3" name="click.wav"/>
                </a:hlinkClick>
              </p:cNvPr>
              <p:cNvSpPr/>
              <p:nvPr/>
            </p:nvSpPr>
            <p:spPr>
              <a:xfrm>
                <a:off x="4643167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hlinkClick r:id="" action="ppaction://hlinkshowjump?jump=previousslide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07412" y="6117818"/>
                <a:ext cx="424800" cy="424800"/>
              </a:xfrm>
              <a:prstGeom prst="rect">
                <a:avLst/>
              </a:prstGeom>
            </p:spPr>
          </p:pic>
        </p:grpSp>
      </p:grpSp>
      <p:sp>
        <p:nvSpPr>
          <p:cNvPr id="18" name="Rounded Rectangle 17"/>
          <p:cNvSpPr/>
          <p:nvPr/>
        </p:nvSpPr>
        <p:spPr>
          <a:xfrm>
            <a:off x="2401957" y="227954"/>
            <a:ext cx="4550793" cy="970225"/>
          </a:xfrm>
          <a:prstGeom prst="roundRect">
            <a:avLst/>
          </a:prstGeom>
          <a:solidFill>
            <a:srgbClr val="996633"/>
          </a:solidFill>
          <a:ln>
            <a:noFill/>
          </a:ln>
          <a:effectLst>
            <a:outerShdw blurRad="279400" dist="38100" dir="12960000" sx="103000" sy="103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Keuntungan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Bulan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ke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11 </a:t>
            </a:r>
            <a:r>
              <a:rPr lang="en-US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dan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ke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12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Perusahaan </a:t>
            </a:r>
            <a:r>
              <a:rPr lang="en-US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Enak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Jaya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864244"/>
              </p:ext>
            </p:extLst>
          </p:nvPr>
        </p:nvGraphicFramePr>
        <p:xfrm>
          <a:off x="440302" y="4633704"/>
          <a:ext cx="10658622" cy="847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064"/>
                <a:gridCol w="1367064"/>
                <a:gridCol w="1367064"/>
                <a:gridCol w="1367064"/>
                <a:gridCol w="1367064"/>
                <a:gridCol w="1158929"/>
                <a:gridCol w="1292773"/>
                <a:gridCol w="1371600"/>
              </a:tblGrid>
              <a:tr h="4503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Keuntungan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baseline="0" dirty="0" smtClean="0">
                          <a:latin typeface="Bahnschrift Condensed" panose="020B0502040204020203" pitchFamily="34" charset="0"/>
                        </a:rPr>
                        <a:t> 1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baseline="0" dirty="0" smtClean="0">
                          <a:latin typeface="Bahnschrift Condensed" panose="020B0502040204020203" pitchFamily="34" charset="0"/>
                        </a:rPr>
                        <a:t> 2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 3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 4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 5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baseline="0" dirty="0" smtClean="0">
                          <a:latin typeface="Bahnschrift Condensed" panose="020B0502040204020203" pitchFamily="34" charset="0"/>
                        </a:rPr>
                        <a:t> 11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 12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9705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Bahnschrift Condensed" panose="020B0502040204020203" pitchFamily="34" charset="0"/>
                        </a:rPr>
                        <a:t>Enak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Bahnschrift Condensed" panose="020B0502040204020203" pitchFamily="34" charset="0"/>
                        </a:rPr>
                        <a:t> Jaya</a:t>
                      </a:r>
                      <a:endParaRPr lang="en-US" dirty="0">
                        <a:solidFill>
                          <a:schemeClr val="bg1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100</a:t>
                      </a:r>
                      <a:r>
                        <a:rPr lang="en-US" baseline="0" dirty="0" smtClean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120 </a:t>
                      </a:r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140 </a:t>
                      </a:r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160</a:t>
                      </a:r>
                      <a:r>
                        <a:rPr lang="en-US" baseline="0" dirty="0" smtClean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180 </a:t>
                      </a:r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9D18E"/>
                    </a:solidFill>
                  </a:tcPr>
                </a:tc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2336001" y="1262826"/>
            <a:ext cx="8904812" cy="3133552"/>
            <a:chOff x="2336001" y="1262826"/>
            <a:chExt cx="8904812" cy="3133552"/>
          </a:xfrm>
        </p:grpSpPr>
        <p:sp>
          <p:nvSpPr>
            <p:cNvPr id="20" name="Rounded Rectangle 19"/>
            <p:cNvSpPr/>
            <p:nvPr/>
          </p:nvSpPr>
          <p:spPr>
            <a:xfrm>
              <a:off x="2475778" y="1536698"/>
              <a:ext cx="8765035" cy="2859680"/>
            </a:xfrm>
            <a:prstGeom prst="roundRect">
              <a:avLst>
                <a:gd name="adj" fmla="val 6522"/>
              </a:avLst>
            </a:prstGeom>
            <a:solidFill>
              <a:srgbClr val="A9D18E"/>
            </a:solidFill>
            <a:ln>
              <a:noFill/>
            </a:ln>
            <a:effectLst>
              <a:outerShdw blurRad="279400" dist="38100" dir="12960000" sx="103000" sy="103000" algn="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46069" y="1793315"/>
              <a:ext cx="8174028" cy="230832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336001" y="1262826"/>
              <a:ext cx="2408766" cy="970225"/>
            </a:xfrm>
            <a:prstGeom prst="roundRect">
              <a:avLst/>
            </a:prstGeom>
            <a:solidFill>
              <a:srgbClr val="996633"/>
            </a:solidFill>
            <a:ln>
              <a:noFill/>
            </a:ln>
            <a:effectLst>
              <a:outerShdw blurRad="279400" dist="38100" dir="12960000" sx="103000" sy="103000" algn="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Cara </a:t>
              </a:r>
              <a:r>
                <a:rPr lang="en-US" b="1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menemukan</a:t>
              </a:r>
              <a:r>
                <a:rPr lang="en-US" b="1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keuntungan</a:t>
              </a:r>
              <a:r>
                <a:rPr lang="en-US" b="1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pada</a:t>
              </a:r>
              <a:r>
                <a:rPr lang="en-US" b="1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bulan</a:t>
              </a:r>
              <a:r>
                <a:rPr lang="en-US" b="1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ke</a:t>
              </a:r>
              <a:r>
                <a:rPr lang="en-US" b="1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11 </a:t>
              </a:r>
              <a:r>
                <a:rPr lang="en-US" b="1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dan</a:t>
              </a:r>
              <a:r>
                <a:rPr lang="en-US" b="1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ke</a:t>
              </a:r>
              <a:r>
                <a:rPr lang="en-US" b="1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12</a:t>
              </a:r>
              <a:endParaRPr lang="en-US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9222828" y="5996415"/>
            <a:ext cx="2017985" cy="751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Isilah</a:t>
            </a:r>
            <a:r>
              <a:rPr lang="en-US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sesuai</a:t>
            </a:r>
            <a:r>
              <a:rPr lang="en-US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jawaban</a:t>
            </a:r>
            <a:r>
              <a:rPr lang="en-US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kamu</a:t>
            </a:r>
            <a:r>
              <a:rPr lang="en-US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temukan</a:t>
            </a:r>
            <a:endParaRPr lang="en-US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H="1" flipV="1">
            <a:off x="9066225" y="5344511"/>
            <a:ext cx="1165596" cy="6519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0"/>
          </p:cNvCxnSpPr>
          <p:nvPr/>
        </p:nvCxnSpPr>
        <p:spPr>
          <a:xfrm flipV="1">
            <a:off x="10231821" y="5376543"/>
            <a:ext cx="41209" cy="6198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5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7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0298" y="227954"/>
            <a:ext cx="1978702" cy="1873770"/>
            <a:chOff x="7405140" y="1536492"/>
            <a:chExt cx="1978702" cy="1873770"/>
          </a:xfrm>
        </p:grpSpPr>
        <p:sp>
          <p:nvSpPr>
            <p:cNvPr id="5" name="Rounded Rectangle 4">
              <a:hlinkClick r:id="rId2" action="ppaction://hlinksldjump">
                <a:snd r:embed="rId3" name="click.wav"/>
              </a:hlinkClick>
            </p:cNvPr>
            <p:cNvSpPr/>
            <p:nvPr/>
          </p:nvSpPr>
          <p:spPr>
            <a:xfrm>
              <a:off x="7405140" y="1536492"/>
              <a:ext cx="1978702" cy="187377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hlinkClick r:id="rId2" action="ppaction://hlinksldjump">
                <a:snd r:embed="rId3" name="click.wav"/>
              </a:hlinkClick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767" y="1794034"/>
              <a:ext cx="914613" cy="914613"/>
            </a:xfrm>
            <a:prstGeom prst="rect">
              <a:avLst/>
            </a:prstGeom>
          </p:spPr>
        </p:pic>
        <p:sp>
          <p:nvSpPr>
            <p:cNvPr id="7" name="TextBox 6">
              <a:hlinkClick r:id="rId2" action="ppaction://hlinksldjump">
                <a:snd r:embed="rId3" name="click.wav"/>
              </a:hlinkClick>
            </p:cNvPr>
            <p:cNvSpPr txBox="1"/>
            <p:nvPr/>
          </p:nvSpPr>
          <p:spPr>
            <a:xfrm>
              <a:off x="7504609" y="2744452"/>
              <a:ext cx="18549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Keuntungan</a:t>
              </a:r>
              <a:r>
                <a:rPr lang="en-US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bulan</a:t>
              </a:r>
              <a:r>
                <a:rPr lang="en-US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terakhir</a:t>
              </a:r>
              <a:endParaRPr 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44767" y="5819988"/>
            <a:ext cx="2372229" cy="753291"/>
            <a:chOff x="4744767" y="5892559"/>
            <a:chExt cx="2372229" cy="753291"/>
          </a:xfrm>
        </p:grpSpPr>
        <p:grpSp>
          <p:nvGrpSpPr>
            <p:cNvPr id="9" name="Group 8"/>
            <p:cNvGrpSpPr/>
            <p:nvPr/>
          </p:nvGrpSpPr>
          <p:grpSpPr>
            <a:xfrm>
              <a:off x="6363705" y="5892559"/>
              <a:ext cx="753291" cy="753291"/>
              <a:chOff x="6262105" y="5936103"/>
              <a:chExt cx="753291" cy="753291"/>
            </a:xfrm>
          </p:grpSpPr>
          <p:sp>
            <p:nvSpPr>
              <p:cNvPr id="16" name="Rounded Rectangle 15">
                <a:hlinkClick r:id="" action="ppaction://hlinkshowjump?jump=nextslide">
                  <a:snd r:embed="rId3" name="click.wav"/>
                </a:hlinkClick>
              </p:cNvPr>
              <p:cNvSpPr/>
              <p:nvPr/>
            </p:nvSpPr>
            <p:spPr>
              <a:xfrm>
                <a:off x="6262105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>
                <a:hlinkClick r:id="" action="ppaction://hlinkshowjump?jump=nextslide">
                  <a:snd r:embed="rId3" name="click.wav"/>
                </a:hlinkClick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6350" y="6112530"/>
                <a:ext cx="424800" cy="424800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5554236" y="5892559"/>
              <a:ext cx="753291" cy="753291"/>
              <a:chOff x="5452636" y="5936103"/>
              <a:chExt cx="753291" cy="753291"/>
            </a:xfrm>
          </p:grpSpPr>
          <p:sp>
            <p:nvSpPr>
              <p:cNvPr id="14" name="Rounded Rectangle 13">
                <a:hlinkClick r:id="rId6" action="ppaction://hlinksldjump">
                  <a:snd r:embed="rId3" name="click.wav"/>
                </a:hlinkClick>
              </p:cNvPr>
              <p:cNvSpPr/>
              <p:nvPr/>
            </p:nvSpPr>
            <p:spPr>
              <a:xfrm>
                <a:off x="5452636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>
                <a:hlinkClick r:id="rId6" action="ppaction://hlinksldjump">
                  <a:snd r:embed="rId3" name="click.wav"/>
                </a:hlinkClick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7381" y="6100848"/>
                <a:ext cx="423800" cy="423800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4744767" y="5892559"/>
              <a:ext cx="753291" cy="753291"/>
              <a:chOff x="4643167" y="5936103"/>
              <a:chExt cx="753291" cy="753291"/>
            </a:xfrm>
          </p:grpSpPr>
          <p:sp>
            <p:nvSpPr>
              <p:cNvPr id="12" name="Rounded Rectangle 11">
                <a:hlinkClick r:id="" action="ppaction://hlinkshowjump?jump=nextslide">
                  <a:snd r:embed="rId3" name="click.wav"/>
                </a:hlinkClick>
              </p:cNvPr>
              <p:cNvSpPr/>
              <p:nvPr/>
            </p:nvSpPr>
            <p:spPr>
              <a:xfrm>
                <a:off x="4643167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hlinkClick r:id="" action="ppaction://hlinkshowjump?jump=previousslide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07412" y="6117818"/>
                <a:ext cx="424800" cy="424800"/>
              </a:xfrm>
              <a:prstGeom prst="rect">
                <a:avLst/>
              </a:prstGeom>
            </p:spPr>
          </p:pic>
        </p:grpSp>
      </p:grpSp>
      <p:sp>
        <p:nvSpPr>
          <p:cNvPr id="18" name="Rounded Rectangle 17"/>
          <p:cNvSpPr/>
          <p:nvPr/>
        </p:nvSpPr>
        <p:spPr>
          <a:xfrm>
            <a:off x="2401957" y="227954"/>
            <a:ext cx="4550793" cy="970225"/>
          </a:xfrm>
          <a:prstGeom prst="roundRect">
            <a:avLst/>
          </a:prstGeom>
          <a:solidFill>
            <a:srgbClr val="996633"/>
          </a:solidFill>
          <a:ln>
            <a:noFill/>
          </a:ln>
          <a:effectLst>
            <a:outerShdw blurRad="279400" dist="38100" dir="12960000" sx="103000" sy="103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Keuntungan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Bulan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ke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11dan </a:t>
            </a:r>
            <a:r>
              <a:rPr lang="en-US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ke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12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Perusahaan </a:t>
            </a:r>
            <a:r>
              <a:rPr lang="en-US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Harum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Manis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912722"/>
              </p:ext>
            </p:extLst>
          </p:nvPr>
        </p:nvGraphicFramePr>
        <p:xfrm>
          <a:off x="440302" y="4633704"/>
          <a:ext cx="10658622" cy="847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064"/>
                <a:gridCol w="1367064"/>
                <a:gridCol w="1367064"/>
                <a:gridCol w="1367064"/>
                <a:gridCol w="1367064"/>
                <a:gridCol w="1158929"/>
                <a:gridCol w="1292773"/>
                <a:gridCol w="1371600"/>
              </a:tblGrid>
              <a:tr h="4503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Keuntungan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baseline="0" dirty="0" smtClean="0">
                          <a:latin typeface="Bahnschrift Condensed" panose="020B0502040204020203" pitchFamily="34" charset="0"/>
                        </a:rPr>
                        <a:t> 1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baseline="0" dirty="0" smtClean="0">
                          <a:latin typeface="Bahnschrift Condensed" panose="020B0502040204020203" pitchFamily="34" charset="0"/>
                        </a:rPr>
                        <a:t> 2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 3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 4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 5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baseline="0" dirty="0" smtClean="0">
                          <a:latin typeface="Bahnschrift Condensed" panose="020B0502040204020203" pitchFamily="34" charset="0"/>
                        </a:rPr>
                        <a:t> 11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 12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9705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Bahnschrift Condensed" panose="020B0502040204020203" pitchFamily="34" charset="0"/>
                        </a:rPr>
                        <a:t>Harum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Bahnschrift Condensed" panose="020B0502040204020203" pitchFamily="34" charset="0"/>
                        </a:rPr>
                        <a:t>Manis</a:t>
                      </a:r>
                      <a:endParaRPr lang="en-US" dirty="0">
                        <a:solidFill>
                          <a:schemeClr val="bg1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50 </a:t>
                      </a:r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75 </a:t>
                      </a:r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100 </a:t>
                      </a:r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125 </a:t>
                      </a:r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150 </a:t>
                      </a:r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9D18E"/>
                    </a:solidFill>
                  </a:tcPr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2336001" y="1262826"/>
            <a:ext cx="8904812" cy="3133552"/>
            <a:chOff x="2336001" y="1262826"/>
            <a:chExt cx="8904812" cy="3133552"/>
          </a:xfrm>
        </p:grpSpPr>
        <p:sp>
          <p:nvSpPr>
            <p:cNvPr id="20" name="Rounded Rectangle 19"/>
            <p:cNvSpPr/>
            <p:nvPr/>
          </p:nvSpPr>
          <p:spPr>
            <a:xfrm>
              <a:off x="2475778" y="1536698"/>
              <a:ext cx="8765035" cy="2859680"/>
            </a:xfrm>
            <a:prstGeom prst="roundRect">
              <a:avLst>
                <a:gd name="adj" fmla="val 6522"/>
              </a:avLst>
            </a:prstGeom>
            <a:solidFill>
              <a:srgbClr val="A9D18E"/>
            </a:solidFill>
            <a:ln>
              <a:noFill/>
            </a:ln>
            <a:effectLst>
              <a:outerShdw blurRad="279400" dist="38100" dir="12960000" sx="103000" sy="103000" algn="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46069" y="1793315"/>
              <a:ext cx="8174028" cy="230832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336001" y="1262826"/>
              <a:ext cx="2408766" cy="970225"/>
            </a:xfrm>
            <a:prstGeom prst="roundRect">
              <a:avLst/>
            </a:prstGeom>
            <a:solidFill>
              <a:srgbClr val="996633"/>
            </a:solidFill>
            <a:ln>
              <a:noFill/>
            </a:ln>
            <a:effectLst>
              <a:outerShdw blurRad="279400" dist="38100" dir="12960000" sx="103000" sy="103000" algn="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Cara </a:t>
              </a:r>
              <a:r>
                <a:rPr lang="en-US" b="1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menemukan</a:t>
              </a:r>
              <a:r>
                <a:rPr lang="en-US" b="1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keuntungan</a:t>
              </a:r>
              <a:r>
                <a:rPr lang="en-US" b="1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pada</a:t>
              </a:r>
              <a:r>
                <a:rPr lang="en-US" b="1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bulan</a:t>
              </a:r>
              <a:r>
                <a:rPr lang="en-US" b="1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ke</a:t>
              </a:r>
              <a:r>
                <a:rPr lang="en-US" b="1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11 </a:t>
              </a:r>
              <a:r>
                <a:rPr lang="en-US" b="1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dan</a:t>
              </a:r>
              <a:r>
                <a:rPr lang="en-US" b="1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ke</a:t>
              </a:r>
              <a:r>
                <a:rPr lang="en-US" b="1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12</a:t>
              </a:r>
              <a:endParaRPr lang="en-US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9222828" y="5996415"/>
            <a:ext cx="2017985" cy="751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Isilah</a:t>
            </a:r>
            <a:r>
              <a:rPr lang="en-US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sesuai</a:t>
            </a:r>
            <a:r>
              <a:rPr lang="en-US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jawaban</a:t>
            </a:r>
            <a:r>
              <a:rPr lang="en-US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kamu</a:t>
            </a:r>
            <a:r>
              <a:rPr lang="en-US" b="1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temukan</a:t>
            </a:r>
            <a:endParaRPr lang="en-US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H="1" flipV="1">
            <a:off x="9066225" y="5344511"/>
            <a:ext cx="1165596" cy="6519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0"/>
          </p:cNvCxnSpPr>
          <p:nvPr/>
        </p:nvCxnSpPr>
        <p:spPr>
          <a:xfrm flipV="1">
            <a:off x="10231821" y="5376543"/>
            <a:ext cx="41209" cy="6198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66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9583" y="200299"/>
            <a:ext cx="1978702" cy="1873770"/>
            <a:chOff x="3597639" y="3747540"/>
            <a:chExt cx="1978702" cy="1873770"/>
          </a:xfrm>
        </p:grpSpPr>
        <p:sp>
          <p:nvSpPr>
            <p:cNvPr id="5" name="Rounded Rectangle 4">
              <a:hlinkClick r:id="rId2" action="ppaction://hlinksldjump">
                <a:snd r:embed="rId3" name="click.wav"/>
              </a:hlinkClick>
            </p:cNvPr>
            <p:cNvSpPr/>
            <p:nvPr/>
          </p:nvSpPr>
          <p:spPr>
            <a:xfrm>
              <a:off x="3597639" y="3747540"/>
              <a:ext cx="1978702" cy="1873770"/>
            </a:xfrm>
            <a:prstGeom prst="roundRect">
              <a:avLst/>
            </a:prstGeom>
            <a:solidFill>
              <a:srgbClr val="99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hlinkClick r:id="rId2" action="ppaction://hlinksldjump">
                <a:snd r:embed="rId3" name="click.wav"/>
              </a:hlinkClick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978" y="3931402"/>
              <a:ext cx="1100023" cy="110002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59525" y="4986074"/>
              <a:ext cx="18549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Menghitung</a:t>
              </a:r>
              <a:r>
                <a:rPr lang="en-US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Seluruh</a:t>
              </a:r>
              <a:r>
                <a:rPr lang="en-US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Keuntungan</a:t>
              </a:r>
              <a:endParaRPr 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44767" y="5819988"/>
            <a:ext cx="2372229" cy="753291"/>
            <a:chOff x="4744767" y="5892559"/>
            <a:chExt cx="2372229" cy="753291"/>
          </a:xfrm>
        </p:grpSpPr>
        <p:grpSp>
          <p:nvGrpSpPr>
            <p:cNvPr id="9" name="Group 8"/>
            <p:cNvGrpSpPr/>
            <p:nvPr/>
          </p:nvGrpSpPr>
          <p:grpSpPr>
            <a:xfrm>
              <a:off x="6363705" y="5892559"/>
              <a:ext cx="753291" cy="753291"/>
              <a:chOff x="6262105" y="5936103"/>
              <a:chExt cx="753291" cy="753291"/>
            </a:xfrm>
          </p:grpSpPr>
          <p:sp>
            <p:nvSpPr>
              <p:cNvPr id="16" name="Rounded Rectangle 15">
                <a:hlinkClick r:id="" action="ppaction://hlinkshowjump?jump=nextslide">
                  <a:snd r:embed="rId3" name="click.wav"/>
                </a:hlinkClick>
              </p:cNvPr>
              <p:cNvSpPr/>
              <p:nvPr/>
            </p:nvSpPr>
            <p:spPr>
              <a:xfrm>
                <a:off x="6262105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>
                <a:hlinkClick r:id="" action="ppaction://hlinkshowjump?jump=nextslide">
                  <a:snd r:embed="rId3" name="click.wav"/>
                </a:hlinkClick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6350" y="6112530"/>
                <a:ext cx="424800" cy="424800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5554236" y="5892559"/>
              <a:ext cx="753291" cy="753291"/>
              <a:chOff x="5452636" y="5936103"/>
              <a:chExt cx="753291" cy="753291"/>
            </a:xfrm>
          </p:grpSpPr>
          <p:sp>
            <p:nvSpPr>
              <p:cNvPr id="14" name="Rounded Rectangle 13">
                <a:hlinkClick r:id="rId6" action="ppaction://hlinksldjump">
                  <a:snd r:embed="rId3" name="click.wav"/>
                </a:hlinkClick>
              </p:cNvPr>
              <p:cNvSpPr/>
              <p:nvPr/>
            </p:nvSpPr>
            <p:spPr>
              <a:xfrm>
                <a:off x="5452636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>
                <a:hlinkClick r:id="rId6" action="ppaction://hlinksldjump">
                  <a:snd r:embed="rId3" name="click.wav"/>
                </a:hlinkClick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7381" y="6100848"/>
                <a:ext cx="423800" cy="423800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4744767" y="5892559"/>
              <a:ext cx="753291" cy="753291"/>
              <a:chOff x="4643167" y="5936103"/>
              <a:chExt cx="753291" cy="753291"/>
            </a:xfrm>
          </p:grpSpPr>
          <p:sp>
            <p:nvSpPr>
              <p:cNvPr id="12" name="Rounded Rectangle 11">
                <a:hlinkClick r:id="" action="ppaction://hlinkshowjump?jump=nextslide">
                  <a:snd r:embed="rId3" name="click.wav"/>
                </a:hlinkClick>
              </p:cNvPr>
              <p:cNvSpPr/>
              <p:nvPr/>
            </p:nvSpPr>
            <p:spPr>
              <a:xfrm>
                <a:off x="4643167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hlinkClick r:id="" action="ppaction://hlinkshowjump?jump=previousslide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07412" y="6117818"/>
                <a:ext cx="424800" cy="424800"/>
              </a:xfrm>
              <a:prstGeom prst="rect">
                <a:avLst/>
              </a:prstGeom>
            </p:spPr>
          </p:pic>
        </p:grpSp>
      </p:grpSp>
      <p:sp>
        <p:nvSpPr>
          <p:cNvPr id="18" name="Rounded Rectangle 17"/>
          <p:cNvSpPr/>
          <p:nvPr/>
        </p:nvSpPr>
        <p:spPr>
          <a:xfrm>
            <a:off x="2401957" y="227955"/>
            <a:ext cx="4550793" cy="749508"/>
          </a:xfrm>
          <a:prstGeom prst="roundRect">
            <a:avLst/>
          </a:prstGeom>
          <a:solidFill>
            <a:srgbClr val="A9D18E"/>
          </a:solidFill>
          <a:ln>
            <a:noFill/>
          </a:ln>
          <a:effectLst>
            <a:outerShdw blurRad="279400" dist="38100" dir="12960000" sx="103000" sy="103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Menghitung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total </a:t>
            </a:r>
            <a:r>
              <a:rPr lang="en-US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keuntungan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Perusahaan </a:t>
            </a:r>
            <a:r>
              <a:rPr lang="en-US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Enak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Jaya 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64055"/>
              </p:ext>
            </p:extLst>
          </p:nvPr>
        </p:nvGraphicFramePr>
        <p:xfrm>
          <a:off x="2312962" y="1109279"/>
          <a:ext cx="9668730" cy="847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064"/>
                <a:gridCol w="1081059"/>
                <a:gridCol w="1166648"/>
                <a:gridCol w="1292773"/>
                <a:gridCol w="1277007"/>
                <a:gridCol w="1229710"/>
                <a:gridCol w="1166648"/>
                <a:gridCol w="1087821"/>
              </a:tblGrid>
              <a:tr h="4503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Keuntungan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baseline="0" dirty="0" smtClean="0">
                          <a:latin typeface="Bahnschrift Condensed" panose="020B0502040204020203" pitchFamily="34" charset="0"/>
                        </a:rPr>
                        <a:t> 1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baseline="0" dirty="0" smtClean="0">
                          <a:latin typeface="Bahnschrift Condensed" panose="020B0502040204020203" pitchFamily="34" charset="0"/>
                        </a:rPr>
                        <a:t> 2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 3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 4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 5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baseline="0" dirty="0" smtClean="0">
                          <a:latin typeface="Bahnschrift Condensed" panose="020B0502040204020203" pitchFamily="34" charset="0"/>
                        </a:rPr>
                        <a:t> 11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 12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9705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Bahnschrift Condensed" panose="020B0502040204020203" pitchFamily="34" charset="0"/>
                        </a:rPr>
                        <a:t>Enak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Bahnschrift Condensed" panose="020B0502040204020203" pitchFamily="34" charset="0"/>
                        </a:rPr>
                        <a:t> Jaya</a:t>
                      </a:r>
                      <a:endParaRPr lang="en-US" dirty="0">
                        <a:solidFill>
                          <a:schemeClr val="bg1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100</a:t>
                      </a:r>
                      <a:r>
                        <a:rPr lang="en-US" baseline="0" dirty="0" smtClean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120 </a:t>
                      </a:r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140 </a:t>
                      </a:r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160</a:t>
                      </a:r>
                      <a:r>
                        <a:rPr lang="en-US" baseline="0" dirty="0" smtClean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180 </a:t>
                      </a:r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9D18E"/>
                    </a:solidFill>
                  </a:tcPr>
                </a:tc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9945445" y="159095"/>
            <a:ext cx="2017985" cy="1741081"/>
            <a:chOff x="8763031" y="1137184"/>
            <a:chExt cx="2017985" cy="1741081"/>
          </a:xfrm>
        </p:grpSpPr>
        <p:sp>
          <p:nvSpPr>
            <p:cNvPr id="20" name="Rectangle 19"/>
            <p:cNvSpPr/>
            <p:nvPr/>
          </p:nvSpPr>
          <p:spPr>
            <a:xfrm>
              <a:off x="8763031" y="1137184"/>
              <a:ext cx="2017985" cy="75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Isilah</a:t>
              </a:r>
              <a:r>
                <a:rPr lang="en-US" b="1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sesuai</a:t>
              </a:r>
              <a:r>
                <a:rPr lang="en-US" b="1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jawaban</a:t>
              </a:r>
              <a:r>
                <a:rPr lang="en-US" b="1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yang </a:t>
              </a:r>
              <a:r>
                <a:rPr lang="en-US" b="1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kamu</a:t>
              </a:r>
              <a:r>
                <a:rPr lang="en-US" b="1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temukan</a:t>
              </a:r>
              <a:endParaRPr lang="en-US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9444596" y="1860331"/>
              <a:ext cx="188135" cy="10179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9632731" y="1860331"/>
              <a:ext cx="278586" cy="10179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ounded Rectangle 24"/>
          <p:cNvSpPr/>
          <p:nvPr/>
        </p:nvSpPr>
        <p:spPr>
          <a:xfrm>
            <a:off x="301469" y="2188353"/>
            <a:ext cx="443907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1.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16810" y="2188353"/>
            <a:ext cx="4152501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Jumlahkan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keuntungan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pada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1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12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040745" y="2188353"/>
            <a:ext cx="457313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=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596916" y="2188353"/>
            <a:ext cx="3673208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69398" y="2217179"/>
            <a:ext cx="3296712" cy="27699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08" name="Rounded Rectangle 107"/>
          <p:cNvSpPr/>
          <p:nvPr/>
        </p:nvSpPr>
        <p:spPr>
          <a:xfrm>
            <a:off x="301469" y="2653140"/>
            <a:ext cx="443907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.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816810" y="2653140"/>
            <a:ext cx="4152501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Jumlahkan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keuntungan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pada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2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11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5040745" y="2653140"/>
            <a:ext cx="457313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=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5596916" y="2653140"/>
            <a:ext cx="3673208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69398" y="2681966"/>
            <a:ext cx="3296712" cy="27699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13" name="Rounded Rectangle 112"/>
          <p:cNvSpPr/>
          <p:nvPr/>
        </p:nvSpPr>
        <p:spPr>
          <a:xfrm>
            <a:off x="301469" y="3109707"/>
            <a:ext cx="443907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3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.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816810" y="3109707"/>
            <a:ext cx="4152501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Jumlahkan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keuntungan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pada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3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10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5040745" y="3109707"/>
            <a:ext cx="457313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=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5596916" y="3109707"/>
            <a:ext cx="3673208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769398" y="3138533"/>
            <a:ext cx="3296712" cy="27699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18" name="Rounded Rectangle 117"/>
          <p:cNvSpPr/>
          <p:nvPr/>
        </p:nvSpPr>
        <p:spPr>
          <a:xfrm>
            <a:off x="301469" y="3543493"/>
            <a:ext cx="443907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4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.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816810" y="3543493"/>
            <a:ext cx="4152501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Jumlahkan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keuntungan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pada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4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9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5040745" y="3543493"/>
            <a:ext cx="457313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=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5596916" y="3543493"/>
            <a:ext cx="3673208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769398" y="3572319"/>
            <a:ext cx="3296712" cy="27699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28" name="Rounded Rectangle 127"/>
          <p:cNvSpPr/>
          <p:nvPr/>
        </p:nvSpPr>
        <p:spPr>
          <a:xfrm>
            <a:off x="301469" y="3977279"/>
            <a:ext cx="443907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5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.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816810" y="3977279"/>
            <a:ext cx="4152501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Jumlahkan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keuntungan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pada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5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8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5040745" y="3977279"/>
            <a:ext cx="457313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=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5596916" y="3977279"/>
            <a:ext cx="3673208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769398" y="4006105"/>
            <a:ext cx="3296712" cy="27699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33" name="Rounded Rectangle 132"/>
          <p:cNvSpPr/>
          <p:nvPr/>
        </p:nvSpPr>
        <p:spPr>
          <a:xfrm>
            <a:off x="301469" y="4398674"/>
            <a:ext cx="443907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6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.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816810" y="4398674"/>
            <a:ext cx="4152501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Jumlahkan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keuntungan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pada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6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7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5040745" y="4398674"/>
            <a:ext cx="457313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=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5596916" y="4398674"/>
            <a:ext cx="3673208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769398" y="4427500"/>
            <a:ext cx="3296712" cy="27699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5545356" y="4840010"/>
            <a:ext cx="3772066" cy="20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/>
        </p:nvSpPr>
        <p:spPr>
          <a:xfrm>
            <a:off x="9368982" y="4600811"/>
            <a:ext cx="457313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+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5602646" y="4931792"/>
            <a:ext cx="3673208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775128" y="4960618"/>
            <a:ext cx="3296712" cy="27699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50" name="Rounded Rectangle 149"/>
          <p:cNvSpPr/>
          <p:nvPr/>
        </p:nvSpPr>
        <p:spPr>
          <a:xfrm>
            <a:off x="5040745" y="4951314"/>
            <a:ext cx="457313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=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4480425" y="4944891"/>
            <a:ext cx="457313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6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3927229" y="4944890"/>
            <a:ext cx="457313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x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148036" y="4951458"/>
            <a:ext cx="3673208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20518" y="4980284"/>
            <a:ext cx="3296712" cy="27699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651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7" grpId="0" animBg="1"/>
      <p:bldP spid="29" grpId="0" animBg="1"/>
      <p:bldP spid="30" grpId="0" animBg="1"/>
      <p:bldP spid="31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45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4" grpId="0" animBg="1"/>
      <p:bldP spid="1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9583" y="200299"/>
            <a:ext cx="1978702" cy="1873770"/>
            <a:chOff x="3597639" y="3747540"/>
            <a:chExt cx="1978702" cy="1873770"/>
          </a:xfrm>
        </p:grpSpPr>
        <p:sp>
          <p:nvSpPr>
            <p:cNvPr id="5" name="Rounded Rectangle 4">
              <a:hlinkClick r:id="rId2" action="ppaction://hlinksldjump">
                <a:snd r:embed="rId3" name="click.wav"/>
              </a:hlinkClick>
            </p:cNvPr>
            <p:cNvSpPr/>
            <p:nvPr/>
          </p:nvSpPr>
          <p:spPr>
            <a:xfrm>
              <a:off x="3597639" y="3747540"/>
              <a:ext cx="1978702" cy="1873770"/>
            </a:xfrm>
            <a:prstGeom prst="roundRect">
              <a:avLst/>
            </a:prstGeom>
            <a:solidFill>
              <a:srgbClr val="99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hlinkClick r:id="rId2" action="ppaction://hlinksldjump">
                <a:snd r:embed="rId3" name="click.wav"/>
              </a:hlinkClick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978" y="3931402"/>
              <a:ext cx="1100023" cy="110002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59525" y="4986074"/>
              <a:ext cx="18549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Menghitung</a:t>
              </a:r>
              <a:r>
                <a:rPr lang="en-US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Seluruh</a:t>
              </a:r>
              <a:r>
                <a:rPr lang="en-US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Keuntungan</a:t>
              </a:r>
              <a:endParaRPr 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44767" y="5819988"/>
            <a:ext cx="2372229" cy="753291"/>
            <a:chOff x="4744767" y="5892559"/>
            <a:chExt cx="2372229" cy="753291"/>
          </a:xfrm>
        </p:grpSpPr>
        <p:grpSp>
          <p:nvGrpSpPr>
            <p:cNvPr id="9" name="Group 8"/>
            <p:cNvGrpSpPr/>
            <p:nvPr/>
          </p:nvGrpSpPr>
          <p:grpSpPr>
            <a:xfrm>
              <a:off x="6363705" y="5892559"/>
              <a:ext cx="753291" cy="753291"/>
              <a:chOff x="6262105" y="5936103"/>
              <a:chExt cx="753291" cy="753291"/>
            </a:xfrm>
          </p:grpSpPr>
          <p:sp>
            <p:nvSpPr>
              <p:cNvPr id="16" name="Rounded Rectangle 15">
                <a:hlinkClick r:id="" action="ppaction://hlinkshowjump?jump=nextslide">
                  <a:snd r:embed="rId3" name="click.wav"/>
                </a:hlinkClick>
              </p:cNvPr>
              <p:cNvSpPr/>
              <p:nvPr/>
            </p:nvSpPr>
            <p:spPr>
              <a:xfrm>
                <a:off x="6262105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>
                <a:hlinkClick r:id="" action="ppaction://hlinkshowjump?jump=nextslide">
                  <a:snd r:embed="rId3" name="click.wav"/>
                </a:hlinkClick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6350" y="6112530"/>
                <a:ext cx="424800" cy="424800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5554236" y="5892559"/>
              <a:ext cx="753291" cy="753291"/>
              <a:chOff x="5452636" y="5936103"/>
              <a:chExt cx="753291" cy="753291"/>
            </a:xfrm>
          </p:grpSpPr>
          <p:sp>
            <p:nvSpPr>
              <p:cNvPr id="14" name="Rounded Rectangle 13">
                <a:hlinkClick r:id="rId6" action="ppaction://hlinksldjump">
                  <a:snd r:embed="rId3" name="click.wav"/>
                </a:hlinkClick>
              </p:cNvPr>
              <p:cNvSpPr/>
              <p:nvPr/>
            </p:nvSpPr>
            <p:spPr>
              <a:xfrm>
                <a:off x="5452636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>
                <a:hlinkClick r:id="rId6" action="ppaction://hlinksldjump">
                  <a:snd r:embed="rId3" name="click.wav"/>
                </a:hlinkClick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7381" y="6100848"/>
                <a:ext cx="423800" cy="423800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4744767" y="5892559"/>
              <a:ext cx="753291" cy="753291"/>
              <a:chOff x="4643167" y="5936103"/>
              <a:chExt cx="753291" cy="753291"/>
            </a:xfrm>
          </p:grpSpPr>
          <p:sp>
            <p:nvSpPr>
              <p:cNvPr id="12" name="Rounded Rectangle 11">
                <a:hlinkClick r:id="" action="ppaction://hlinkshowjump?jump=nextslide">
                  <a:snd r:embed="rId3" name="click.wav"/>
                </a:hlinkClick>
              </p:cNvPr>
              <p:cNvSpPr/>
              <p:nvPr/>
            </p:nvSpPr>
            <p:spPr>
              <a:xfrm>
                <a:off x="4643167" y="5936103"/>
                <a:ext cx="753291" cy="75329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hlinkClick r:id="" action="ppaction://hlinkshowjump?jump=previousslide"/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07412" y="6117818"/>
                <a:ext cx="424800" cy="424800"/>
              </a:xfrm>
              <a:prstGeom prst="rect">
                <a:avLst/>
              </a:prstGeom>
            </p:spPr>
          </p:pic>
        </p:grpSp>
      </p:grpSp>
      <p:sp>
        <p:nvSpPr>
          <p:cNvPr id="18" name="Rounded Rectangle 17"/>
          <p:cNvSpPr/>
          <p:nvPr/>
        </p:nvSpPr>
        <p:spPr>
          <a:xfrm>
            <a:off x="2401957" y="227955"/>
            <a:ext cx="4550793" cy="749508"/>
          </a:xfrm>
          <a:prstGeom prst="roundRect">
            <a:avLst/>
          </a:prstGeom>
          <a:solidFill>
            <a:srgbClr val="A9D18E"/>
          </a:solidFill>
          <a:ln>
            <a:noFill/>
          </a:ln>
          <a:effectLst>
            <a:outerShdw blurRad="279400" dist="38100" dir="12960000" sx="103000" sy="103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Menghitung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total </a:t>
            </a:r>
            <a:r>
              <a:rPr lang="en-US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keuntungan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Perusahaan </a:t>
            </a:r>
            <a:r>
              <a:rPr lang="en-US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Harum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Manis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196821"/>
              </p:ext>
            </p:extLst>
          </p:nvPr>
        </p:nvGraphicFramePr>
        <p:xfrm>
          <a:off x="2312962" y="1109279"/>
          <a:ext cx="9668730" cy="847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064"/>
                <a:gridCol w="1081059"/>
                <a:gridCol w="1166648"/>
                <a:gridCol w="1292773"/>
                <a:gridCol w="1277007"/>
                <a:gridCol w="1229710"/>
                <a:gridCol w="1166648"/>
                <a:gridCol w="1087821"/>
              </a:tblGrid>
              <a:tr h="4503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Keuntungan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baseline="0" dirty="0" smtClean="0">
                          <a:latin typeface="Bahnschrift Condensed" panose="020B0502040204020203" pitchFamily="34" charset="0"/>
                        </a:rPr>
                        <a:t> 1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baseline="0" dirty="0" smtClean="0">
                          <a:latin typeface="Bahnschrift Condensed" panose="020B0502040204020203" pitchFamily="34" charset="0"/>
                        </a:rPr>
                        <a:t> 2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 3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 4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 5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baseline="0" dirty="0" smtClean="0">
                          <a:latin typeface="Bahnschrift Condensed" panose="020B0502040204020203" pitchFamily="34" charset="0"/>
                        </a:rPr>
                        <a:t> 11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Bulan</a:t>
                      </a:r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 12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9705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Bahnschrift Condensed" panose="020B0502040204020203" pitchFamily="34" charset="0"/>
                        </a:rPr>
                        <a:t>Harum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latin typeface="Bahnschrift Condensed" panose="020B0502040204020203" pitchFamily="34" charset="0"/>
                        </a:rPr>
                        <a:t>Manis</a:t>
                      </a:r>
                      <a:endParaRPr lang="en-US" dirty="0">
                        <a:solidFill>
                          <a:schemeClr val="bg1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3857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50 </a:t>
                      </a:r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75 </a:t>
                      </a:r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100 </a:t>
                      </a:r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125 </a:t>
                      </a:r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hnschrift Condensed" panose="020B0502040204020203" pitchFamily="34" charset="0"/>
                        </a:rPr>
                        <a:t>150 </a:t>
                      </a:r>
                      <a:r>
                        <a:rPr lang="en-US" dirty="0" err="1" smtClean="0">
                          <a:latin typeface="Bahnschrift Condensed" panose="020B0502040204020203" pitchFamily="34" charset="0"/>
                        </a:rPr>
                        <a:t>Juta</a:t>
                      </a:r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9D18E"/>
                    </a:solidFill>
                  </a:tcPr>
                </a:tc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9945445" y="159095"/>
            <a:ext cx="2017985" cy="1741081"/>
            <a:chOff x="8763031" y="1137184"/>
            <a:chExt cx="2017985" cy="1741081"/>
          </a:xfrm>
        </p:grpSpPr>
        <p:sp>
          <p:nvSpPr>
            <p:cNvPr id="21" name="Rectangle 20"/>
            <p:cNvSpPr/>
            <p:nvPr/>
          </p:nvSpPr>
          <p:spPr>
            <a:xfrm>
              <a:off x="8763031" y="1137184"/>
              <a:ext cx="2017985" cy="75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Isilah</a:t>
              </a:r>
              <a:r>
                <a:rPr lang="en-US" b="1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sesuai</a:t>
              </a:r>
              <a:r>
                <a:rPr lang="en-US" b="1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jawaban</a:t>
              </a:r>
              <a:r>
                <a:rPr lang="en-US" b="1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yang </a:t>
              </a:r>
              <a:r>
                <a:rPr lang="en-US" b="1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kamu</a:t>
              </a:r>
              <a:r>
                <a:rPr lang="en-US" b="1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temukan</a:t>
              </a:r>
              <a:endParaRPr lang="en-US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9444596" y="1860331"/>
              <a:ext cx="188135" cy="10179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9632731" y="1860331"/>
              <a:ext cx="278586" cy="10179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23"/>
          <p:cNvSpPr/>
          <p:nvPr/>
        </p:nvSpPr>
        <p:spPr>
          <a:xfrm>
            <a:off x="301469" y="2188353"/>
            <a:ext cx="443907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1.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16810" y="2188353"/>
            <a:ext cx="4152501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Jumlahkan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keuntungan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pada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1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12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040745" y="2188353"/>
            <a:ext cx="457313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=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596916" y="2188353"/>
            <a:ext cx="3673208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69398" y="2217179"/>
            <a:ext cx="3296712" cy="27699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9" name="Rounded Rectangle 28"/>
          <p:cNvSpPr/>
          <p:nvPr/>
        </p:nvSpPr>
        <p:spPr>
          <a:xfrm>
            <a:off x="301469" y="2653140"/>
            <a:ext cx="443907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.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16810" y="2653140"/>
            <a:ext cx="4152501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Jumlahkan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keuntungan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pada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2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11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040745" y="2653140"/>
            <a:ext cx="457313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=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596916" y="2653140"/>
            <a:ext cx="3673208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69398" y="2681966"/>
            <a:ext cx="3296712" cy="27699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4" name="Rounded Rectangle 33"/>
          <p:cNvSpPr/>
          <p:nvPr/>
        </p:nvSpPr>
        <p:spPr>
          <a:xfrm>
            <a:off x="301469" y="3109707"/>
            <a:ext cx="443907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3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.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6810" y="3109707"/>
            <a:ext cx="4152501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Jumlahkan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keuntungan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pada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3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10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040745" y="3109707"/>
            <a:ext cx="457313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=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596916" y="3109707"/>
            <a:ext cx="3673208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69398" y="3138533"/>
            <a:ext cx="3296712" cy="27699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>
            <a:off x="301469" y="3543493"/>
            <a:ext cx="443907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4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.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16810" y="3543493"/>
            <a:ext cx="4152501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Jumlahkan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keuntungan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pada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4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9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040745" y="3543493"/>
            <a:ext cx="457313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=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596916" y="3543493"/>
            <a:ext cx="3673208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69398" y="3572319"/>
            <a:ext cx="3296712" cy="27699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44" name="Rounded Rectangle 43"/>
          <p:cNvSpPr/>
          <p:nvPr/>
        </p:nvSpPr>
        <p:spPr>
          <a:xfrm>
            <a:off x="301469" y="3977279"/>
            <a:ext cx="443907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5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.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16810" y="3977279"/>
            <a:ext cx="4152501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Jumlahkan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keuntungan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pada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5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8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040745" y="3977279"/>
            <a:ext cx="457313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=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596916" y="3977279"/>
            <a:ext cx="3673208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69398" y="4006105"/>
            <a:ext cx="3296712" cy="27699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49" name="Rounded Rectangle 48"/>
          <p:cNvSpPr/>
          <p:nvPr/>
        </p:nvSpPr>
        <p:spPr>
          <a:xfrm>
            <a:off x="301469" y="4398674"/>
            <a:ext cx="443907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6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.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16810" y="4398674"/>
            <a:ext cx="4152501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Jumlahkan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keuntungan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pada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6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bulan</a:t>
            </a:r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7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040745" y="4398674"/>
            <a:ext cx="457313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=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596916" y="4398674"/>
            <a:ext cx="3673208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69398" y="4427500"/>
            <a:ext cx="3296712" cy="27699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5545356" y="4840010"/>
            <a:ext cx="3772066" cy="20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9368982" y="4600811"/>
            <a:ext cx="457313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+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602646" y="4931792"/>
            <a:ext cx="3673208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75128" y="4960618"/>
            <a:ext cx="3296712" cy="27699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58" name="Rounded Rectangle 57"/>
          <p:cNvSpPr/>
          <p:nvPr/>
        </p:nvSpPr>
        <p:spPr>
          <a:xfrm>
            <a:off x="5040745" y="4951314"/>
            <a:ext cx="457313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=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480425" y="4944891"/>
            <a:ext cx="457313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6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927229" y="4944890"/>
            <a:ext cx="457313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x</a:t>
            </a:r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48036" y="4951458"/>
            <a:ext cx="3673208" cy="350503"/>
          </a:xfrm>
          <a:prstGeom prst="round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0518" y="4980284"/>
            <a:ext cx="3296712" cy="27699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905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576</Words>
  <Application>Microsoft Office PowerPoint</Application>
  <PresentationFormat>Widescreen</PresentationFormat>
  <Paragraphs>181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Bahnschrift Condensed</vt:lpstr>
      <vt:lpstr>Brush Script MT</vt:lpstr>
      <vt:lpstr>Calibri</vt:lpstr>
      <vt:lpstr>Calibri Light</vt:lpstr>
      <vt:lpstr>Cambria Math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Rofidah Diyanah</dc:creator>
  <cp:lastModifiedBy>Nur Rofidah Diyanah</cp:lastModifiedBy>
  <cp:revision>18</cp:revision>
  <dcterms:created xsi:type="dcterms:W3CDTF">2020-06-24T20:36:01Z</dcterms:created>
  <dcterms:modified xsi:type="dcterms:W3CDTF">2020-06-25T02:49:09Z</dcterms:modified>
</cp:coreProperties>
</file>