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60" r:id="rId2"/>
    <p:sldId id="262" r:id="rId3"/>
    <p:sldId id="259" r:id="rId4"/>
    <p:sldId id="294" r:id="rId5"/>
    <p:sldId id="286" r:id="rId6"/>
    <p:sldId id="287" r:id="rId7"/>
    <p:sldId id="263" r:id="rId8"/>
    <p:sldId id="264" r:id="rId9"/>
    <p:sldId id="288" r:id="rId10"/>
    <p:sldId id="295" r:id="rId11"/>
    <p:sldId id="296" r:id="rId12"/>
    <p:sldId id="265" r:id="rId13"/>
    <p:sldId id="289" r:id="rId14"/>
    <p:sldId id="271" r:id="rId15"/>
    <p:sldId id="278" r:id="rId16"/>
    <p:sldId id="272" r:id="rId17"/>
    <p:sldId id="297" r:id="rId18"/>
    <p:sldId id="274" r:id="rId19"/>
    <p:sldId id="290" r:id="rId20"/>
    <p:sldId id="276" r:id="rId21"/>
    <p:sldId id="279" r:id="rId22"/>
    <p:sldId id="291" r:id="rId23"/>
    <p:sldId id="292" r:id="rId24"/>
    <p:sldId id="284" r:id="rId25"/>
    <p:sldId id="285" r:id="rId26"/>
    <p:sldId id="293" r:id="rId2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468A"/>
    <a:srgbClr val="47C2CF"/>
    <a:srgbClr val="25459B"/>
    <a:srgbClr val="1093A1"/>
    <a:srgbClr val="088D9B"/>
    <a:srgbClr val="4BC3D0"/>
    <a:srgbClr val="A2C55B"/>
    <a:srgbClr val="7CC43E"/>
    <a:srgbClr val="88C73B"/>
    <a:srgbClr val="EB9A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246" autoAdjust="0"/>
  </p:normalViewPr>
  <p:slideViewPr>
    <p:cSldViewPr>
      <p:cViewPr varScale="1">
        <p:scale>
          <a:sx n="86" d="100"/>
          <a:sy n="86" d="100"/>
        </p:scale>
        <p:origin x="-810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FCF89F-0AD0-40FE-A157-DA283DF5BCDB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46C63E-167A-4200-999F-73FCEC54F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61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6C63E-167A-4200-999F-73FCEC54FBA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970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6C63E-167A-4200-999F-73FCEC54FBA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936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6C63E-167A-4200-999F-73FCEC54FBA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299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6C63E-167A-4200-999F-73FCEC54FBA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2993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6C63E-167A-4200-999F-73FCEC54FBA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299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Beri</a:t>
            </a:r>
            <a:r>
              <a:rPr lang="en-US" dirty="0"/>
              <a:t> </a:t>
            </a:r>
            <a:r>
              <a:rPr lang="en-US" dirty="0" err="1"/>
              <a:t>animasi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6C63E-167A-4200-999F-73FCEC54FBA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796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6C63E-167A-4200-999F-73FCEC54FBA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751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6C63E-167A-4200-999F-73FCEC54FBA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7511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6C63E-167A-4200-999F-73FCEC54FBA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079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6042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ELISA\ERLANGGA LISA\2017\TEMPLATE PPT\SMP Mts English on Sky (K13)\background isi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969" y="-137402"/>
            <a:ext cx="9405938" cy="539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ELISA\ERLANGGA LISA\2017\TEMPLATE PPT\SMP Mts English on Sky 2 (K13)\banner isi 2.pn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7" t="50000"/>
          <a:stretch/>
        </p:blipFill>
        <p:spPr bwMode="auto">
          <a:xfrm>
            <a:off x="-1" y="3879056"/>
            <a:ext cx="9141031" cy="126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ELISA\ERLANGGA LISA\2017\TEMPLATE PPT\SMP Mts English on Sky 2 (K13)\logo eos 2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-28946"/>
            <a:ext cx="2060575" cy="153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712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2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6" descr="E:\ELISA\ERLANGGA LISA\2017\TEMPLATE PPT\SMP Mts English on Sky 2 (K13)\cover EOS 2 shutterstock_59584675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539"/>
          <a:stretch/>
        </p:blipFill>
        <p:spPr bwMode="auto">
          <a:xfrm flipH="1">
            <a:off x="700644" y="464877"/>
            <a:ext cx="2042556" cy="446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ELISA\ERLANGGA LISA\2017\TEMPLATE PPT\SMP Mts English on Sky 2 (K13)\cover EOS 2 shutterstock_59584675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4"/>
          <a:stretch/>
        </p:blipFill>
        <p:spPr bwMode="auto">
          <a:xfrm>
            <a:off x="2743200" y="464877"/>
            <a:ext cx="6405563" cy="446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ELISA\ERLANGGA LISA\2017\TEMPLATE PPT\SMP Mts English on Sky 2 (K13)\English on Sky 2  judu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42900"/>
            <a:ext cx="46990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E:\ELISA\ERLANGGA LISA\2017\TEMPLATE PPT\SMP Mts English on Sky (K13)\logo erlangga melayani pengetahuan.pn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966" y="2917078"/>
            <a:ext cx="1515456" cy="19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E:\ELISA\ERLANGGA LISA\2017\TEMPLATE PPT\SMP Mts English on Sky 2 (K13)\SMP Mts English on Sky (K13) 2 opening judul-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975"/>
            <a:ext cx="9148763" cy="508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7238998" y="0"/>
            <a:ext cx="1279525" cy="1039812"/>
            <a:chOff x="7238998" y="0"/>
            <a:chExt cx="1279525" cy="1039812"/>
          </a:xfrm>
        </p:grpSpPr>
        <p:pic>
          <p:nvPicPr>
            <p:cNvPr id="1027" name="Picture 3" descr="E:\ELISA\ERLANGGA LISA\2017\TEMPLATE PPT\SMP Mts English on Sky 2 (K13)\untuk SMP 2.pn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735"/>
            <a:stretch/>
          </p:blipFill>
          <p:spPr bwMode="auto">
            <a:xfrm>
              <a:off x="7238998" y="0"/>
              <a:ext cx="1279525" cy="1039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7315199" y="114300"/>
              <a:ext cx="11430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i="1" dirty="0">
                  <a:solidFill>
                    <a:schemeClr val="bg1"/>
                  </a:solidFill>
                </a:rPr>
                <a:t>For</a:t>
              </a:r>
            </a:p>
            <a:p>
              <a:pPr algn="ctr"/>
              <a:r>
                <a:rPr lang="en-US" sz="1400" b="1" i="1" dirty="0">
                  <a:solidFill>
                    <a:schemeClr val="bg1"/>
                  </a:solidFill>
                </a:rPr>
                <a:t>SMP/MTs</a:t>
              </a:r>
            </a:p>
            <a:p>
              <a:pPr algn="ctr"/>
              <a:r>
                <a:rPr lang="en-US" sz="1400" i="1" dirty="0">
                  <a:solidFill>
                    <a:schemeClr val="bg1"/>
                  </a:solidFill>
                </a:rPr>
                <a:t>Class </a:t>
              </a:r>
              <a:r>
                <a:rPr lang="en-US" sz="1400" b="1" i="1" dirty="0">
                  <a:solidFill>
                    <a:schemeClr val="bg1"/>
                  </a:solidFill>
                </a:rPr>
                <a:t>VIII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078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E:\ELISA\ERLANGGA LISA\2017\TEMPLATE PPT\SMP Mts English on Sky 2 (K13)\banner isi 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7" t="50000"/>
          <a:stretch/>
        </p:blipFill>
        <p:spPr bwMode="auto">
          <a:xfrm>
            <a:off x="-1" y="3879056"/>
            <a:ext cx="9141031" cy="126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ELISA\ERLANGGA LISA\2017\TEMPLATE PPT\SMP Mts English on Sky 2 (K13)\logo eos 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-28946"/>
            <a:ext cx="2060575" cy="153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2C301490-2C77-4E58-80D2-0BE4907C15CB}"/>
              </a:ext>
            </a:extLst>
          </p:cNvPr>
          <p:cNvSpPr txBox="1">
            <a:spLocks/>
          </p:cNvSpPr>
          <p:nvPr/>
        </p:nvSpPr>
        <p:spPr>
          <a:xfrm>
            <a:off x="400831" y="361950"/>
            <a:ext cx="8229600" cy="5715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3600" b="1" dirty="0">
                <a:solidFill>
                  <a:srgbClr val="7CC43E"/>
                </a:solidFill>
                <a:latin typeface="Arial" charset="0"/>
                <a:cs typeface="Arial" charset="0"/>
              </a:rPr>
              <a:t>Say them.</a:t>
            </a:r>
            <a:endParaRPr lang="id-ID" altLang="en-US" sz="3600" b="1" dirty="0">
              <a:solidFill>
                <a:srgbClr val="7CC43E"/>
              </a:solidFill>
              <a:latin typeface="Arial" charset="0"/>
              <a:cs typeface="Arial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8CBC59E-FFCF-49BF-A656-390771912913}"/>
              </a:ext>
            </a:extLst>
          </p:cNvPr>
          <p:cNvSpPr txBox="1"/>
          <p:nvPr/>
        </p:nvSpPr>
        <p:spPr>
          <a:xfrm>
            <a:off x="769164" y="3772701"/>
            <a:ext cx="2382538" cy="476726"/>
          </a:xfrm>
          <a:prstGeom prst="roundRect">
            <a:avLst/>
          </a:prstGeom>
          <a:solidFill>
            <a:srgbClr val="CF468A"/>
          </a:solidFill>
          <a:ln>
            <a:solidFill>
              <a:srgbClr val="CF468A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chemeClr val="bg1"/>
                </a:solidFill>
              </a:rPr>
              <a:t>Juggle four balls.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8046C8E-75C0-4639-B82C-32DDFB91CEDA}"/>
              </a:ext>
            </a:extLst>
          </p:cNvPr>
          <p:cNvSpPr txBox="1"/>
          <p:nvPr/>
        </p:nvSpPr>
        <p:spPr>
          <a:xfrm>
            <a:off x="3657599" y="3756910"/>
            <a:ext cx="2209800" cy="851297"/>
          </a:xfrm>
          <a:prstGeom prst="roundRect">
            <a:avLst/>
          </a:prstGeom>
          <a:solidFill>
            <a:srgbClr val="CF468A"/>
          </a:solidFill>
          <a:ln>
            <a:solidFill>
              <a:srgbClr val="CF468A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chemeClr val="bg1"/>
                </a:solidFill>
              </a:rPr>
              <a:t>Touch elbows together.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5757B04-52D4-44EF-ABA8-E4C482B1C6DB}"/>
              </a:ext>
            </a:extLst>
          </p:cNvPr>
          <p:cNvSpPr txBox="1"/>
          <p:nvPr/>
        </p:nvSpPr>
        <p:spPr>
          <a:xfrm>
            <a:off x="6596315" y="3818965"/>
            <a:ext cx="1663245" cy="476726"/>
          </a:xfrm>
          <a:prstGeom prst="roundRect">
            <a:avLst/>
          </a:prstGeom>
          <a:solidFill>
            <a:srgbClr val="CF468A"/>
          </a:solidFill>
          <a:ln>
            <a:solidFill>
              <a:srgbClr val="CF468A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chemeClr val="bg1"/>
                </a:solidFill>
              </a:rPr>
              <a:t>Whistle</a:t>
            </a: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2051" name="Picture 3" descr="H:\EOS 2\PPT\Gambar\Chapter 2\2.14 Christine Wulf shutterstock_501215716 [Converted]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256" y="1123950"/>
            <a:ext cx="1713848" cy="260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9060" y="1440821"/>
            <a:ext cx="1037604" cy="216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:\EOS 2\PPT\Gambar\Chapter 2\2.13 Lorelyn Medina shutterstock_453460960 [Converted]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072" y="1419618"/>
            <a:ext cx="1876278" cy="230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64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E:\ELISA\ERLANGGA LISA\2017\TEMPLATE PPT\SMP Mts English on Sky 2 (K13)\logo eos 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-28946"/>
            <a:ext cx="2060575" cy="153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2C301490-2C77-4E58-80D2-0BE4907C15CB}"/>
              </a:ext>
            </a:extLst>
          </p:cNvPr>
          <p:cNvSpPr txBox="1">
            <a:spLocks/>
          </p:cNvSpPr>
          <p:nvPr/>
        </p:nvSpPr>
        <p:spPr>
          <a:xfrm>
            <a:off x="400831" y="476250"/>
            <a:ext cx="8229600" cy="5715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3600" b="1" dirty="0">
                <a:solidFill>
                  <a:srgbClr val="7CC43E"/>
                </a:solidFill>
                <a:latin typeface="Arial" charset="0"/>
                <a:cs typeface="Arial" charset="0"/>
              </a:rPr>
              <a:t>Say them.</a:t>
            </a:r>
            <a:endParaRPr lang="id-ID" altLang="en-US" sz="3600" b="1" dirty="0">
              <a:solidFill>
                <a:srgbClr val="7CC43E"/>
              </a:solidFill>
              <a:latin typeface="Arial" charset="0"/>
              <a:cs typeface="Arial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8CBC59E-FFCF-49BF-A656-390771912913}"/>
              </a:ext>
            </a:extLst>
          </p:cNvPr>
          <p:cNvSpPr txBox="1"/>
          <p:nvPr/>
        </p:nvSpPr>
        <p:spPr>
          <a:xfrm>
            <a:off x="859971" y="3824943"/>
            <a:ext cx="2382538" cy="476726"/>
          </a:xfrm>
          <a:prstGeom prst="roundRect">
            <a:avLst/>
          </a:prstGeom>
          <a:solidFill>
            <a:srgbClr val="CF468A"/>
          </a:solidFill>
          <a:ln>
            <a:solidFill>
              <a:srgbClr val="CF468A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chemeClr val="bg1"/>
                </a:solidFill>
              </a:rPr>
              <a:t>Snap the fingers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5757B04-52D4-44EF-ABA8-E4C482B1C6DB}"/>
              </a:ext>
            </a:extLst>
          </p:cNvPr>
          <p:cNvSpPr txBox="1"/>
          <p:nvPr/>
        </p:nvSpPr>
        <p:spPr>
          <a:xfrm>
            <a:off x="3810000" y="2896247"/>
            <a:ext cx="2438400" cy="1464231"/>
          </a:xfrm>
          <a:prstGeom prst="roundRect">
            <a:avLst/>
          </a:prstGeom>
          <a:ln>
            <a:solidFill>
              <a:srgbClr val="CF468A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F468A"/>
                </a:solidFill>
              </a:rPr>
              <a:t>Say, “I scream. You scream. We all scream for ice cream,” very fast.</a:t>
            </a:r>
            <a:endParaRPr lang="en-US" sz="2000" dirty="0">
              <a:solidFill>
                <a:srgbClr val="CF468A"/>
              </a:solidFill>
            </a:endParaRPr>
          </a:p>
        </p:txBody>
      </p:sp>
      <p:pic>
        <p:nvPicPr>
          <p:cNvPr id="3074" name="Picture 2" descr="H:\EOS 2\PPT\Gambar\Chapter 2\2.17 Anysh shutterstock_561410965 [Converted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39263"/>
            <a:ext cx="1258886" cy="168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H:\EOS 2\PPT\Gambar\Chapter 2\2.18 Lorelyn Medina shutterstock_466626029 [Converted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571" y="2487215"/>
            <a:ext cx="2207860" cy="23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4767943" y="1324129"/>
            <a:ext cx="1905000" cy="1230267"/>
          </a:xfrm>
          <a:prstGeom prst="wedgeRoundRectCallout">
            <a:avLst>
              <a:gd name="adj1" fmla="val 50596"/>
              <a:gd name="adj2" fmla="val 65301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 scream. You scream. We all scream for ice cream</a:t>
            </a:r>
          </a:p>
        </p:txBody>
      </p:sp>
      <p:pic>
        <p:nvPicPr>
          <p:cNvPr id="7" name="Picture 3" descr="E:\ELISA\ERLANGGA LISA\2017\TEMPLATE PPT\SMP Mts English on Sky 2 (K13)\banner isi 2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7" t="50000"/>
          <a:stretch/>
        </p:blipFill>
        <p:spPr bwMode="auto">
          <a:xfrm>
            <a:off x="-1" y="3879056"/>
            <a:ext cx="9141031" cy="126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37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E:\ELISA\ERLANGGA LISA\2017\TEMPLATE PPT\SMP Mts English on Sky 2 (K13)\banner isi 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7" t="50000"/>
          <a:stretch/>
        </p:blipFill>
        <p:spPr bwMode="auto">
          <a:xfrm>
            <a:off x="-1" y="3879056"/>
            <a:ext cx="9141031" cy="126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ELISA\ERLANGGA LISA\2017\TEMPLATE PPT\SMP Mts English on Sky 2 (K13)\logo eos 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-28946"/>
            <a:ext cx="2060575" cy="153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2C301490-2C77-4E58-80D2-0BE4907C15CB}"/>
              </a:ext>
            </a:extLst>
          </p:cNvPr>
          <p:cNvSpPr txBox="1">
            <a:spLocks/>
          </p:cNvSpPr>
          <p:nvPr/>
        </p:nvSpPr>
        <p:spPr>
          <a:xfrm>
            <a:off x="430312" y="384016"/>
            <a:ext cx="8229600" cy="5715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3600" b="1" dirty="0">
                <a:solidFill>
                  <a:srgbClr val="7CC43E"/>
                </a:solidFill>
                <a:latin typeface="Arial" charset="0"/>
                <a:cs typeface="Arial" charset="0"/>
              </a:rPr>
              <a:t>Practice the dialog.</a:t>
            </a:r>
            <a:endParaRPr lang="id-ID" altLang="en-US" sz="3600" b="1" dirty="0">
              <a:solidFill>
                <a:srgbClr val="7CC43E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9B3A9923-276D-4FC0-B7AA-3D926326D159}"/>
              </a:ext>
            </a:extLst>
          </p:cNvPr>
          <p:cNvSpPr txBox="1">
            <a:spLocks/>
          </p:cNvSpPr>
          <p:nvPr/>
        </p:nvSpPr>
        <p:spPr>
          <a:xfrm>
            <a:off x="430312" y="1123950"/>
            <a:ext cx="5132288" cy="3352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3938" indent="-1023938">
              <a:buFont typeface="Arial" charset="0"/>
              <a:buNone/>
              <a:tabLst>
                <a:tab pos="914400" algn="l"/>
              </a:tabLst>
            </a:pPr>
            <a:r>
              <a:rPr lang="en-US" altLang="en-US" sz="2400" dirty="0" err="1">
                <a:latin typeface="Arial" charset="0"/>
                <a:cs typeface="Arial" charset="0"/>
              </a:rPr>
              <a:t>Binsar</a:t>
            </a:r>
            <a:r>
              <a:rPr lang="en-US" altLang="en-US" sz="2400" dirty="0">
                <a:latin typeface="Arial" charset="0"/>
                <a:cs typeface="Arial" charset="0"/>
              </a:rPr>
              <a:t>	: Can you snap your fingers?</a:t>
            </a:r>
          </a:p>
          <a:p>
            <a:pPr marL="1023938" indent="-1023938">
              <a:buFont typeface="Arial" charset="0"/>
              <a:buNone/>
              <a:tabLst>
                <a:tab pos="914400" algn="l"/>
              </a:tabLst>
            </a:pPr>
            <a:r>
              <a:rPr lang="en-US" altLang="en-US" sz="2400" dirty="0" err="1">
                <a:latin typeface="Arial" charset="0"/>
                <a:cs typeface="Arial" charset="0"/>
              </a:rPr>
              <a:t>Atiqah</a:t>
            </a:r>
            <a:r>
              <a:rPr lang="en-US" altLang="en-US" sz="2400" dirty="0">
                <a:latin typeface="Arial" charset="0"/>
                <a:cs typeface="Arial" charset="0"/>
              </a:rPr>
              <a:t>	: Snap my fingers?</a:t>
            </a:r>
          </a:p>
          <a:p>
            <a:pPr marL="1023938" indent="-1023938">
              <a:buFont typeface="Arial" charset="0"/>
              <a:buNone/>
              <a:tabLst>
                <a:tab pos="914400" algn="l"/>
              </a:tabLst>
            </a:pPr>
            <a:r>
              <a:rPr lang="en-US" altLang="en-US" sz="2400" dirty="0" err="1">
                <a:latin typeface="Arial" charset="0"/>
                <a:cs typeface="Arial" charset="0"/>
              </a:rPr>
              <a:t>Binsar</a:t>
            </a:r>
            <a:r>
              <a:rPr lang="en-US" altLang="en-US" sz="2400" dirty="0">
                <a:latin typeface="Arial" charset="0"/>
                <a:cs typeface="Arial" charset="0"/>
              </a:rPr>
              <a:t>	: Yes, like this. (snap… snap)</a:t>
            </a:r>
          </a:p>
          <a:p>
            <a:pPr marL="1023938" indent="-1023938">
              <a:buFont typeface="Arial" charset="0"/>
              <a:buNone/>
              <a:tabLst>
                <a:tab pos="914400" algn="l"/>
              </a:tabLst>
            </a:pPr>
            <a:r>
              <a:rPr lang="en-US" altLang="en-US" sz="2400" dirty="0" err="1">
                <a:latin typeface="Arial" charset="0"/>
                <a:cs typeface="Arial" charset="0"/>
              </a:rPr>
              <a:t>Atiqah</a:t>
            </a:r>
            <a:r>
              <a:rPr lang="en-US" altLang="en-US" sz="2400" dirty="0">
                <a:latin typeface="Arial" charset="0"/>
                <a:cs typeface="Arial" charset="0"/>
              </a:rPr>
              <a:t>	: Let me try. Gee, I can’t. It doesn’t make any sound.</a:t>
            </a:r>
          </a:p>
          <a:p>
            <a:pPr marL="1023938" indent="-1023938">
              <a:buFont typeface="Arial" charset="0"/>
              <a:buNone/>
              <a:tabLst>
                <a:tab pos="914400" algn="l"/>
              </a:tabLst>
            </a:pPr>
            <a:r>
              <a:rPr lang="en-US" altLang="en-US" sz="2400" dirty="0" err="1">
                <a:latin typeface="Arial" charset="0"/>
                <a:cs typeface="Arial" charset="0"/>
              </a:rPr>
              <a:t>Binsar</a:t>
            </a:r>
            <a:r>
              <a:rPr lang="en-US" altLang="en-US" sz="2400" dirty="0">
                <a:latin typeface="Arial" charset="0"/>
                <a:cs typeface="Arial" charset="0"/>
              </a:rPr>
              <a:t>	: What about this? Can you touch your elbows together?</a:t>
            </a:r>
          </a:p>
        </p:txBody>
      </p:sp>
      <p:pic>
        <p:nvPicPr>
          <p:cNvPr id="3" name="Picture 2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B5401B77-7F4C-49BD-94FD-4EBA7F3852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463" y="1543050"/>
            <a:ext cx="3152749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129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E:\ELISA\ERLANGGA LISA\2017\TEMPLATE PPT\SMP Mts English on Sky 2 (K13)\banner isi 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7" t="50000"/>
          <a:stretch/>
        </p:blipFill>
        <p:spPr bwMode="auto">
          <a:xfrm>
            <a:off x="-1" y="3879056"/>
            <a:ext cx="9141031" cy="126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ELISA\ERLANGGA LISA\2017\TEMPLATE PPT\SMP Mts English on Sky 2 (K13)\logo eos 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-28946"/>
            <a:ext cx="2060575" cy="153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2C301490-2C77-4E58-80D2-0BE4907C15CB}"/>
              </a:ext>
            </a:extLst>
          </p:cNvPr>
          <p:cNvSpPr txBox="1">
            <a:spLocks/>
          </p:cNvSpPr>
          <p:nvPr/>
        </p:nvSpPr>
        <p:spPr>
          <a:xfrm>
            <a:off x="430312" y="384016"/>
            <a:ext cx="8229600" cy="5715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3600" b="1" dirty="0">
                <a:solidFill>
                  <a:srgbClr val="7CC43E"/>
                </a:solidFill>
                <a:latin typeface="Arial" charset="0"/>
                <a:cs typeface="Arial" charset="0"/>
              </a:rPr>
              <a:t>Cont.</a:t>
            </a:r>
            <a:endParaRPr lang="id-ID" altLang="en-US" sz="3600" b="1" dirty="0">
              <a:solidFill>
                <a:srgbClr val="7CC43E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9B3A9923-276D-4FC0-B7AA-3D926326D159}"/>
              </a:ext>
            </a:extLst>
          </p:cNvPr>
          <p:cNvSpPr txBox="1">
            <a:spLocks/>
          </p:cNvSpPr>
          <p:nvPr/>
        </p:nvSpPr>
        <p:spPr>
          <a:xfrm>
            <a:off x="430312" y="1123950"/>
            <a:ext cx="5105400" cy="291047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0613" indent="-1090613">
              <a:buFont typeface="Arial" charset="0"/>
              <a:buNone/>
              <a:tabLst>
                <a:tab pos="1023938" algn="l"/>
              </a:tabLst>
            </a:pPr>
            <a:r>
              <a:rPr lang="en-US" altLang="en-US" sz="2400" dirty="0" err="1">
                <a:latin typeface="Arial" charset="0"/>
                <a:cs typeface="Arial" charset="0"/>
              </a:rPr>
              <a:t>Atiqah</a:t>
            </a:r>
            <a:r>
              <a:rPr lang="en-US" altLang="en-US" sz="2400" dirty="0">
                <a:latin typeface="Arial" charset="0"/>
                <a:cs typeface="Arial" charset="0"/>
              </a:rPr>
              <a:t>	: Let me give it a try. Well, that’s easy. What about you? Can you?</a:t>
            </a:r>
          </a:p>
          <a:p>
            <a:pPr marL="1090613" indent="-1090613">
              <a:buFont typeface="Arial" charset="0"/>
              <a:buNone/>
              <a:tabLst>
                <a:tab pos="1023938" algn="l"/>
              </a:tabLst>
            </a:pPr>
            <a:r>
              <a:rPr lang="en-US" altLang="en-US" sz="2400" dirty="0" err="1">
                <a:latin typeface="Arial" charset="0"/>
                <a:cs typeface="Arial" charset="0"/>
              </a:rPr>
              <a:t>Binsar</a:t>
            </a:r>
            <a:r>
              <a:rPr lang="en-US" altLang="en-US" sz="2400" dirty="0">
                <a:latin typeface="Arial" charset="0"/>
                <a:cs typeface="Arial" charset="0"/>
              </a:rPr>
              <a:t>	: Sure, I can.</a:t>
            </a:r>
          </a:p>
          <a:p>
            <a:pPr marL="1090613" indent="-1090613">
              <a:buFont typeface="Arial" charset="0"/>
              <a:buNone/>
              <a:tabLst>
                <a:tab pos="1023938" algn="l"/>
              </a:tabLst>
            </a:pPr>
            <a:r>
              <a:rPr lang="en-US" altLang="en-US" sz="2400" dirty="0" err="1">
                <a:latin typeface="Arial" charset="0"/>
                <a:cs typeface="Arial" charset="0"/>
              </a:rPr>
              <a:t>Atiqah</a:t>
            </a:r>
            <a:r>
              <a:rPr lang="en-US" altLang="en-US" sz="2400" dirty="0">
                <a:latin typeface="Arial" charset="0"/>
                <a:cs typeface="Arial" charset="0"/>
              </a:rPr>
              <a:t>	: Can you whistle? I can’t whistle.</a:t>
            </a:r>
          </a:p>
          <a:p>
            <a:pPr marL="1090613" indent="-1090613">
              <a:buFont typeface="Arial" charset="0"/>
              <a:buNone/>
              <a:tabLst>
                <a:tab pos="1023938" algn="l"/>
              </a:tabLst>
            </a:pPr>
            <a:r>
              <a:rPr lang="en-US" altLang="en-US" sz="2400" dirty="0" err="1">
                <a:latin typeface="Arial" charset="0"/>
                <a:cs typeface="Arial" charset="0"/>
              </a:rPr>
              <a:t>Binsar</a:t>
            </a:r>
            <a:r>
              <a:rPr lang="en-US" altLang="en-US" sz="2400" dirty="0">
                <a:latin typeface="Arial" charset="0"/>
                <a:cs typeface="Arial" charset="0"/>
              </a:rPr>
              <a:t>	: It’s a piece of cake.</a:t>
            </a:r>
          </a:p>
        </p:txBody>
      </p:sp>
      <p:pic>
        <p:nvPicPr>
          <p:cNvPr id="3" name="Picture 2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B5401B77-7F4C-49BD-94FD-4EBA7F3852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451980"/>
            <a:ext cx="3468024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477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E225DD86-98AF-4E5A-B1A3-A226941976CC}"/>
              </a:ext>
            </a:extLst>
          </p:cNvPr>
          <p:cNvSpPr txBox="1">
            <a:spLocks/>
          </p:cNvSpPr>
          <p:nvPr/>
        </p:nvSpPr>
        <p:spPr>
          <a:xfrm>
            <a:off x="457200" y="503238"/>
            <a:ext cx="8229600" cy="69691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3600" b="1" dirty="0">
                <a:solidFill>
                  <a:srgbClr val="88C73B"/>
                </a:solidFill>
                <a:latin typeface="Arial" charset="0"/>
                <a:cs typeface="Arial" charset="0"/>
              </a:rPr>
              <a:t>Think about it.</a:t>
            </a:r>
            <a:endParaRPr lang="id-ID" altLang="en-US" sz="3600" b="1" dirty="0">
              <a:solidFill>
                <a:srgbClr val="88C73B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9C328AED-C614-4ADD-9335-BDF5AA828769}"/>
              </a:ext>
            </a:extLst>
          </p:cNvPr>
          <p:cNvSpPr txBox="1">
            <a:spLocks/>
          </p:cNvSpPr>
          <p:nvPr/>
        </p:nvSpPr>
        <p:spPr>
          <a:xfrm>
            <a:off x="457200" y="1276350"/>
            <a:ext cx="4656545" cy="45259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altLang="en-US" sz="2800" dirty="0">
                <a:latin typeface="Arial" charset="0"/>
                <a:cs typeface="Arial" charset="0"/>
              </a:rPr>
              <a:t>What do we ask when we want to know someone’s ability?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US" sz="2800" dirty="0">
                <a:latin typeface="Arial" charset="0"/>
                <a:cs typeface="Arial" charset="0"/>
              </a:rPr>
              <a:t>What is the best answer to </a:t>
            </a:r>
            <a:r>
              <a:rPr lang="en-US" altLang="en-US" sz="2800" i="1" dirty="0">
                <a:solidFill>
                  <a:srgbClr val="0070C0"/>
                </a:solidFill>
                <a:latin typeface="Arial" charset="0"/>
                <a:cs typeface="Arial" charset="0"/>
              </a:rPr>
              <a:t>can you juggle four balls?</a:t>
            </a:r>
            <a:endParaRPr lang="id-ID" altLang="en-US" sz="2800" dirty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FB2A7F1-4F76-4AC2-A1B9-1CC7AB3238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971550"/>
            <a:ext cx="2311470" cy="352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4094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E013F4-A4BE-49BC-B528-2C8ED9A21D25}"/>
              </a:ext>
            </a:extLst>
          </p:cNvPr>
          <p:cNvSpPr txBox="1">
            <a:spLocks/>
          </p:cNvSpPr>
          <p:nvPr/>
        </p:nvSpPr>
        <p:spPr>
          <a:xfrm>
            <a:off x="457200" y="503238"/>
            <a:ext cx="8229600" cy="69691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3600" b="1" dirty="0">
                <a:solidFill>
                  <a:srgbClr val="7CC43E"/>
                </a:solidFill>
                <a:latin typeface="Arial" charset="0"/>
                <a:cs typeface="Arial" charset="0"/>
              </a:rPr>
              <a:t>Class Survey</a:t>
            </a:r>
            <a:endParaRPr lang="id-ID" altLang="en-US" sz="3600" dirty="0">
              <a:solidFill>
                <a:srgbClr val="7CC43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9ED045-98A1-4874-912C-4DD02C315FBC}"/>
              </a:ext>
            </a:extLst>
          </p:cNvPr>
          <p:cNvSpPr txBox="1">
            <a:spLocks/>
          </p:cNvSpPr>
          <p:nvPr/>
        </p:nvSpPr>
        <p:spPr>
          <a:xfrm>
            <a:off x="533400" y="1297503"/>
            <a:ext cx="3276600" cy="264584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altLang="en-US" sz="2800" b="1" dirty="0">
                <a:latin typeface="Arial" charset="0"/>
                <a:cs typeface="Arial" charset="0"/>
              </a:rPr>
              <a:t>Think of one ability and ask all of your friends. Then report the result of the survey to the class.</a:t>
            </a:r>
            <a:endParaRPr lang="id-ID" altLang="en-US" sz="2800" b="1" dirty="0">
              <a:latin typeface="Arial" charset="0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F77E1C-8A17-4211-98FA-E310C5DD41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00600" y="1689100"/>
            <a:ext cx="3070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230DF70-135F-4A83-BFBB-04375AFC2973}"/>
              </a:ext>
            </a:extLst>
          </p:cNvPr>
          <p:cNvSpPr txBox="1"/>
          <p:nvPr/>
        </p:nvSpPr>
        <p:spPr>
          <a:xfrm>
            <a:off x="4038600" y="1297503"/>
            <a:ext cx="1752600" cy="783193"/>
          </a:xfrm>
          <a:prstGeom prst="wedgeRoundRectCallout">
            <a:avLst>
              <a:gd name="adj1" fmla="val 65767"/>
              <a:gd name="adj2" fmla="val 6228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Can you whistle?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E1B7A82-6A6B-4368-841C-AEF2A5870B56}"/>
              </a:ext>
            </a:extLst>
          </p:cNvPr>
          <p:cNvSpPr txBox="1"/>
          <p:nvPr/>
        </p:nvSpPr>
        <p:spPr>
          <a:xfrm>
            <a:off x="6400800" y="1529238"/>
            <a:ext cx="2106250" cy="442674"/>
          </a:xfrm>
          <a:prstGeom prst="wedgeRoundRectCallout">
            <a:avLst>
              <a:gd name="adj1" fmla="val 1523"/>
              <a:gd name="adj2" fmla="val 86244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B0F0"/>
                </a:solidFill>
              </a:rPr>
              <a:t>Yes, sure I can.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A860A95-CE86-4D82-8730-166146864853}"/>
              </a:ext>
            </a:extLst>
          </p:cNvPr>
          <p:cNvSpPr txBox="1"/>
          <p:nvPr/>
        </p:nvSpPr>
        <p:spPr>
          <a:xfrm>
            <a:off x="3695700" y="3445907"/>
            <a:ext cx="1866900" cy="783193"/>
          </a:xfrm>
          <a:prstGeom prst="wedgeRoundRectCallout">
            <a:avLst>
              <a:gd name="adj1" fmla="val 51274"/>
              <a:gd name="adj2" fmla="val -7716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Can you do a handstand?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CAC6C48-2115-4438-90C7-7AAE1439FBF4}"/>
              </a:ext>
            </a:extLst>
          </p:cNvPr>
          <p:cNvSpPr txBox="1"/>
          <p:nvPr/>
        </p:nvSpPr>
        <p:spPr>
          <a:xfrm>
            <a:off x="7200900" y="3786426"/>
            <a:ext cx="1532325" cy="442674"/>
          </a:xfrm>
          <a:prstGeom prst="wedgeRoundRectCallout">
            <a:avLst>
              <a:gd name="adj1" fmla="val -42263"/>
              <a:gd name="adj2" fmla="val -77284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B0F0"/>
                </a:solidFill>
              </a:rPr>
              <a:t>No, I can’t</a:t>
            </a:r>
          </a:p>
        </p:txBody>
      </p:sp>
    </p:spTree>
    <p:extLst>
      <p:ext uri="{BB962C8B-B14F-4D97-AF65-F5344CB8AC3E}">
        <p14:creationId xmlns:p14="http://schemas.microsoft.com/office/powerpoint/2010/main" val="187905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E:\ELISA\ERLANGGA LISA\2017\TEMPLATE PPT\SMP Mts English on Sky 2 (K13)\banner isi 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7" t="50000"/>
          <a:stretch/>
        </p:blipFill>
        <p:spPr bwMode="auto">
          <a:xfrm>
            <a:off x="-1" y="3879056"/>
            <a:ext cx="9141031" cy="126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ELISA\ERLANGGA LISA\2017\TEMPLATE PPT\SMP Mts English on Sky 2 (K13)\logo eos 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-28946"/>
            <a:ext cx="2060575" cy="153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C3311F00-A8F2-4FC0-8D27-3207013E1882}"/>
              </a:ext>
            </a:extLst>
          </p:cNvPr>
          <p:cNvSpPr txBox="1">
            <a:spLocks/>
          </p:cNvSpPr>
          <p:nvPr/>
        </p:nvSpPr>
        <p:spPr>
          <a:xfrm>
            <a:off x="381000" y="189834"/>
            <a:ext cx="7331202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4400" b="1" dirty="0">
                <a:solidFill>
                  <a:srgbClr val="CF468A"/>
                </a:solidFill>
                <a:latin typeface="Arial" charset="0"/>
              </a:rPr>
              <a:t>3. Can we do it together?</a:t>
            </a:r>
            <a:endParaRPr lang="id-ID" altLang="en-US" sz="4400" b="1" dirty="0">
              <a:solidFill>
                <a:srgbClr val="CF468A"/>
              </a:solidFill>
              <a:latin typeface="Arial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2C301490-2C77-4E58-80D2-0BE4907C15CB}"/>
              </a:ext>
            </a:extLst>
          </p:cNvPr>
          <p:cNvSpPr txBox="1">
            <a:spLocks/>
          </p:cNvSpPr>
          <p:nvPr/>
        </p:nvSpPr>
        <p:spPr>
          <a:xfrm>
            <a:off x="455714" y="961064"/>
            <a:ext cx="8229600" cy="5715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3600" b="1" dirty="0">
                <a:solidFill>
                  <a:srgbClr val="7CC43E"/>
                </a:solidFill>
                <a:latin typeface="Arial" charset="0"/>
                <a:cs typeface="Arial" charset="0"/>
              </a:rPr>
              <a:t>Say them.</a:t>
            </a:r>
            <a:endParaRPr lang="id-ID" altLang="en-US" sz="3600" b="1" dirty="0">
              <a:solidFill>
                <a:srgbClr val="7CC43E"/>
              </a:solidFill>
              <a:latin typeface="Arial" charset="0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1285F49-2A16-4EBA-9C79-D5461BC34E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722148"/>
            <a:ext cx="1734893" cy="20116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AB3F20E-8A5F-4884-981D-1CCC0BE1E2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130824"/>
            <a:ext cx="2780762" cy="1508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7D573FD-65C7-4782-AFA6-78A638518094}"/>
              </a:ext>
            </a:extLst>
          </p:cNvPr>
          <p:cNvSpPr txBox="1"/>
          <p:nvPr/>
        </p:nvSpPr>
        <p:spPr>
          <a:xfrm>
            <a:off x="2035214" y="3881573"/>
            <a:ext cx="2222988" cy="51897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hide and seek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6A88B95-63BF-4F9F-8091-EAF690E4B263}"/>
              </a:ext>
            </a:extLst>
          </p:cNvPr>
          <p:cNvSpPr txBox="1"/>
          <p:nvPr/>
        </p:nvSpPr>
        <p:spPr>
          <a:xfrm>
            <a:off x="5478594" y="3784611"/>
            <a:ext cx="2020898" cy="510778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jumping rope</a:t>
            </a:r>
          </a:p>
        </p:txBody>
      </p:sp>
    </p:spTree>
    <p:extLst>
      <p:ext uri="{BB962C8B-B14F-4D97-AF65-F5344CB8AC3E}">
        <p14:creationId xmlns:p14="http://schemas.microsoft.com/office/powerpoint/2010/main" val="8453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E:\ELISA\ERLANGGA LISA\2017\TEMPLATE PPT\SMP Mts English on Sky 2 (K13)\banner isi 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7" t="50000"/>
          <a:stretch/>
        </p:blipFill>
        <p:spPr bwMode="auto">
          <a:xfrm>
            <a:off x="-1" y="3879056"/>
            <a:ext cx="9141031" cy="126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ELISA\ERLANGGA LISA\2017\TEMPLATE PPT\SMP Mts English on Sky 2 (K13)\logo eos 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-28946"/>
            <a:ext cx="2060575" cy="153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2C301490-2C77-4E58-80D2-0BE4907C15CB}"/>
              </a:ext>
            </a:extLst>
          </p:cNvPr>
          <p:cNvSpPr txBox="1">
            <a:spLocks/>
          </p:cNvSpPr>
          <p:nvPr/>
        </p:nvSpPr>
        <p:spPr>
          <a:xfrm>
            <a:off x="455714" y="400050"/>
            <a:ext cx="8229600" cy="5715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3600" b="1" dirty="0">
                <a:solidFill>
                  <a:srgbClr val="7CC43E"/>
                </a:solidFill>
                <a:latin typeface="Arial" charset="0"/>
                <a:cs typeface="Arial" charset="0"/>
              </a:rPr>
              <a:t>Say them.</a:t>
            </a:r>
            <a:endParaRPr lang="id-ID" altLang="en-US" sz="3600" b="1" dirty="0">
              <a:solidFill>
                <a:srgbClr val="7CC43E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6A88B95-63BF-4F9F-8091-EAF690E4B263}"/>
              </a:ext>
            </a:extLst>
          </p:cNvPr>
          <p:cNvSpPr txBox="1"/>
          <p:nvPr/>
        </p:nvSpPr>
        <p:spPr>
          <a:xfrm>
            <a:off x="5342250" y="3575581"/>
            <a:ext cx="2346531" cy="91940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o</a:t>
            </a:r>
            <a:r>
              <a:rPr lang="en-US" sz="2400" dirty="0" smtClean="0">
                <a:solidFill>
                  <a:schemeClr val="bg1"/>
                </a:solidFill>
              </a:rPr>
              <a:t>ranges and lemons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099" name="Picture 3" descr="H:\EOS 2\PPT\Gambar\Chapter 2\2 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336" y="1276350"/>
            <a:ext cx="3030464" cy="22128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8DC2C6A-C534-4602-94D6-416705331D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380756"/>
            <a:ext cx="2889944" cy="22759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15A67F3-101C-46A2-AFD5-BE12F9A2BF34}"/>
              </a:ext>
            </a:extLst>
          </p:cNvPr>
          <p:cNvSpPr txBox="1"/>
          <p:nvPr/>
        </p:nvSpPr>
        <p:spPr>
          <a:xfrm>
            <a:off x="1585949" y="3737372"/>
            <a:ext cx="2020898" cy="510778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hopscotch</a:t>
            </a:r>
          </a:p>
        </p:txBody>
      </p:sp>
    </p:spTree>
    <p:extLst>
      <p:ext uri="{BB962C8B-B14F-4D97-AF65-F5344CB8AC3E}">
        <p14:creationId xmlns:p14="http://schemas.microsoft.com/office/powerpoint/2010/main" val="23917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E:\ELISA\ERLANGGA LISA\2017\TEMPLATE PPT\SMP Mts English on Sky 2 (K13)\banner isi 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7" t="50000"/>
          <a:stretch/>
        </p:blipFill>
        <p:spPr bwMode="auto">
          <a:xfrm>
            <a:off x="-1" y="3879056"/>
            <a:ext cx="9141031" cy="126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ELISA\ERLANGGA LISA\2017\TEMPLATE PPT\SMP Mts English on Sky 2 (K13)\logo eos 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-28946"/>
            <a:ext cx="2060575" cy="153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2C301490-2C77-4E58-80D2-0BE4907C15CB}"/>
              </a:ext>
            </a:extLst>
          </p:cNvPr>
          <p:cNvSpPr txBox="1">
            <a:spLocks/>
          </p:cNvSpPr>
          <p:nvPr/>
        </p:nvSpPr>
        <p:spPr>
          <a:xfrm>
            <a:off x="441198" y="450479"/>
            <a:ext cx="8229600" cy="5715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3600" b="1" dirty="0">
                <a:solidFill>
                  <a:srgbClr val="7CC43E"/>
                </a:solidFill>
                <a:latin typeface="Arial" charset="0"/>
                <a:cs typeface="Arial" charset="0"/>
              </a:rPr>
              <a:t>Practice the dialog.</a:t>
            </a:r>
            <a:endParaRPr lang="id-ID" altLang="en-US" sz="3600" b="1" dirty="0">
              <a:solidFill>
                <a:srgbClr val="7CC43E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9B3A9923-276D-4FC0-B7AA-3D926326D159}"/>
              </a:ext>
            </a:extLst>
          </p:cNvPr>
          <p:cNvSpPr txBox="1">
            <a:spLocks/>
          </p:cNvSpPr>
          <p:nvPr/>
        </p:nvSpPr>
        <p:spPr>
          <a:xfrm>
            <a:off x="441197" y="1249656"/>
            <a:ext cx="4816603" cy="315089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6363" indent="-1376363">
              <a:buFont typeface="Arial" charset="0"/>
              <a:buNone/>
              <a:tabLst>
                <a:tab pos="1255713" algn="l"/>
              </a:tabLst>
            </a:pPr>
            <a:r>
              <a:rPr lang="en-US" altLang="en-US" sz="2200" dirty="0" err="1">
                <a:latin typeface="Arial" charset="0"/>
                <a:cs typeface="Arial" charset="0"/>
              </a:rPr>
              <a:t>Binsar</a:t>
            </a:r>
            <a:r>
              <a:rPr lang="en-US" altLang="en-US" sz="2200" dirty="0">
                <a:latin typeface="Arial" charset="0"/>
                <a:cs typeface="Arial" charset="0"/>
              </a:rPr>
              <a:t>	: Hi, </a:t>
            </a:r>
            <a:r>
              <a:rPr lang="en-US" altLang="en-US" sz="2200" dirty="0" err="1">
                <a:latin typeface="Arial" charset="0"/>
                <a:cs typeface="Arial" charset="0"/>
              </a:rPr>
              <a:t>Thinneke</a:t>
            </a:r>
            <a:r>
              <a:rPr lang="en-US" altLang="en-US" sz="2200" dirty="0">
                <a:latin typeface="Arial" charset="0"/>
                <a:cs typeface="Arial" charset="0"/>
              </a:rPr>
              <a:t>. Can you play </a:t>
            </a:r>
            <a:r>
              <a:rPr lang="en-US" altLang="en-US" sz="2200" i="1" dirty="0" err="1">
                <a:latin typeface="Arial" charset="0"/>
                <a:cs typeface="Arial" charset="0"/>
              </a:rPr>
              <a:t>congklak</a:t>
            </a:r>
            <a:r>
              <a:rPr lang="en-US" altLang="en-US" sz="2200" dirty="0">
                <a:latin typeface="Arial" charset="0"/>
                <a:cs typeface="Arial" charset="0"/>
              </a:rPr>
              <a:t>?</a:t>
            </a:r>
          </a:p>
          <a:p>
            <a:pPr marL="1376363" indent="-1376363">
              <a:buFont typeface="Arial" charset="0"/>
              <a:buNone/>
              <a:tabLst>
                <a:tab pos="1255713" algn="l"/>
              </a:tabLst>
            </a:pPr>
            <a:r>
              <a:rPr lang="en-US" altLang="en-US" sz="2200" dirty="0" err="1">
                <a:latin typeface="Arial" charset="0"/>
                <a:cs typeface="Arial" charset="0"/>
              </a:rPr>
              <a:t>Thinneke</a:t>
            </a:r>
            <a:r>
              <a:rPr lang="en-US" altLang="en-US" sz="2200" dirty="0">
                <a:latin typeface="Arial" charset="0"/>
                <a:cs typeface="Arial" charset="0"/>
              </a:rPr>
              <a:t>	: Yes, I can. It’s very easy.</a:t>
            </a:r>
          </a:p>
          <a:p>
            <a:pPr marL="1376363" indent="-1376363">
              <a:buFont typeface="Arial" charset="0"/>
              <a:buNone/>
              <a:tabLst>
                <a:tab pos="1255713" algn="l"/>
              </a:tabLst>
            </a:pPr>
            <a:r>
              <a:rPr lang="en-US" altLang="en-US" sz="2200" dirty="0" err="1">
                <a:latin typeface="Arial" charset="0"/>
                <a:cs typeface="Arial" charset="0"/>
              </a:rPr>
              <a:t>Binsar</a:t>
            </a:r>
            <a:r>
              <a:rPr lang="en-US" altLang="en-US" sz="2200" dirty="0">
                <a:latin typeface="Arial" charset="0"/>
                <a:cs typeface="Arial" charset="0"/>
              </a:rPr>
              <a:t>	: Really?</a:t>
            </a:r>
          </a:p>
          <a:p>
            <a:pPr marL="1376363" indent="-1376363">
              <a:buFont typeface="Arial" charset="0"/>
              <a:buNone/>
              <a:tabLst>
                <a:tab pos="1255713" algn="l"/>
              </a:tabLst>
            </a:pPr>
            <a:r>
              <a:rPr lang="en-US" altLang="en-US" sz="2200" dirty="0" err="1">
                <a:latin typeface="Arial" charset="0"/>
                <a:cs typeface="Arial" charset="0"/>
              </a:rPr>
              <a:t>Thinneke</a:t>
            </a:r>
            <a:r>
              <a:rPr lang="en-US" altLang="en-US" sz="2200" dirty="0">
                <a:latin typeface="Arial" charset="0"/>
                <a:cs typeface="Arial" charset="0"/>
              </a:rPr>
              <a:t>	: Yes. Look at this picture. Easy, right?</a:t>
            </a:r>
          </a:p>
          <a:p>
            <a:pPr marL="1376363" indent="-1376363">
              <a:buFont typeface="Arial" charset="0"/>
              <a:buNone/>
              <a:tabLst>
                <a:tab pos="1255713" algn="l"/>
              </a:tabLst>
            </a:pPr>
            <a:r>
              <a:rPr lang="en-US" altLang="en-US" sz="2200" dirty="0" err="1">
                <a:latin typeface="Arial" charset="0"/>
                <a:cs typeface="Arial" charset="0"/>
              </a:rPr>
              <a:t>Binsar</a:t>
            </a:r>
            <a:r>
              <a:rPr lang="en-US" altLang="en-US" sz="2200" dirty="0">
                <a:latin typeface="Arial" charset="0"/>
                <a:cs typeface="Arial" charset="0"/>
              </a:rPr>
              <a:t>	: It looks easy. Can we try?</a:t>
            </a:r>
          </a:p>
          <a:p>
            <a:pPr marL="1376363" indent="-1376363">
              <a:buFont typeface="Arial" charset="0"/>
              <a:buNone/>
              <a:tabLst>
                <a:tab pos="1255713" algn="l"/>
              </a:tabLst>
            </a:pPr>
            <a:r>
              <a:rPr lang="en-US" altLang="en-US" sz="2200" dirty="0" err="1">
                <a:latin typeface="Arial" charset="0"/>
                <a:cs typeface="Arial" charset="0"/>
              </a:rPr>
              <a:t>Thinneke</a:t>
            </a:r>
            <a:r>
              <a:rPr lang="en-US" altLang="en-US" sz="2200" dirty="0">
                <a:latin typeface="Arial" charset="0"/>
                <a:cs typeface="Arial" charset="0"/>
              </a:rPr>
              <a:t>	: Okay.</a:t>
            </a:r>
          </a:p>
        </p:txBody>
      </p:sp>
      <p:pic>
        <p:nvPicPr>
          <p:cNvPr id="5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AC50B72E-8CDF-446F-AAC4-8FFA2CAC4C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413" y="1481485"/>
            <a:ext cx="3352024" cy="2493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4634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E:\ELISA\ERLANGGA LISA\2017\TEMPLATE PPT\SMP Mts English on Sky 2 (K13)\banner isi 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7" t="50000"/>
          <a:stretch/>
        </p:blipFill>
        <p:spPr bwMode="auto">
          <a:xfrm>
            <a:off x="-1" y="3879056"/>
            <a:ext cx="9141031" cy="126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ELISA\ERLANGGA LISA\2017\TEMPLATE PPT\SMP Mts English on Sky 2 (K13)\logo eos 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-28946"/>
            <a:ext cx="2060575" cy="153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2C301490-2C77-4E58-80D2-0BE4907C15CB}"/>
              </a:ext>
            </a:extLst>
          </p:cNvPr>
          <p:cNvSpPr txBox="1">
            <a:spLocks/>
          </p:cNvSpPr>
          <p:nvPr/>
        </p:nvSpPr>
        <p:spPr>
          <a:xfrm>
            <a:off x="441198" y="450479"/>
            <a:ext cx="8229600" cy="5715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3600" b="1" dirty="0">
                <a:solidFill>
                  <a:srgbClr val="7CC43E"/>
                </a:solidFill>
                <a:latin typeface="Arial" charset="0"/>
                <a:cs typeface="Arial" charset="0"/>
              </a:rPr>
              <a:t>Practice the dialog.</a:t>
            </a:r>
            <a:endParaRPr lang="id-ID" altLang="en-US" sz="3600" b="1" dirty="0">
              <a:solidFill>
                <a:srgbClr val="7CC43E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9B3A9923-276D-4FC0-B7AA-3D926326D159}"/>
              </a:ext>
            </a:extLst>
          </p:cNvPr>
          <p:cNvSpPr txBox="1">
            <a:spLocks/>
          </p:cNvSpPr>
          <p:nvPr/>
        </p:nvSpPr>
        <p:spPr>
          <a:xfrm>
            <a:off x="441198" y="1249656"/>
            <a:ext cx="4207002" cy="326162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4863" indent="-804863">
              <a:buFont typeface="Arial" charset="0"/>
              <a:buNone/>
              <a:tabLst>
                <a:tab pos="738188" algn="l"/>
              </a:tabLst>
            </a:pPr>
            <a:r>
              <a:rPr lang="en-US" altLang="en-US" sz="2000" dirty="0" err="1">
                <a:latin typeface="Arial" charset="0"/>
                <a:cs typeface="Arial" charset="0"/>
              </a:rPr>
              <a:t>Atiqah</a:t>
            </a:r>
            <a:r>
              <a:rPr lang="en-US" altLang="en-US" sz="2000" dirty="0">
                <a:latin typeface="Arial" charset="0"/>
                <a:cs typeface="Arial" charset="0"/>
              </a:rPr>
              <a:t>	: Johan, can you play </a:t>
            </a:r>
            <a:r>
              <a:rPr lang="en-US" altLang="en-US" sz="2000" i="1" dirty="0" err="1">
                <a:latin typeface="Arial" charset="0"/>
                <a:cs typeface="Arial" charset="0"/>
              </a:rPr>
              <a:t>gobak</a:t>
            </a:r>
            <a:r>
              <a:rPr lang="en-US" altLang="en-US" sz="2000" i="1" dirty="0">
                <a:latin typeface="Arial" charset="0"/>
                <a:cs typeface="Arial" charset="0"/>
              </a:rPr>
              <a:t> </a:t>
            </a:r>
            <a:r>
              <a:rPr lang="en-US" altLang="en-US" sz="2000" i="1" dirty="0" err="1">
                <a:latin typeface="Arial" charset="0"/>
                <a:cs typeface="Arial" charset="0"/>
              </a:rPr>
              <a:t>sodor</a:t>
            </a:r>
            <a:r>
              <a:rPr lang="en-US" altLang="en-US" sz="2000" dirty="0">
                <a:latin typeface="Arial" charset="0"/>
                <a:cs typeface="Arial" charset="0"/>
              </a:rPr>
              <a:t>?</a:t>
            </a:r>
          </a:p>
          <a:p>
            <a:pPr marL="804863" indent="-804863">
              <a:buFont typeface="Arial" charset="0"/>
              <a:buNone/>
              <a:tabLst>
                <a:tab pos="738188" algn="l"/>
              </a:tabLst>
            </a:pPr>
            <a:r>
              <a:rPr lang="en-US" altLang="en-US" sz="2000" dirty="0">
                <a:latin typeface="Arial" charset="0"/>
                <a:cs typeface="Arial" charset="0"/>
              </a:rPr>
              <a:t>Johan	: I can.</a:t>
            </a:r>
          </a:p>
          <a:p>
            <a:pPr marL="804863" indent="-804863">
              <a:buFont typeface="Arial" charset="0"/>
              <a:buNone/>
              <a:tabLst>
                <a:tab pos="738188" algn="l"/>
              </a:tabLst>
            </a:pPr>
            <a:r>
              <a:rPr lang="en-US" altLang="en-US" sz="2000" dirty="0" err="1">
                <a:latin typeface="Arial" charset="0"/>
                <a:cs typeface="Arial" charset="0"/>
              </a:rPr>
              <a:t>Atiqah</a:t>
            </a:r>
            <a:r>
              <a:rPr lang="en-US" altLang="en-US" sz="2000" dirty="0">
                <a:latin typeface="Arial" charset="0"/>
                <a:cs typeface="Arial" charset="0"/>
              </a:rPr>
              <a:t>	: Good. Can we play it now?</a:t>
            </a:r>
          </a:p>
          <a:p>
            <a:pPr marL="804863" indent="-804863">
              <a:buFont typeface="Arial" charset="0"/>
              <a:buNone/>
              <a:tabLst>
                <a:tab pos="738188" algn="l"/>
              </a:tabLst>
            </a:pPr>
            <a:r>
              <a:rPr lang="en-US" altLang="en-US" sz="2000" dirty="0">
                <a:latin typeface="Arial" charset="0"/>
                <a:cs typeface="Arial" charset="0"/>
              </a:rPr>
              <a:t>Johan	: I’m sorry I’m tired. Can we play something else?</a:t>
            </a:r>
          </a:p>
          <a:p>
            <a:pPr marL="804863" indent="-804863">
              <a:buFont typeface="Arial" charset="0"/>
              <a:buNone/>
              <a:tabLst>
                <a:tab pos="738188" algn="l"/>
              </a:tabLst>
            </a:pPr>
            <a:r>
              <a:rPr lang="en-US" altLang="en-US" sz="2000" dirty="0" err="1">
                <a:latin typeface="Arial" charset="0"/>
                <a:cs typeface="Arial" charset="0"/>
              </a:rPr>
              <a:t>Atiqah</a:t>
            </a:r>
            <a:r>
              <a:rPr lang="en-US" altLang="en-US" sz="2000" dirty="0">
                <a:latin typeface="Arial" charset="0"/>
                <a:cs typeface="Arial" charset="0"/>
              </a:rPr>
              <a:t>	: How about playing </a:t>
            </a:r>
            <a:r>
              <a:rPr lang="en-US" altLang="en-US" sz="2000" i="1" dirty="0" err="1">
                <a:latin typeface="Arial" charset="0"/>
                <a:cs typeface="Arial" charset="0"/>
              </a:rPr>
              <a:t>congklak</a:t>
            </a:r>
            <a:r>
              <a:rPr lang="en-US" altLang="en-US" sz="2000" dirty="0">
                <a:latin typeface="Arial" charset="0"/>
                <a:cs typeface="Arial" charset="0"/>
              </a:rPr>
              <a:t>?</a:t>
            </a:r>
          </a:p>
          <a:p>
            <a:pPr marL="804863" indent="-804863">
              <a:buFont typeface="Arial" charset="0"/>
              <a:buNone/>
              <a:tabLst>
                <a:tab pos="738188" algn="l"/>
              </a:tabLst>
            </a:pPr>
            <a:r>
              <a:rPr lang="en-US" altLang="en-US" sz="2000" dirty="0">
                <a:latin typeface="Arial" charset="0"/>
                <a:cs typeface="Arial" charset="0"/>
              </a:rPr>
              <a:t>Johan	: Okay. Let’s play it.</a:t>
            </a:r>
          </a:p>
        </p:txBody>
      </p:sp>
      <p:pic>
        <p:nvPicPr>
          <p:cNvPr id="3" name="Picture 2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F0655AA3-2E3F-42E1-93C5-7AE0AA9541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418" y="1469654"/>
            <a:ext cx="3841982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1094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845D000-057E-4042-B6DB-476A6FE798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0"/>
          <a:stretch/>
        </p:blipFill>
        <p:spPr>
          <a:xfrm>
            <a:off x="0" y="-28946"/>
            <a:ext cx="9144000" cy="5173980"/>
          </a:xfrm>
          <a:prstGeom prst="rect">
            <a:avLst/>
          </a:prstGeom>
        </p:spPr>
      </p:pic>
      <p:pic>
        <p:nvPicPr>
          <p:cNvPr id="2" name="Picture 3" descr="E:\ELISA\ERLANGGA LISA\2017\TEMPLATE PPT\SMP Mts English on Sky 2 (K13)\banner isi 2.png">
            <a:extLst>
              <a:ext uri="{FF2B5EF4-FFF2-40B4-BE49-F238E27FC236}">
                <a16:creationId xmlns:a16="http://schemas.microsoft.com/office/drawing/2014/main" xmlns="" id="{BDA89B91-967E-4CA6-A486-566A5401F2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7" t="50000"/>
          <a:stretch/>
        </p:blipFill>
        <p:spPr bwMode="auto">
          <a:xfrm>
            <a:off x="-1" y="3879056"/>
            <a:ext cx="9141031" cy="126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E:\ELISA\ERLANGGA LISA\2017\TEMPLATE PPT\SMP Mts English on Sky 2 (K13)\logo eos 2.png">
            <a:extLst>
              <a:ext uri="{FF2B5EF4-FFF2-40B4-BE49-F238E27FC236}">
                <a16:creationId xmlns:a16="http://schemas.microsoft.com/office/drawing/2014/main" xmlns="" id="{C1A3E045-C952-4C21-B454-F99C2FB56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-28946"/>
            <a:ext cx="2060575" cy="153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xmlns="" id="{EB42B04B-45CB-40CF-83C6-5975A794BECF}"/>
              </a:ext>
            </a:extLst>
          </p:cNvPr>
          <p:cNvSpPr/>
          <p:nvPr/>
        </p:nvSpPr>
        <p:spPr>
          <a:xfrm>
            <a:off x="5412197" y="1809750"/>
            <a:ext cx="3342456" cy="2590800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</a:rPr>
              <a:t>I Can Play the Guitar</a:t>
            </a:r>
          </a:p>
        </p:txBody>
      </p:sp>
    </p:spTree>
    <p:extLst>
      <p:ext uri="{BB962C8B-B14F-4D97-AF65-F5344CB8AC3E}">
        <p14:creationId xmlns:p14="http://schemas.microsoft.com/office/powerpoint/2010/main" val="395546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E225DD86-98AF-4E5A-B1A3-A226941976CC}"/>
              </a:ext>
            </a:extLst>
          </p:cNvPr>
          <p:cNvSpPr txBox="1">
            <a:spLocks/>
          </p:cNvSpPr>
          <p:nvPr/>
        </p:nvSpPr>
        <p:spPr>
          <a:xfrm>
            <a:off x="457200" y="503238"/>
            <a:ext cx="8229600" cy="69691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3600" b="1" dirty="0">
                <a:solidFill>
                  <a:srgbClr val="88C73B"/>
                </a:solidFill>
                <a:latin typeface="Arial" charset="0"/>
                <a:cs typeface="Arial" charset="0"/>
              </a:rPr>
              <a:t>Think about it.</a:t>
            </a:r>
            <a:endParaRPr lang="id-ID" altLang="en-US" sz="3600" b="1" dirty="0">
              <a:solidFill>
                <a:srgbClr val="88C73B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9C328AED-C614-4ADD-9335-BDF5AA828769}"/>
              </a:ext>
            </a:extLst>
          </p:cNvPr>
          <p:cNvSpPr txBox="1">
            <a:spLocks/>
          </p:cNvSpPr>
          <p:nvPr/>
        </p:nvSpPr>
        <p:spPr>
          <a:xfrm>
            <a:off x="457201" y="1200150"/>
            <a:ext cx="4114799" cy="2819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altLang="en-US" sz="2800" dirty="0">
                <a:latin typeface="Arial" charset="0"/>
                <a:cs typeface="Arial" charset="0"/>
              </a:rPr>
              <a:t>What do we say to invite someone to do things?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US" sz="2800" dirty="0">
                <a:latin typeface="Arial" charset="0"/>
                <a:cs typeface="Arial" charset="0"/>
              </a:rPr>
              <a:t>What is the best response to </a:t>
            </a:r>
            <a:r>
              <a:rPr lang="en-US" altLang="en-US" sz="2800" i="1" dirty="0">
                <a:solidFill>
                  <a:srgbClr val="0070C0"/>
                </a:solidFill>
                <a:latin typeface="Arial" charset="0"/>
                <a:cs typeface="Arial" charset="0"/>
              </a:rPr>
              <a:t>can we play </a:t>
            </a:r>
            <a:r>
              <a:rPr lang="en-US" altLang="en-US" sz="2800" dirty="0" err="1">
                <a:solidFill>
                  <a:srgbClr val="0070C0"/>
                </a:solidFill>
                <a:latin typeface="Arial" charset="0"/>
                <a:cs typeface="Arial" charset="0"/>
              </a:rPr>
              <a:t>congklak</a:t>
            </a:r>
            <a:r>
              <a:rPr lang="en-US" altLang="en-US" sz="2800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i="1" dirty="0">
                <a:solidFill>
                  <a:srgbClr val="0070C0"/>
                </a:solidFill>
                <a:latin typeface="Arial" charset="0"/>
                <a:cs typeface="Arial" charset="0"/>
              </a:rPr>
              <a:t>now?</a:t>
            </a:r>
            <a:endParaRPr lang="id-ID" altLang="en-US" sz="2800" dirty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F0B255D-6842-40C7-8278-0D5B119DDA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79017"/>
            <a:ext cx="4168167" cy="3042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924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E013F4-A4BE-49BC-B528-2C8ED9A21D25}"/>
              </a:ext>
            </a:extLst>
          </p:cNvPr>
          <p:cNvSpPr txBox="1">
            <a:spLocks/>
          </p:cNvSpPr>
          <p:nvPr/>
        </p:nvSpPr>
        <p:spPr>
          <a:xfrm>
            <a:off x="457200" y="503238"/>
            <a:ext cx="2590800" cy="69691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3600" b="1" dirty="0">
                <a:solidFill>
                  <a:srgbClr val="7CC43E"/>
                </a:solidFill>
                <a:latin typeface="Arial" charset="0"/>
                <a:cs typeface="Arial" charset="0"/>
              </a:rPr>
              <a:t>Act it out.</a:t>
            </a:r>
            <a:endParaRPr lang="id-ID" altLang="en-US" sz="3600" dirty="0">
              <a:solidFill>
                <a:srgbClr val="7CC43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9ED045-98A1-4874-912C-4DD02C315FBC}"/>
              </a:ext>
            </a:extLst>
          </p:cNvPr>
          <p:cNvSpPr txBox="1">
            <a:spLocks/>
          </p:cNvSpPr>
          <p:nvPr/>
        </p:nvSpPr>
        <p:spPr>
          <a:xfrm>
            <a:off x="457200" y="1276350"/>
            <a:ext cx="3505200" cy="268224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altLang="en-US" sz="2800" b="1" dirty="0">
                <a:latin typeface="Arial" charset="0"/>
                <a:cs typeface="Arial" charset="0"/>
              </a:rPr>
              <a:t>Invite your friends to play a traditional game. Ask as many friends as possible. Report it to the class.</a:t>
            </a:r>
            <a:endParaRPr lang="id-ID" altLang="en-US" sz="2800" b="1" dirty="0">
              <a:latin typeface="Arial" charset="0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9128D87-A908-4D89-B34F-76957ED115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200" y="1775321"/>
            <a:ext cx="3070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5BA90D7-A1EC-4181-B9D9-D37EBF4790FD}"/>
              </a:ext>
            </a:extLst>
          </p:cNvPr>
          <p:cNvSpPr txBox="1"/>
          <p:nvPr/>
        </p:nvSpPr>
        <p:spPr>
          <a:xfrm>
            <a:off x="7099300" y="1603198"/>
            <a:ext cx="1143000" cy="442674"/>
          </a:xfrm>
          <a:prstGeom prst="wedgeRoundRectCallout">
            <a:avLst>
              <a:gd name="adj1" fmla="val -42011"/>
              <a:gd name="adj2" fmla="val 9172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Sure.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415C4E-7C30-4737-8742-ABB3B6AAEE29}"/>
              </a:ext>
            </a:extLst>
          </p:cNvPr>
          <p:cNvSpPr txBox="1"/>
          <p:nvPr/>
        </p:nvSpPr>
        <p:spPr>
          <a:xfrm>
            <a:off x="4000500" y="1480065"/>
            <a:ext cx="2106250" cy="783193"/>
          </a:xfrm>
          <a:prstGeom prst="wedgeRoundRectCallout">
            <a:avLst>
              <a:gd name="adj1" fmla="val -6316"/>
              <a:gd name="adj2" fmla="val 74893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B0F0"/>
                </a:solidFill>
              </a:rPr>
              <a:t>Can we play </a:t>
            </a:r>
            <a:r>
              <a:rPr lang="en-US" sz="2000" i="1" dirty="0" err="1">
                <a:solidFill>
                  <a:srgbClr val="00B0F0"/>
                </a:solidFill>
              </a:rPr>
              <a:t>congklak</a:t>
            </a:r>
            <a:r>
              <a:rPr lang="en-US" sz="2000" dirty="0">
                <a:solidFill>
                  <a:srgbClr val="00B0F0"/>
                </a:solidFill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D859CBF-0E62-4B42-ABC4-CBF65C282871}"/>
              </a:ext>
            </a:extLst>
          </p:cNvPr>
          <p:cNvSpPr txBox="1"/>
          <p:nvPr/>
        </p:nvSpPr>
        <p:spPr>
          <a:xfrm>
            <a:off x="6705600" y="3505438"/>
            <a:ext cx="1828800" cy="1123712"/>
          </a:xfrm>
          <a:prstGeom prst="wedgeRoundRectCallout">
            <a:avLst>
              <a:gd name="adj1" fmla="val -39234"/>
              <a:gd name="adj2" fmla="val -665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Sorry, I don’t like playing </a:t>
            </a:r>
            <a:r>
              <a:rPr lang="en-US" sz="2000" i="1" dirty="0" err="1">
                <a:solidFill>
                  <a:schemeClr val="accent6">
                    <a:lumMod val="75000"/>
                  </a:schemeClr>
                </a:solidFill>
              </a:rPr>
              <a:t>congklak</a:t>
            </a:r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73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E:\ELISA\ERLANGGA LISA\2017\TEMPLATE PPT\SMP Mts English on Sky 2 (K13)\banner isi 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7" t="50000"/>
          <a:stretch/>
        </p:blipFill>
        <p:spPr bwMode="auto">
          <a:xfrm>
            <a:off x="-1" y="3879056"/>
            <a:ext cx="9141031" cy="126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ELISA\ERLANGGA LISA\2017\TEMPLATE PPT\SMP Mts English on Sky 2 (K13)\logo eos 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-28946"/>
            <a:ext cx="2060575" cy="153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C3311F00-A8F2-4FC0-8D27-3207013E1882}"/>
              </a:ext>
            </a:extLst>
          </p:cNvPr>
          <p:cNvSpPr txBox="1">
            <a:spLocks/>
          </p:cNvSpPr>
          <p:nvPr/>
        </p:nvSpPr>
        <p:spPr>
          <a:xfrm>
            <a:off x="533400" y="141456"/>
            <a:ext cx="7142969" cy="838200"/>
          </a:xfrm>
          <a:prstGeom prst="rect">
            <a:avLst/>
          </a:prstGeom>
        </p:spPr>
        <p:txBody>
          <a:bodyPr anchor="ctr">
            <a:normAutofit fontScale="92500"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4400" b="1" dirty="0">
                <a:solidFill>
                  <a:srgbClr val="CF468A"/>
                </a:solidFill>
                <a:latin typeface="Arial" charset="0"/>
              </a:rPr>
              <a:t>4. I’ll return it to the library.</a:t>
            </a:r>
            <a:endParaRPr lang="id-ID" altLang="en-US" sz="4400" b="1" dirty="0">
              <a:solidFill>
                <a:srgbClr val="CF468A"/>
              </a:solidFill>
              <a:latin typeface="Arial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2C301490-2C77-4E58-80D2-0BE4907C15CB}"/>
              </a:ext>
            </a:extLst>
          </p:cNvPr>
          <p:cNvSpPr txBox="1">
            <a:spLocks/>
          </p:cNvSpPr>
          <p:nvPr/>
        </p:nvSpPr>
        <p:spPr>
          <a:xfrm>
            <a:off x="455714" y="933450"/>
            <a:ext cx="8229600" cy="5715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3600" b="1" dirty="0">
                <a:solidFill>
                  <a:srgbClr val="7CC43E"/>
                </a:solidFill>
                <a:latin typeface="Arial" charset="0"/>
                <a:cs typeface="Arial" charset="0"/>
              </a:rPr>
              <a:t>Practice the dialog.</a:t>
            </a:r>
            <a:endParaRPr lang="id-ID" altLang="en-US" sz="3600" b="1" dirty="0">
              <a:solidFill>
                <a:srgbClr val="7CC43E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DEDA8EBE-D84D-4D9B-997C-D98CC294391D}"/>
              </a:ext>
            </a:extLst>
          </p:cNvPr>
          <p:cNvSpPr txBox="1">
            <a:spLocks/>
          </p:cNvSpPr>
          <p:nvPr/>
        </p:nvSpPr>
        <p:spPr>
          <a:xfrm>
            <a:off x="430710" y="1669284"/>
            <a:ext cx="4816602" cy="2438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31925" indent="-1431925">
              <a:buFont typeface="Arial" charset="0"/>
              <a:buNone/>
              <a:tabLst>
                <a:tab pos="1311275" algn="l"/>
              </a:tabLst>
            </a:pPr>
            <a:r>
              <a:rPr lang="en-US" altLang="en-US" sz="2400" dirty="0" err="1">
                <a:latin typeface="Arial" charset="0"/>
                <a:cs typeface="Arial" charset="0"/>
              </a:rPr>
              <a:t>Binsar</a:t>
            </a:r>
            <a:r>
              <a:rPr lang="en-US" altLang="en-US" sz="2400" dirty="0">
                <a:latin typeface="Arial" charset="0"/>
                <a:cs typeface="Arial" charset="0"/>
              </a:rPr>
              <a:t>	: Where are you going?</a:t>
            </a:r>
          </a:p>
          <a:p>
            <a:pPr marL="1431925" indent="-1431925">
              <a:buFont typeface="Arial" charset="0"/>
              <a:buNone/>
              <a:tabLst>
                <a:tab pos="1311275" algn="l"/>
              </a:tabLst>
            </a:pPr>
            <a:r>
              <a:rPr lang="en-US" altLang="en-US" sz="2400" dirty="0" err="1">
                <a:latin typeface="Arial" charset="0"/>
                <a:cs typeface="Arial" charset="0"/>
              </a:rPr>
              <a:t>Thinneke</a:t>
            </a:r>
            <a:r>
              <a:rPr lang="en-US" altLang="en-US" sz="2400" dirty="0">
                <a:latin typeface="Arial" charset="0"/>
                <a:cs typeface="Arial" charset="0"/>
              </a:rPr>
              <a:t>	: To the library. I need to borrow some books.</a:t>
            </a:r>
          </a:p>
          <a:p>
            <a:pPr marL="1431925" indent="-1431925">
              <a:buFont typeface="Arial" charset="0"/>
              <a:buNone/>
              <a:tabLst>
                <a:tab pos="1311275" algn="l"/>
              </a:tabLst>
            </a:pPr>
            <a:r>
              <a:rPr lang="en-US" altLang="en-US" sz="2400" dirty="0" err="1">
                <a:latin typeface="Arial" charset="0"/>
                <a:cs typeface="Arial" charset="0"/>
              </a:rPr>
              <a:t>Binsar</a:t>
            </a:r>
            <a:r>
              <a:rPr lang="en-US" altLang="en-US" sz="2400" dirty="0">
                <a:latin typeface="Arial" charset="0"/>
                <a:cs typeface="Arial" charset="0"/>
              </a:rPr>
              <a:t>	: Hey! Wait a second. Please do me a favor.</a:t>
            </a:r>
          </a:p>
          <a:p>
            <a:pPr marL="1431925" indent="-1431925">
              <a:buFont typeface="Arial" charset="0"/>
              <a:buNone/>
              <a:tabLst>
                <a:tab pos="1311275" algn="l"/>
              </a:tabLst>
            </a:pPr>
            <a:r>
              <a:rPr lang="en-US" altLang="en-US" sz="2400" dirty="0" err="1">
                <a:latin typeface="Arial" charset="0"/>
                <a:cs typeface="Arial" charset="0"/>
              </a:rPr>
              <a:t>Thinneke</a:t>
            </a:r>
            <a:r>
              <a:rPr lang="en-US" altLang="en-US" sz="2400" dirty="0">
                <a:latin typeface="Arial" charset="0"/>
                <a:cs typeface="Arial" charset="0"/>
              </a:rPr>
              <a:t>	: What is it?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550A0CB-4A2C-46B2-AD3A-DF40E7C39D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994" y="1657350"/>
            <a:ext cx="3468882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964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E:\ELISA\ERLANGGA LISA\2017\TEMPLATE PPT\SMP Mts English on Sky 2 (K13)\banner isi 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7" t="50000"/>
          <a:stretch/>
        </p:blipFill>
        <p:spPr bwMode="auto">
          <a:xfrm>
            <a:off x="-1" y="3879056"/>
            <a:ext cx="9141031" cy="126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ELISA\ERLANGGA LISA\2017\TEMPLATE PPT\SMP Mts English on Sky 2 (K13)\logo eos 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-28946"/>
            <a:ext cx="2060575" cy="153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2C301490-2C77-4E58-80D2-0BE4907C15CB}"/>
              </a:ext>
            </a:extLst>
          </p:cNvPr>
          <p:cNvSpPr txBox="1">
            <a:spLocks/>
          </p:cNvSpPr>
          <p:nvPr/>
        </p:nvSpPr>
        <p:spPr>
          <a:xfrm>
            <a:off x="455714" y="438150"/>
            <a:ext cx="8229600" cy="5715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3600" b="1" dirty="0">
                <a:solidFill>
                  <a:srgbClr val="7CC43E"/>
                </a:solidFill>
                <a:latin typeface="Arial" charset="0"/>
                <a:cs typeface="Arial" charset="0"/>
              </a:rPr>
              <a:t>Cont.</a:t>
            </a:r>
            <a:endParaRPr lang="id-ID" altLang="en-US" sz="3600" b="1" dirty="0">
              <a:solidFill>
                <a:srgbClr val="7CC43E"/>
              </a:solidFill>
              <a:latin typeface="Arial" charset="0"/>
              <a:cs typeface="Arial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550A0CB-4A2C-46B2-AD3A-DF40E7C39D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918" y="1558804"/>
            <a:ext cx="3468882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55F4D356-F9FC-4971-99B2-6C7F9BADC6E4}"/>
              </a:ext>
            </a:extLst>
          </p:cNvPr>
          <p:cNvSpPr txBox="1">
            <a:spLocks/>
          </p:cNvSpPr>
          <p:nvPr/>
        </p:nvSpPr>
        <p:spPr>
          <a:xfrm>
            <a:off x="580842" y="1047722"/>
            <a:ext cx="4704570" cy="33528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87488" indent="-1487488">
              <a:buFont typeface="Arial" charset="0"/>
              <a:buNone/>
              <a:tabLst>
                <a:tab pos="1311275" algn="l"/>
              </a:tabLst>
            </a:pPr>
            <a:r>
              <a:rPr lang="en-US" altLang="en-US" sz="2400" dirty="0" err="1">
                <a:latin typeface="Arial" charset="0"/>
                <a:cs typeface="Arial" charset="0"/>
              </a:rPr>
              <a:t>Binsar</a:t>
            </a:r>
            <a:r>
              <a:rPr lang="en-US" altLang="en-US" sz="2400" dirty="0">
                <a:latin typeface="Arial" charset="0"/>
                <a:cs typeface="Arial" charset="0"/>
              </a:rPr>
              <a:t>	: I’m in a hurry. Can you please return this dictionary to the library?</a:t>
            </a:r>
          </a:p>
          <a:p>
            <a:pPr marL="1487488" indent="-1487488">
              <a:buFont typeface="Arial" charset="0"/>
              <a:buNone/>
              <a:tabLst>
                <a:tab pos="1311275" algn="l"/>
              </a:tabLst>
            </a:pPr>
            <a:r>
              <a:rPr lang="en-US" altLang="en-US" sz="2400" dirty="0" err="1">
                <a:latin typeface="Arial" charset="0"/>
                <a:cs typeface="Arial" charset="0"/>
              </a:rPr>
              <a:t>Thinneke</a:t>
            </a:r>
            <a:r>
              <a:rPr lang="en-US" altLang="en-US" sz="2400" dirty="0">
                <a:latin typeface="Arial" charset="0"/>
                <a:cs typeface="Arial" charset="0"/>
              </a:rPr>
              <a:t>	: OK. I’ll give it back to the library.</a:t>
            </a:r>
          </a:p>
          <a:p>
            <a:pPr marL="1487488" indent="-1487488">
              <a:buFont typeface="Arial" charset="0"/>
              <a:buNone/>
              <a:tabLst>
                <a:tab pos="1311275" algn="l"/>
              </a:tabLst>
            </a:pPr>
            <a:r>
              <a:rPr lang="en-US" altLang="en-US" sz="2400" dirty="0" err="1">
                <a:latin typeface="Arial" charset="0"/>
                <a:cs typeface="Arial" charset="0"/>
              </a:rPr>
              <a:t>Binsar</a:t>
            </a:r>
            <a:r>
              <a:rPr lang="en-US" altLang="en-US" sz="2400" dirty="0">
                <a:latin typeface="Arial" charset="0"/>
                <a:cs typeface="Arial" charset="0"/>
              </a:rPr>
              <a:t>	: Thank you.</a:t>
            </a:r>
          </a:p>
          <a:p>
            <a:pPr marL="1487488" indent="-1487488">
              <a:buFont typeface="Arial" charset="0"/>
              <a:buNone/>
              <a:tabLst>
                <a:tab pos="1311275" algn="l"/>
              </a:tabLst>
            </a:pPr>
            <a:r>
              <a:rPr lang="en-US" altLang="en-US" sz="2400" dirty="0" err="1">
                <a:latin typeface="Arial" charset="0"/>
                <a:cs typeface="Arial" charset="0"/>
              </a:rPr>
              <a:t>Thinneke</a:t>
            </a:r>
            <a:r>
              <a:rPr lang="en-US" altLang="en-US" sz="2400" dirty="0">
                <a:latin typeface="Arial" charset="0"/>
                <a:cs typeface="Arial" charset="0"/>
              </a:rPr>
              <a:t>	: Anytime.</a:t>
            </a:r>
          </a:p>
        </p:txBody>
      </p:sp>
    </p:spTree>
    <p:extLst>
      <p:ext uri="{BB962C8B-B14F-4D97-AF65-F5344CB8AC3E}">
        <p14:creationId xmlns:p14="http://schemas.microsoft.com/office/powerpoint/2010/main" val="224653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E225DD86-98AF-4E5A-B1A3-A226941976CC}"/>
              </a:ext>
            </a:extLst>
          </p:cNvPr>
          <p:cNvSpPr txBox="1">
            <a:spLocks/>
          </p:cNvSpPr>
          <p:nvPr/>
        </p:nvSpPr>
        <p:spPr>
          <a:xfrm>
            <a:off x="457200" y="503238"/>
            <a:ext cx="3429000" cy="69691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3600" b="1" dirty="0">
                <a:solidFill>
                  <a:srgbClr val="88C73B"/>
                </a:solidFill>
                <a:latin typeface="Arial" charset="0"/>
                <a:cs typeface="Arial" charset="0"/>
              </a:rPr>
              <a:t>Think about it.</a:t>
            </a:r>
            <a:endParaRPr lang="id-ID" altLang="en-US" sz="3600" b="1" dirty="0">
              <a:solidFill>
                <a:srgbClr val="88C73B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9C328AED-C614-4ADD-9335-BDF5AA828769}"/>
              </a:ext>
            </a:extLst>
          </p:cNvPr>
          <p:cNvSpPr txBox="1">
            <a:spLocks/>
          </p:cNvSpPr>
          <p:nvPr/>
        </p:nvSpPr>
        <p:spPr>
          <a:xfrm>
            <a:off x="457200" y="1212036"/>
            <a:ext cx="3848385" cy="309129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altLang="en-US" sz="2800" dirty="0">
                <a:latin typeface="Arial" charset="0"/>
                <a:cs typeface="Arial" charset="0"/>
              </a:rPr>
              <a:t>What do we say to express what we intend to do?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US" sz="2800" dirty="0">
                <a:latin typeface="Arial" charset="0"/>
                <a:cs typeface="Arial" charset="0"/>
              </a:rPr>
              <a:t>What is the best response to </a:t>
            </a:r>
            <a:r>
              <a:rPr lang="en-US" altLang="en-US" sz="2800" i="1" dirty="0">
                <a:solidFill>
                  <a:srgbClr val="0070C0"/>
                </a:solidFill>
                <a:latin typeface="Arial" charset="0"/>
                <a:cs typeface="Arial" charset="0"/>
              </a:rPr>
              <a:t>it is dark here?</a:t>
            </a:r>
            <a:endParaRPr lang="id-ID" altLang="en-US" sz="2800" dirty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E87F8EE-1F61-4C9B-B5C9-EBE894E8E2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064514"/>
            <a:ext cx="4291953" cy="3319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4941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E013F4-A4BE-49BC-B528-2C8ED9A21D25}"/>
              </a:ext>
            </a:extLst>
          </p:cNvPr>
          <p:cNvSpPr txBox="1">
            <a:spLocks/>
          </p:cNvSpPr>
          <p:nvPr/>
        </p:nvSpPr>
        <p:spPr>
          <a:xfrm>
            <a:off x="457200" y="503238"/>
            <a:ext cx="8229600" cy="69691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3600" b="1" dirty="0">
                <a:solidFill>
                  <a:srgbClr val="7CC43E"/>
                </a:solidFill>
                <a:latin typeface="Arial" charset="0"/>
                <a:cs typeface="Arial" charset="0"/>
              </a:rPr>
              <a:t>Act it out.</a:t>
            </a:r>
            <a:endParaRPr lang="id-ID" altLang="en-US" sz="3600" dirty="0">
              <a:solidFill>
                <a:srgbClr val="7CC43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9ED045-98A1-4874-912C-4DD02C315FBC}"/>
              </a:ext>
            </a:extLst>
          </p:cNvPr>
          <p:cNvSpPr txBox="1">
            <a:spLocks/>
          </p:cNvSpPr>
          <p:nvPr/>
        </p:nvSpPr>
        <p:spPr>
          <a:xfrm>
            <a:off x="533400" y="1504950"/>
            <a:ext cx="3581400" cy="2438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altLang="en-US" sz="2800" b="1" dirty="0">
                <a:latin typeface="Arial" charset="0"/>
                <a:cs typeface="Arial" charset="0"/>
              </a:rPr>
              <a:t>Work with a partner. You are student A and your friend is student B. </a:t>
            </a:r>
            <a:endParaRPr lang="id-ID" altLang="en-US" sz="2800" b="1" dirty="0">
              <a:latin typeface="Arial" charset="0"/>
              <a:cs typeface="Arial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105401" y="1155514"/>
            <a:ext cx="2751576" cy="2722688"/>
            <a:chOff x="5437625" y="1484250"/>
            <a:chExt cx="2419351" cy="2393951"/>
          </a:xfrm>
        </p:grpSpPr>
        <p:pic>
          <p:nvPicPr>
            <p:cNvPr id="7" name="Picture 2" descr="C:\Users\P1846\Desktop\buat png in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7625" y="1484250"/>
              <a:ext cx="2419351" cy="2393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5701372" y="1657496"/>
              <a:ext cx="1972074" cy="15966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See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</a:p>
            <a:p>
              <a:pPr algn="ctr"/>
              <a:r>
                <a:rPr lang="en-US" sz="2800" b="1" dirty="0">
                  <a:solidFill>
                    <a:srgbClr val="FFFF00"/>
                  </a:solidFill>
                </a:rPr>
                <a:t>page </a:t>
              </a:r>
              <a:r>
                <a:rPr lang="en-US" sz="2800" b="1" dirty="0" smtClean="0">
                  <a:solidFill>
                    <a:srgbClr val="FFFF00"/>
                  </a:solidFill>
                </a:rPr>
                <a:t>37</a:t>
              </a:r>
              <a:r>
                <a:rPr lang="en-US" sz="2800" dirty="0" smtClean="0">
                  <a:solidFill>
                    <a:srgbClr val="FFFF00"/>
                  </a:solidFill>
                </a:rPr>
                <a:t> </a:t>
              </a:r>
              <a:endParaRPr lang="en-US" sz="2800" dirty="0">
                <a:solidFill>
                  <a:srgbClr val="FFFF00"/>
                </a:solidFill>
              </a:endParaRPr>
            </a:p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for further instruction!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25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E225DD86-98AF-4E5A-B1A3-A226941976CC}"/>
              </a:ext>
            </a:extLst>
          </p:cNvPr>
          <p:cNvSpPr txBox="1">
            <a:spLocks/>
          </p:cNvSpPr>
          <p:nvPr/>
        </p:nvSpPr>
        <p:spPr>
          <a:xfrm>
            <a:off x="458336" y="209550"/>
            <a:ext cx="8229600" cy="69691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3600" b="1" dirty="0">
                <a:solidFill>
                  <a:srgbClr val="88C73B"/>
                </a:solidFill>
                <a:latin typeface="Arial" charset="0"/>
                <a:cs typeface="Arial" charset="0"/>
              </a:rPr>
              <a:t>Summary</a:t>
            </a:r>
            <a:endParaRPr lang="id-ID" altLang="en-US" sz="3600" b="1" dirty="0">
              <a:solidFill>
                <a:srgbClr val="88C73B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9C328AED-C614-4ADD-9335-BDF5AA828769}"/>
              </a:ext>
            </a:extLst>
          </p:cNvPr>
          <p:cNvSpPr txBox="1">
            <a:spLocks/>
          </p:cNvSpPr>
          <p:nvPr/>
        </p:nvSpPr>
        <p:spPr>
          <a:xfrm>
            <a:off x="459473" y="930630"/>
            <a:ext cx="8228463" cy="369852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altLang="en-US" sz="2400" dirty="0">
                <a:latin typeface="Arial" charset="0"/>
                <a:cs typeface="Arial" charset="0"/>
              </a:rPr>
              <a:t>When we want to show one’s ability:</a:t>
            </a:r>
          </a:p>
          <a:p>
            <a:pPr marL="457200" lvl="1" indent="0">
              <a:buNone/>
            </a:pPr>
            <a:r>
              <a:rPr lang="en-US" altLang="en-US" sz="2400" i="1" dirty="0">
                <a:solidFill>
                  <a:srgbClr val="0070C0"/>
                </a:solidFill>
                <a:latin typeface="Arial" charset="0"/>
                <a:cs typeface="Arial" charset="0"/>
              </a:rPr>
              <a:t>She </a:t>
            </a:r>
            <a:r>
              <a:rPr lang="en-US" altLang="en-US" sz="2400" b="1" i="1" dirty="0">
                <a:solidFill>
                  <a:srgbClr val="0070C0"/>
                </a:solidFill>
                <a:latin typeface="Arial" charset="0"/>
                <a:cs typeface="Arial" charset="0"/>
              </a:rPr>
              <a:t>can </a:t>
            </a:r>
            <a:r>
              <a:rPr lang="en-US" altLang="en-US" sz="2400" i="1" dirty="0">
                <a:solidFill>
                  <a:srgbClr val="0070C0"/>
                </a:solidFill>
                <a:latin typeface="Arial" charset="0"/>
                <a:cs typeface="Arial" charset="0"/>
              </a:rPr>
              <a:t>play the guitar.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sz="2400" dirty="0">
                <a:latin typeface="Arial" charset="0"/>
                <a:cs typeface="Arial" charset="0"/>
              </a:rPr>
              <a:t>When we want to know someone’s ability:</a:t>
            </a:r>
          </a:p>
          <a:p>
            <a:pPr marL="457200" lvl="1" indent="0">
              <a:buNone/>
            </a:pPr>
            <a:r>
              <a:rPr lang="en-US" altLang="en-US" sz="2400" b="1" i="1" dirty="0">
                <a:solidFill>
                  <a:srgbClr val="0070C0"/>
                </a:solidFill>
                <a:latin typeface="Arial" charset="0"/>
                <a:cs typeface="Arial" charset="0"/>
              </a:rPr>
              <a:t>Can </a:t>
            </a:r>
            <a:r>
              <a:rPr lang="en-US" altLang="en-US" sz="2400" i="1" dirty="0">
                <a:solidFill>
                  <a:srgbClr val="0070C0"/>
                </a:solidFill>
                <a:latin typeface="Arial" charset="0"/>
                <a:cs typeface="Arial" charset="0"/>
              </a:rPr>
              <a:t>you say the alphabet backwards?</a:t>
            </a:r>
            <a:endParaRPr lang="en-US" altLang="en-US" sz="2400" b="1" i="1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altLang="en-US" sz="2400" dirty="0">
                <a:latin typeface="Arial" charset="0"/>
                <a:cs typeface="Arial" charset="0"/>
              </a:rPr>
              <a:t>When we want to invite someone to do something:</a:t>
            </a:r>
          </a:p>
          <a:p>
            <a:pPr marL="457200" lvl="1" indent="0">
              <a:buNone/>
            </a:pPr>
            <a:r>
              <a:rPr lang="en-US" altLang="en-US" sz="2400" b="1" i="1" dirty="0">
                <a:solidFill>
                  <a:srgbClr val="0070C0"/>
                </a:solidFill>
                <a:latin typeface="Arial" charset="0"/>
                <a:cs typeface="Arial" charset="0"/>
              </a:rPr>
              <a:t>Can we </a:t>
            </a:r>
            <a:r>
              <a:rPr lang="en-US" altLang="en-US" sz="2400" i="1" dirty="0">
                <a:solidFill>
                  <a:srgbClr val="0070C0"/>
                </a:solidFill>
                <a:latin typeface="Arial" charset="0"/>
                <a:cs typeface="Arial" charset="0"/>
              </a:rPr>
              <a:t>play “</a:t>
            </a:r>
            <a:r>
              <a:rPr lang="en-US" altLang="en-US" sz="2400" i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ular</a:t>
            </a:r>
            <a:r>
              <a:rPr lang="en-US" altLang="en-US" sz="2400" i="1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naga</a:t>
            </a:r>
            <a:r>
              <a:rPr lang="en-US" altLang="en-US" sz="2400" i="1" dirty="0">
                <a:solidFill>
                  <a:srgbClr val="0070C0"/>
                </a:solidFill>
                <a:latin typeface="Arial" charset="0"/>
                <a:cs typeface="Arial" charset="0"/>
              </a:rPr>
              <a:t>” now?</a:t>
            </a:r>
            <a:endParaRPr lang="en-US" altLang="en-US" sz="2400" b="1" i="1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altLang="en-US" sz="2400" dirty="0">
                <a:latin typeface="Arial" charset="0"/>
                <a:cs typeface="Arial" charset="0"/>
              </a:rPr>
              <a:t>When we want to express what we intend to do:</a:t>
            </a:r>
          </a:p>
          <a:p>
            <a:pPr marL="457200" lvl="1" indent="0">
              <a:buNone/>
            </a:pPr>
            <a:r>
              <a:rPr lang="en-US" altLang="en-US" sz="2400" i="1" dirty="0">
                <a:solidFill>
                  <a:srgbClr val="0070C0"/>
                </a:solidFill>
                <a:latin typeface="Arial" charset="0"/>
                <a:cs typeface="Arial" charset="0"/>
              </a:rPr>
              <a:t>I’</a:t>
            </a:r>
            <a:r>
              <a:rPr lang="en-US" altLang="en-US" sz="2400" b="1" i="1" dirty="0">
                <a:solidFill>
                  <a:srgbClr val="0070C0"/>
                </a:solidFill>
                <a:latin typeface="Arial" charset="0"/>
                <a:cs typeface="Arial" charset="0"/>
              </a:rPr>
              <a:t>ll </a:t>
            </a:r>
            <a:r>
              <a:rPr lang="en-US" altLang="en-US" sz="2400" i="1" dirty="0">
                <a:solidFill>
                  <a:srgbClr val="0070C0"/>
                </a:solidFill>
                <a:latin typeface="Arial" charset="0"/>
                <a:cs typeface="Arial" charset="0"/>
              </a:rPr>
              <a:t>turn on the lights.</a:t>
            </a:r>
          </a:p>
        </p:txBody>
      </p:sp>
    </p:spTree>
    <p:extLst>
      <p:ext uri="{BB962C8B-B14F-4D97-AF65-F5344CB8AC3E}">
        <p14:creationId xmlns:p14="http://schemas.microsoft.com/office/powerpoint/2010/main" val="179397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E:\ELISA\ERLANGGA LISA\2017\TEMPLATE PPT\SMP Mts English on Sky 2 (K13)\banner isi 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7" t="50000"/>
          <a:stretch/>
        </p:blipFill>
        <p:spPr bwMode="auto">
          <a:xfrm>
            <a:off x="-1" y="3879056"/>
            <a:ext cx="9141031" cy="126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ELISA\ERLANGGA LISA\2017\TEMPLATE PPT\SMP Mts English on Sky 2 (K13)\logo eos 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-28946"/>
            <a:ext cx="2060575" cy="153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C3311F00-A8F2-4FC0-8D27-3207013E1882}"/>
              </a:ext>
            </a:extLst>
          </p:cNvPr>
          <p:cNvSpPr txBox="1">
            <a:spLocks/>
          </p:cNvSpPr>
          <p:nvPr/>
        </p:nvSpPr>
        <p:spPr>
          <a:xfrm>
            <a:off x="381000" y="293612"/>
            <a:ext cx="7772400" cy="96835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742950" indent="-742950">
              <a:buAutoNum type="arabicPeriod"/>
            </a:pPr>
            <a:r>
              <a:rPr lang="en-US" altLang="en-US" sz="4400" b="1" dirty="0">
                <a:solidFill>
                  <a:srgbClr val="CF468A"/>
                </a:solidFill>
                <a:latin typeface="Arial" charset="0"/>
              </a:rPr>
              <a:t>Can you play </a:t>
            </a:r>
            <a:r>
              <a:rPr lang="en-US" altLang="en-US" sz="4400" b="1">
                <a:solidFill>
                  <a:srgbClr val="CF468A"/>
                </a:solidFill>
                <a:latin typeface="Arial" charset="0"/>
              </a:rPr>
              <a:t>the </a:t>
            </a:r>
            <a:r>
              <a:rPr lang="en-US" altLang="en-US" sz="4400" b="1" smtClean="0">
                <a:solidFill>
                  <a:srgbClr val="CF468A"/>
                </a:solidFill>
                <a:latin typeface="Arial" charset="0"/>
              </a:rPr>
              <a:t>guitar</a:t>
            </a:r>
            <a:r>
              <a:rPr lang="en-US" altLang="en-US" sz="4400" b="1" dirty="0">
                <a:solidFill>
                  <a:srgbClr val="CF468A"/>
                </a:solidFill>
                <a:latin typeface="Arial" charset="0"/>
              </a:rPr>
              <a:t>?</a:t>
            </a:r>
            <a:endParaRPr lang="id-ID" altLang="en-US" sz="4400" b="1" dirty="0">
              <a:solidFill>
                <a:srgbClr val="CF468A"/>
              </a:solidFill>
              <a:latin typeface="Arial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2C301490-2C77-4E58-80D2-0BE4907C15CB}"/>
              </a:ext>
            </a:extLst>
          </p:cNvPr>
          <p:cNvSpPr txBox="1">
            <a:spLocks/>
          </p:cNvSpPr>
          <p:nvPr/>
        </p:nvSpPr>
        <p:spPr>
          <a:xfrm>
            <a:off x="400831" y="1291938"/>
            <a:ext cx="8229600" cy="5715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3600" b="1" dirty="0">
                <a:solidFill>
                  <a:srgbClr val="7CC43E"/>
                </a:solidFill>
                <a:latin typeface="Arial" charset="0"/>
                <a:cs typeface="Arial" charset="0"/>
              </a:rPr>
              <a:t>Say them.</a:t>
            </a:r>
            <a:endParaRPr lang="id-ID" altLang="en-US" sz="3600" b="1" dirty="0">
              <a:solidFill>
                <a:srgbClr val="7CC43E"/>
              </a:solidFill>
              <a:latin typeface="Arial" charset="0"/>
              <a:cs typeface="Arial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DE386E6-F8FE-4C0D-A2CB-83067A0A99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80" y="2308945"/>
            <a:ext cx="1828800" cy="13513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5A165337-6911-4B46-A4EA-19029E06E3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83187">
            <a:off x="2591193" y="2582225"/>
            <a:ext cx="1828800" cy="5465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193BA4C-3D63-421B-B7F6-642223B766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631" y="1941100"/>
            <a:ext cx="1828800" cy="1828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98A921F5-2629-4E66-BBEA-4050D17FE0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031" y="2236219"/>
            <a:ext cx="1828800" cy="135306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8CBC59E-FFCF-49BF-A656-390771912913}"/>
              </a:ext>
            </a:extLst>
          </p:cNvPr>
          <p:cNvSpPr txBox="1"/>
          <p:nvPr/>
        </p:nvSpPr>
        <p:spPr>
          <a:xfrm>
            <a:off x="400831" y="3779130"/>
            <a:ext cx="1656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guitar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8046C8E-75C0-4639-B82C-32DDFB91CEDA}"/>
              </a:ext>
            </a:extLst>
          </p:cNvPr>
          <p:cNvSpPr txBox="1"/>
          <p:nvPr/>
        </p:nvSpPr>
        <p:spPr>
          <a:xfrm>
            <a:off x="2485180" y="3766922"/>
            <a:ext cx="1656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keyboard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5757B04-52D4-44EF-ABA8-E4C482B1C6DB}"/>
              </a:ext>
            </a:extLst>
          </p:cNvPr>
          <p:cNvSpPr txBox="1"/>
          <p:nvPr/>
        </p:nvSpPr>
        <p:spPr>
          <a:xfrm>
            <a:off x="4770930" y="3794489"/>
            <a:ext cx="1656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violin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240166D-7E8B-44C5-9282-09D8CF2C06CA}"/>
              </a:ext>
            </a:extLst>
          </p:cNvPr>
          <p:cNvSpPr txBox="1"/>
          <p:nvPr/>
        </p:nvSpPr>
        <p:spPr>
          <a:xfrm>
            <a:off x="6659146" y="3777397"/>
            <a:ext cx="1656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drums</a:t>
            </a:r>
          </a:p>
        </p:txBody>
      </p:sp>
    </p:spTree>
    <p:extLst>
      <p:ext uri="{BB962C8B-B14F-4D97-AF65-F5344CB8AC3E}">
        <p14:creationId xmlns:p14="http://schemas.microsoft.com/office/powerpoint/2010/main" val="204650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5" grpId="0"/>
      <p:bldP spid="26" grpId="0"/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E:\ELISA\ERLANGGA LISA\2017\TEMPLATE PPT\SMP Mts English on Sky 2 (K13)\banner isi 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7" t="50000"/>
          <a:stretch/>
        </p:blipFill>
        <p:spPr bwMode="auto">
          <a:xfrm>
            <a:off x="-1" y="3879056"/>
            <a:ext cx="9141031" cy="126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ELISA\ERLANGGA LISA\2017\TEMPLATE PPT\SMP Mts English on Sky 2 (K13)\logo eos 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-28946"/>
            <a:ext cx="2060575" cy="153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2C301490-2C77-4E58-80D2-0BE4907C15CB}"/>
              </a:ext>
            </a:extLst>
          </p:cNvPr>
          <p:cNvSpPr txBox="1">
            <a:spLocks/>
          </p:cNvSpPr>
          <p:nvPr/>
        </p:nvSpPr>
        <p:spPr>
          <a:xfrm>
            <a:off x="400831" y="361950"/>
            <a:ext cx="8229600" cy="5715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3600" b="1" dirty="0">
                <a:solidFill>
                  <a:srgbClr val="7CC43E"/>
                </a:solidFill>
                <a:latin typeface="Arial" charset="0"/>
                <a:cs typeface="Arial" charset="0"/>
              </a:rPr>
              <a:t>Say them.</a:t>
            </a:r>
            <a:endParaRPr lang="id-ID" altLang="en-US" sz="3600" b="1" dirty="0">
              <a:solidFill>
                <a:srgbClr val="7CC43E"/>
              </a:solidFill>
              <a:latin typeface="Arial" charset="0"/>
              <a:cs typeface="Arial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8CBC59E-FFCF-49BF-A656-390771912913}"/>
              </a:ext>
            </a:extLst>
          </p:cNvPr>
          <p:cNvSpPr txBox="1"/>
          <p:nvPr/>
        </p:nvSpPr>
        <p:spPr>
          <a:xfrm>
            <a:off x="318002" y="3252371"/>
            <a:ext cx="1822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flute</a:t>
            </a:r>
            <a:endParaRPr lang="en-US" sz="2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8046C8E-75C0-4639-B82C-32DDFB91CEDA}"/>
              </a:ext>
            </a:extLst>
          </p:cNvPr>
          <p:cNvSpPr txBox="1"/>
          <p:nvPr/>
        </p:nvSpPr>
        <p:spPr>
          <a:xfrm>
            <a:off x="2113269" y="3240163"/>
            <a:ext cx="2292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</a:t>
            </a:r>
            <a:r>
              <a:rPr lang="en-US" sz="2800" dirty="0" smtClean="0"/>
              <a:t>ass guitar</a:t>
            </a:r>
            <a:endParaRPr lang="en-US" sz="2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5757B04-52D4-44EF-ABA8-E4C482B1C6DB}"/>
              </a:ext>
            </a:extLst>
          </p:cNvPr>
          <p:cNvSpPr txBox="1"/>
          <p:nvPr/>
        </p:nvSpPr>
        <p:spPr>
          <a:xfrm>
            <a:off x="4412761" y="3267730"/>
            <a:ext cx="2263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saxophone</a:t>
            </a:r>
            <a:endParaRPr lang="en-US" sz="28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240166D-7E8B-44C5-9282-09D8CF2C06CA}"/>
              </a:ext>
            </a:extLst>
          </p:cNvPr>
          <p:cNvSpPr txBox="1"/>
          <p:nvPr/>
        </p:nvSpPr>
        <p:spPr>
          <a:xfrm>
            <a:off x="6560580" y="3250638"/>
            <a:ext cx="2168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tambourine</a:t>
            </a:r>
            <a:endParaRPr lang="en-US" sz="2800" dirty="0"/>
          </a:p>
        </p:txBody>
      </p:sp>
      <p:pic>
        <p:nvPicPr>
          <p:cNvPr id="1031" name="Picture 7" descr="H:\EOS 2\PPT\Gambar\Chapter 2\2.6 Viktorija Reuta shutterstock_349270187 [Converted]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40" y="1597576"/>
            <a:ext cx="1561148" cy="156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:\EOS 2\PPT\Gambar\Chapter 2\2.7 Lek Changply shutterstock_213397069 [Converted]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073" y="1605078"/>
            <a:ext cx="2464584" cy="174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:\EOS 2\PPT\Gambar\Chapter 2\2.8 Spreadthesign shutterstock_259027292 [Converted]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540" y="1188586"/>
            <a:ext cx="2179320" cy="217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:\EOS 2\PPT\Gambar\Chapter 2\2.9 Spreadthesign shutterstock_259026584 [Converted]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126" y="1358775"/>
            <a:ext cx="1811321" cy="181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76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E:\ELISA\ERLANGGA LISA\2017\TEMPLATE PPT\SMP Mts English on Sky 2 (K13)\banner isi 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7" t="50000"/>
          <a:stretch/>
        </p:blipFill>
        <p:spPr bwMode="auto">
          <a:xfrm>
            <a:off x="-1" y="3879056"/>
            <a:ext cx="9141031" cy="126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ELISA\ERLANGGA LISA\2017\TEMPLATE PPT\SMP Mts English on Sky 2 (K13)\logo eos 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-28946"/>
            <a:ext cx="2060575" cy="153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2C301490-2C77-4E58-80D2-0BE4907C15CB}"/>
              </a:ext>
            </a:extLst>
          </p:cNvPr>
          <p:cNvSpPr txBox="1">
            <a:spLocks/>
          </p:cNvSpPr>
          <p:nvPr/>
        </p:nvSpPr>
        <p:spPr>
          <a:xfrm>
            <a:off x="430312" y="510580"/>
            <a:ext cx="8229600" cy="5715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3600" b="1" dirty="0">
                <a:solidFill>
                  <a:srgbClr val="7CC43E"/>
                </a:solidFill>
                <a:latin typeface="Arial" charset="0"/>
                <a:cs typeface="Arial" charset="0"/>
              </a:rPr>
              <a:t>Practice the dialog.</a:t>
            </a:r>
            <a:endParaRPr lang="id-ID" altLang="en-US" sz="3600" b="1" dirty="0">
              <a:solidFill>
                <a:srgbClr val="7CC43E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9B3A9923-276D-4FC0-B7AA-3D926326D159}"/>
              </a:ext>
            </a:extLst>
          </p:cNvPr>
          <p:cNvSpPr txBox="1">
            <a:spLocks/>
          </p:cNvSpPr>
          <p:nvPr/>
        </p:nvSpPr>
        <p:spPr>
          <a:xfrm>
            <a:off x="430312" y="1307728"/>
            <a:ext cx="5105400" cy="294042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3938" indent="-1023938">
              <a:buFont typeface="Arial" charset="0"/>
              <a:buNone/>
              <a:tabLst>
                <a:tab pos="914400" algn="l"/>
              </a:tabLst>
            </a:pPr>
            <a:r>
              <a:rPr lang="en-US" altLang="en-US" sz="2400" dirty="0">
                <a:latin typeface="Arial" charset="0"/>
                <a:cs typeface="Arial" charset="0"/>
              </a:rPr>
              <a:t>Irma	: What a nice guitar, </a:t>
            </a:r>
            <a:r>
              <a:rPr lang="en-US" altLang="en-US" sz="2400" dirty="0" err="1">
                <a:latin typeface="Arial" charset="0"/>
                <a:cs typeface="Arial" charset="0"/>
              </a:rPr>
              <a:t>Binsar</a:t>
            </a:r>
            <a:r>
              <a:rPr lang="en-US" altLang="en-US" sz="2400" dirty="0">
                <a:latin typeface="Arial" charset="0"/>
                <a:cs typeface="Arial" charset="0"/>
              </a:rPr>
              <a:t>.</a:t>
            </a:r>
          </a:p>
          <a:p>
            <a:pPr marL="1023938" indent="-1023938">
              <a:buFont typeface="Arial" charset="0"/>
              <a:buNone/>
              <a:tabLst>
                <a:tab pos="914400" algn="l"/>
              </a:tabLst>
            </a:pPr>
            <a:r>
              <a:rPr lang="en-US" altLang="en-US" sz="2400" dirty="0" err="1">
                <a:latin typeface="Arial" charset="0"/>
                <a:cs typeface="Arial" charset="0"/>
              </a:rPr>
              <a:t>Binsar</a:t>
            </a:r>
            <a:r>
              <a:rPr lang="en-US" altLang="en-US" sz="2400" dirty="0">
                <a:latin typeface="Arial" charset="0"/>
                <a:cs typeface="Arial" charset="0"/>
              </a:rPr>
              <a:t>	: Thanks. It’s my brother’s.</a:t>
            </a:r>
          </a:p>
          <a:p>
            <a:pPr marL="1023938" indent="-1023938">
              <a:buFont typeface="Arial" charset="0"/>
              <a:buNone/>
              <a:tabLst>
                <a:tab pos="914400" algn="l"/>
              </a:tabLst>
            </a:pPr>
            <a:r>
              <a:rPr lang="en-US" altLang="en-US" sz="2400" dirty="0">
                <a:latin typeface="Arial" charset="0"/>
                <a:cs typeface="Arial" charset="0"/>
              </a:rPr>
              <a:t>Irma	: Can you play it?</a:t>
            </a:r>
          </a:p>
          <a:p>
            <a:pPr marL="1023938" indent="-1023938">
              <a:buFont typeface="Arial" charset="0"/>
              <a:buNone/>
              <a:tabLst>
                <a:tab pos="914400" algn="l"/>
              </a:tabLst>
            </a:pPr>
            <a:r>
              <a:rPr lang="en-US" altLang="en-US" sz="2400" dirty="0" err="1">
                <a:latin typeface="Arial" charset="0"/>
                <a:cs typeface="Arial" charset="0"/>
              </a:rPr>
              <a:t>Binsar</a:t>
            </a:r>
            <a:r>
              <a:rPr lang="en-US" altLang="en-US" sz="2400" dirty="0">
                <a:latin typeface="Arial" charset="0"/>
                <a:cs typeface="Arial" charset="0"/>
              </a:rPr>
              <a:t>	: Yes, but just a little. My brother can play it well.</a:t>
            </a:r>
          </a:p>
          <a:p>
            <a:pPr marL="1023938" indent="-1023938">
              <a:buFont typeface="Arial" charset="0"/>
              <a:buNone/>
              <a:tabLst>
                <a:tab pos="914400" algn="l"/>
              </a:tabLst>
            </a:pPr>
            <a:r>
              <a:rPr lang="en-US" altLang="en-US" sz="2400" dirty="0">
                <a:latin typeface="Arial" charset="0"/>
                <a:cs typeface="Arial" charset="0"/>
              </a:rPr>
              <a:t>Irma	: Do you play any other musical instruments?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1999E69-9D8F-4CE4-A44A-645A1420E1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534118"/>
            <a:ext cx="309372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19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E:\ELISA\ERLANGGA LISA\2017\TEMPLATE PPT\SMP Mts English on Sky 2 (K13)\banner isi 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7" t="50000"/>
          <a:stretch/>
        </p:blipFill>
        <p:spPr bwMode="auto">
          <a:xfrm>
            <a:off x="-1" y="3879056"/>
            <a:ext cx="9141031" cy="126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ELISA\ERLANGGA LISA\2017\TEMPLATE PPT\SMP Mts English on Sky 2 (K13)\logo eos 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-28946"/>
            <a:ext cx="2060575" cy="153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2C301490-2C77-4E58-80D2-0BE4907C15CB}"/>
              </a:ext>
            </a:extLst>
          </p:cNvPr>
          <p:cNvSpPr txBox="1">
            <a:spLocks/>
          </p:cNvSpPr>
          <p:nvPr/>
        </p:nvSpPr>
        <p:spPr>
          <a:xfrm>
            <a:off x="430312" y="510580"/>
            <a:ext cx="8229600" cy="5715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3600" b="1" dirty="0">
                <a:solidFill>
                  <a:srgbClr val="7CC43E"/>
                </a:solidFill>
                <a:latin typeface="Arial" charset="0"/>
                <a:cs typeface="Arial" charset="0"/>
              </a:rPr>
              <a:t>Cont.</a:t>
            </a:r>
            <a:endParaRPr lang="id-ID" altLang="en-US" sz="3600" b="1" dirty="0">
              <a:solidFill>
                <a:srgbClr val="7CC43E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9B3A9923-276D-4FC0-B7AA-3D926326D159}"/>
              </a:ext>
            </a:extLst>
          </p:cNvPr>
          <p:cNvSpPr txBox="1">
            <a:spLocks/>
          </p:cNvSpPr>
          <p:nvPr/>
        </p:nvSpPr>
        <p:spPr>
          <a:xfrm>
            <a:off x="430312" y="1307728"/>
            <a:ext cx="5105400" cy="294042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3938" indent="-1023938">
              <a:buFont typeface="Arial" charset="0"/>
              <a:buNone/>
              <a:tabLst>
                <a:tab pos="914400" algn="l"/>
              </a:tabLst>
            </a:pPr>
            <a:r>
              <a:rPr lang="en-US" altLang="en-US" sz="2400" dirty="0" err="1">
                <a:latin typeface="Arial" charset="0"/>
                <a:cs typeface="Arial" charset="0"/>
              </a:rPr>
              <a:t>Binsar</a:t>
            </a:r>
            <a:r>
              <a:rPr lang="en-US" altLang="en-US" sz="2400" dirty="0">
                <a:latin typeface="Arial" charset="0"/>
                <a:cs typeface="Arial" charset="0"/>
              </a:rPr>
              <a:t>	: I can play the piano. What about you? Can you play the piano?</a:t>
            </a:r>
          </a:p>
          <a:p>
            <a:pPr marL="1023938" indent="-1023938">
              <a:buFont typeface="Arial" charset="0"/>
              <a:buNone/>
              <a:tabLst>
                <a:tab pos="914400" algn="l"/>
              </a:tabLst>
            </a:pPr>
            <a:r>
              <a:rPr lang="en-US" altLang="en-US" sz="2400" dirty="0">
                <a:latin typeface="Arial" charset="0"/>
                <a:cs typeface="Arial" charset="0"/>
              </a:rPr>
              <a:t>Irma	: I can’t play the piano, but I can play the violin. Can you play the violin?</a:t>
            </a:r>
          </a:p>
          <a:p>
            <a:pPr marL="1023938" indent="-1023938">
              <a:buFont typeface="Arial" charset="0"/>
              <a:buNone/>
              <a:tabLst>
                <a:tab pos="914400" algn="l"/>
              </a:tabLst>
            </a:pPr>
            <a:r>
              <a:rPr lang="en-US" altLang="en-US" sz="2400" dirty="0" err="1">
                <a:latin typeface="Arial" charset="0"/>
                <a:cs typeface="Arial" charset="0"/>
              </a:rPr>
              <a:t>Binsar</a:t>
            </a:r>
            <a:r>
              <a:rPr lang="en-US" altLang="en-US" sz="2400" dirty="0">
                <a:latin typeface="Arial" charset="0"/>
                <a:cs typeface="Arial" charset="0"/>
              </a:rPr>
              <a:t>	: No, I can’t.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193BA4C-3D63-421B-B7F6-642223B766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169" y="1084519"/>
            <a:ext cx="3239831" cy="323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85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E225DD86-98AF-4E5A-B1A3-A226941976CC}"/>
              </a:ext>
            </a:extLst>
          </p:cNvPr>
          <p:cNvSpPr txBox="1">
            <a:spLocks/>
          </p:cNvSpPr>
          <p:nvPr/>
        </p:nvSpPr>
        <p:spPr>
          <a:xfrm>
            <a:off x="457200" y="503238"/>
            <a:ext cx="8229600" cy="69691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3600" b="1" dirty="0">
                <a:solidFill>
                  <a:srgbClr val="88C73B"/>
                </a:solidFill>
                <a:latin typeface="Arial" charset="0"/>
                <a:cs typeface="Arial" charset="0"/>
              </a:rPr>
              <a:t>Think about it.</a:t>
            </a:r>
            <a:endParaRPr lang="id-ID" altLang="en-US" sz="3600" b="1" dirty="0">
              <a:solidFill>
                <a:srgbClr val="88C73B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9C328AED-C614-4ADD-9335-BDF5AA828769}"/>
              </a:ext>
            </a:extLst>
          </p:cNvPr>
          <p:cNvSpPr txBox="1">
            <a:spLocks/>
          </p:cNvSpPr>
          <p:nvPr/>
        </p:nvSpPr>
        <p:spPr>
          <a:xfrm>
            <a:off x="445168" y="1253289"/>
            <a:ext cx="4419600" cy="291866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charset="0"/>
              <a:buAutoNum type="arabicPeriod"/>
            </a:pPr>
            <a:r>
              <a:rPr lang="en-US" altLang="en-US" sz="2400" dirty="0">
                <a:latin typeface="Arial" charset="0"/>
                <a:cs typeface="Arial" charset="0"/>
              </a:rPr>
              <a:t>What do we say to tell people about our ability?</a:t>
            </a:r>
          </a:p>
          <a:p>
            <a:pPr marL="514350" indent="-514350">
              <a:buFont typeface="Arial" charset="0"/>
              <a:buAutoNum type="arabicPeriod"/>
            </a:pPr>
            <a:r>
              <a:rPr lang="en-US" altLang="en-US" sz="2400" dirty="0">
                <a:latin typeface="Arial" charset="0"/>
                <a:cs typeface="Arial" charset="0"/>
              </a:rPr>
              <a:t>What do we say to tell people about our inability?</a:t>
            </a:r>
          </a:p>
          <a:p>
            <a:pPr marL="514350" indent="-514350">
              <a:buFont typeface="Arial" charset="0"/>
              <a:buAutoNum type="arabicPeriod"/>
            </a:pPr>
            <a:r>
              <a:rPr lang="en-US" altLang="en-US" sz="2400" dirty="0">
                <a:latin typeface="Arial" charset="0"/>
                <a:cs typeface="Arial" charset="0"/>
              </a:rPr>
              <a:t>What do we say to know whether someone has the ability to play the guitar?</a:t>
            </a:r>
            <a:endParaRPr lang="id-ID" altLang="en-US" sz="2400" dirty="0">
              <a:latin typeface="Arial" charset="0"/>
              <a:cs typeface="Arial" charset="0"/>
            </a:endParaRPr>
          </a:p>
        </p:txBody>
      </p:sp>
      <p:pic>
        <p:nvPicPr>
          <p:cNvPr id="10" name="Picture 9" descr="A group of people in a room&#10;&#10;Description generated with high confidence">
            <a:extLst>
              <a:ext uri="{FF2B5EF4-FFF2-40B4-BE49-F238E27FC236}">
                <a16:creationId xmlns:a16="http://schemas.microsoft.com/office/drawing/2014/main" xmlns="" id="{6C37AD6E-CF31-4F44-8D07-4365FDF83C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581150"/>
            <a:ext cx="3841022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6920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E013F4-A4BE-49BC-B528-2C8ED9A21D25}"/>
              </a:ext>
            </a:extLst>
          </p:cNvPr>
          <p:cNvSpPr txBox="1">
            <a:spLocks/>
          </p:cNvSpPr>
          <p:nvPr/>
        </p:nvSpPr>
        <p:spPr>
          <a:xfrm>
            <a:off x="457200" y="503238"/>
            <a:ext cx="8229600" cy="69691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3600" b="1" dirty="0">
                <a:solidFill>
                  <a:srgbClr val="7CC43E"/>
                </a:solidFill>
                <a:latin typeface="Arial" charset="0"/>
                <a:cs typeface="Arial" charset="0"/>
              </a:rPr>
              <a:t>Act it out.</a:t>
            </a:r>
            <a:endParaRPr lang="id-ID" altLang="en-US" sz="3600" dirty="0">
              <a:solidFill>
                <a:srgbClr val="7CC43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9ED045-98A1-4874-912C-4DD02C315FBC}"/>
              </a:ext>
            </a:extLst>
          </p:cNvPr>
          <p:cNvSpPr txBox="1">
            <a:spLocks/>
          </p:cNvSpPr>
          <p:nvPr/>
        </p:nvSpPr>
        <p:spPr>
          <a:xfrm>
            <a:off x="533400" y="1504950"/>
            <a:ext cx="4267200" cy="2438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altLang="en-US" sz="2800" b="1" dirty="0">
                <a:latin typeface="Arial" charset="0"/>
                <a:cs typeface="Arial" charset="0"/>
              </a:rPr>
              <a:t>Make a group of three or four. Tell your friends in your group what musical instruments you can play.</a:t>
            </a:r>
            <a:endParaRPr lang="id-ID" altLang="en-US" sz="2800" b="1" dirty="0">
              <a:latin typeface="Arial" charset="0"/>
              <a:cs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6339BB9-CCEC-4E2F-8916-4ADF4A0C52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475014"/>
            <a:ext cx="3684468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2332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02A548-001C-4B5D-8955-8D2E563554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715" y="1745817"/>
            <a:ext cx="1315248" cy="2011680"/>
          </a:xfrm>
          <a:prstGeom prst="rect">
            <a:avLst/>
          </a:prstGeom>
        </p:spPr>
      </p:pic>
      <p:pic>
        <p:nvPicPr>
          <p:cNvPr id="7" name="Picture 3" descr="E:\ELISA\ERLANGGA LISA\2017\TEMPLATE PPT\SMP Mts English on Sky 2 (K13)\banner isi 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7" t="50000"/>
          <a:stretch/>
        </p:blipFill>
        <p:spPr bwMode="auto">
          <a:xfrm>
            <a:off x="-1" y="3879056"/>
            <a:ext cx="9141031" cy="126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ELISA\ERLANGGA LISA\2017\TEMPLATE PPT\SMP Mts English on Sky 2 (K13)\logo eos 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-28946"/>
            <a:ext cx="2060575" cy="153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C3311F00-A8F2-4FC0-8D27-3207013E1882}"/>
              </a:ext>
            </a:extLst>
          </p:cNvPr>
          <p:cNvSpPr txBox="1">
            <a:spLocks/>
          </p:cNvSpPr>
          <p:nvPr/>
        </p:nvSpPr>
        <p:spPr>
          <a:xfrm>
            <a:off x="838200" y="133350"/>
            <a:ext cx="6705600" cy="1288879"/>
          </a:xfrm>
          <a:prstGeom prst="rect">
            <a:avLst/>
          </a:prstGeom>
        </p:spPr>
        <p:txBody>
          <a:bodyPr anchor="ctr">
            <a:normAutofit fontScale="85000" lnSpcReduction="10000"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4400" b="1" dirty="0">
                <a:solidFill>
                  <a:srgbClr val="CF468A"/>
                </a:solidFill>
                <a:latin typeface="Arial" charset="0"/>
              </a:rPr>
              <a:t>2. I can say the alphabet, but I can’t say it backward.</a:t>
            </a:r>
            <a:endParaRPr lang="id-ID" altLang="en-US" sz="4400" b="1" dirty="0">
              <a:solidFill>
                <a:srgbClr val="CF468A"/>
              </a:solidFill>
              <a:latin typeface="Arial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2C301490-2C77-4E58-80D2-0BE4907C15CB}"/>
              </a:ext>
            </a:extLst>
          </p:cNvPr>
          <p:cNvSpPr txBox="1">
            <a:spLocks/>
          </p:cNvSpPr>
          <p:nvPr/>
        </p:nvSpPr>
        <p:spPr>
          <a:xfrm>
            <a:off x="400831" y="1291938"/>
            <a:ext cx="8229600" cy="5715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3600" b="1" dirty="0">
                <a:solidFill>
                  <a:srgbClr val="7CC43E"/>
                </a:solidFill>
                <a:latin typeface="Arial" charset="0"/>
                <a:cs typeface="Arial" charset="0"/>
              </a:rPr>
              <a:t>Say them.</a:t>
            </a:r>
            <a:endParaRPr lang="id-ID" altLang="en-US" sz="3600" b="1" dirty="0">
              <a:solidFill>
                <a:srgbClr val="7CC43E"/>
              </a:solidFill>
              <a:latin typeface="Arial" charset="0"/>
              <a:cs typeface="Arial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8CBC59E-FFCF-49BF-A656-390771912913}"/>
              </a:ext>
            </a:extLst>
          </p:cNvPr>
          <p:cNvSpPr txBox="1"/>
          <p:nvPr/>
        </p:nvSpPr>
        <p:spPr>
          <a:xfrm>
            <a:off x="789384" y="3638550"/>
            <a:ext cx="2382538" cy="851297"/>
          </a:xfrm>
          <a:prstGeom prst="roundRect">
            <a:avLst/>
          </a:prstGeom>
          <a:solidFill>
            <a:srgbClr val="CF468A"/>
          </a:solidFill>
          <a:ln>
            <a:solidFill>
              <a:srgbClr val="CF468A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Say the alphabet backwards.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8046C8E-75C0-4639-B82C-32DDFB91CEDA}"/>
              </a:ext>
            </a:extLst>
          </p:cNvPr>
          <p:cNvSpPr txBox="1"/>
          <p:nvPr/>
        </p:nvSpPr>
        <p:spPr>
          <a:xfrm>
            <a:off x="4036604" y="3638550"/>
            <a:ext cx="1505972" cy="851297"/>
          </a:xfrm>
          <a:prstGeom prst="roundRect">
            <a:avLst/>
          </a:prstGeom>
          <a:solidFill>
            <a:srgbClr val="CF468A"/>
          </a:solidFill>
          <a:ln>
            <a:solidFill>
              <a:srgbClr val="CF468A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Do thirty push-ups.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5757B04-52D4-44EF-ABA8-E4C482B1C6DB}"/>
              </a:ext>
            </a:extLst>
          </p:cNvPr>
          <p:cNvSpPr txBox="1"/>
          <p:nvPr/>
        </p:nvSpPr>
        <p:spPr>
          <a:xfrm>
            <a:off x="6596316" y="3638550"/>
            <a:ext cx="1663245" cy="851297"/>
          </a:xfrm>
          <a:prstGeom prst="roundRect">
            <a:avLst/>
          </a:prstGeom>
          <a:solidFill>
            <a:srgbClr val="CF468A"/>
          </a:solidFill>
          <a:ln>
            <a:solidFill>
              <a:srgbClr val="CF468A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Do a handstand.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6B5ED15-F34C-4C30-B244-F4D4E113D0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297" y="2183051"/>
            <a:ext cx="1758585" cy="12422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2AF8C15-5C65-471E-8F58-6ACB359395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601" y="1887910"/>
            <a:ext cx="613216" cy="172749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ECDD062-A4F7-42AA-A1A2-EF807E5016CC}"/>
              </a:ext>
            </a:extLst>
          </p:cNvPr>
          <p:cNvSpPr txBox="1"/>
          <p:nvPr/>
        </p:nvSpPr>
        <p:spPr>
          <a:xfrm>
            <a:off x="1867347" y="1938256"/>
            <a:ext cx="1825183" cy="442674"/>
          </a:xfrm>
          <a:prstGeom prst="wedgeRoundRectCallout">
            <a:avLst>
              <a:gd name="adj1" fmla="val -42399"/>
              <a:gd name="adj2" fmla="val 8391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Z, Y, X, W, ….</a:t>
            </a:r>
          </a:p>
        </p:txBody>
      </p:sp>
    </p:spTree>
    <p:extLst>
      <p:ext uri="{BB962C8B-B14F-4D97-AF65-F5344CB8AC3E}">
        <p14:creationId xmlns:p14="http://schemas.microsoft.com/office/powerpoint/2010/main" val="1881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5" grpId="0" animBg="1"/>
      <p:bldP spid="26" grpId="0" animBg="1"/>
      <p:bldP spid="27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isa">
      <a:majorFont>
        <a:latin typeface="Arial Rounded MT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747</TotalTime>
  <Words>523</Words>
  <Application>Microsoft Office PowerPoint</Application>
  <PresentationFormat>On-screen Show (16:9)</PresentationFormat>
  <Paragraphs>132</Paragraphs>
  <Slides>26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Elisa Putri Andini</dc:creator>
  <cp:lastModifiedBy>Ellisabeth Tiyas Utami</cp:lastModifiedBy>
  <cp:revision>116</cp:revision>
  <dcterms:created xsi:type="dcterms:W3CDTF">2016-06-25T05:09:46Z</dcterms:created>
  <dcterms:modified xsi:type="dcterms:W3CDTF">2018-04-04T01:27:33Z</dcterms:modified>
</cp:coreProperties>
</file>