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6"/>
  </p:notesMasterIdLst>
  <p:sldIdLst>
    <p:sldId id="256" r:id="rId2"/>
    <p:sldId id="285" r:id="rId3"/>
    <p:sldId id="286" r:id="rId4"/>
    <p:sldId id="287" r:id="rId5"/>
    <p:sldId id="288" r:id="rId6"/>
    <p:sldId id="289" r:id="rId7"/>
    <p:sldId id="292" r:id="rId8"/>
    <p:sldId id="293" r:id="rId9"/>
    <p:sldId id="291" r:id="rId10"/>
    <p:sldId id="294" r:id="rId11"/>
    <p:sldId id="320" r:id="rId12"/>
    <p:sldId id="295" r:id="rId13"/>
    <p:sldId id="321" r:id="rId14"/>
    <p:sldId id="296" r:id="rId15"/>
    <p:sldId id="322" r:id="rId16"/>
    <p:sldId id="263" r:id="rId17"/>
    <p:sldId id="323" r:id="rId18"/>
    <p:sldId id="297" r:id="rId19"/>
    <p:sldId id="264" r:id="rId20"/>
    <p:sldId id="298" r:id="rId21"/>
    <p:sldId id="266" r:id="rId22"/>
    <p:sldId id="305" r:id="rId23"/>
    <p:sldId id="306" r:id="rId24"/>
    <p:sldId id="307" r:id="rId25"/>
    <p:sldId id="269" r:id="rId26"/>
    <p:sldId id="303" r:id="rId27"/>
    <p:sldId id="271" r:id="rId28"/>
    <p:sldId id="273" r:id="rId29"/>
    <p:sldId id="308" r:id="rId30"/>
    <p:sldId id="309" r:id="rId31"/>
    <p:sldId id="278" r:id="rId32"/>
    <p:sldId id="310" r:id="rId33"/>
    <p:sldId id="275" r:id="rId34"/>
    <p:sldId id="267" r:id="rId35"/>
    <p:sldId id="311" r:id="rId36"/>
    <p:sldId id="313" r:id="rId37"/>
    <p:sldId id="315" r:id="rId38"/>
    <p:sldId id="316" r:id="rId39"/>
    <p:sldId id="317" r:id="rId40"/>
    <p:sldId id="318" r:id="rId41"/>
    <p:sldId id="319" r:id="rId42"/>
    <p:sldId id="283" r:id="rId43"/>
    <p:sldId id="324" r:id="rId44"/>
    <p:sldId id="325" r:id="rId4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378" y="12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21E6F-C46B-49FE-9CE0-62F9EC4D4A9B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CFD91-51C5-4864-AEAC-865B67C379B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CFD91-51C5-4864-AEAC-865B67C379BE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CFD91-51C5-4864-AEAC-865B67C379BE}" type="slidenum">
              <a:rPr lang="id-ID" smtClean="0"/>
              <a:pPr/>
              <a:t>42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CFD91-51C5-4864-AEAC-865B67C379BE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CFD91-51C5-4864-AEAC-865B67C379BE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CFD91-51C5-4864-AEAC-865B67C379BE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CFD91-51C5-4864-AEAC-865B67C379BE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137E6-A71B-4C23-87A2-33FC16D843AF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E137E6-A71B-4C23-87A2-33FC16D843AF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435CAB2-1622-4763-AB78-20EB20CCE63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JbTuz2POl4" TargetMode="External"/><Relationship Id="rId2" Type="http://schemas.openxmlformats.org/officeDocument/2006/relationships/hyperlink" Target="https://youtu.be/BV6MPXv9UA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hQwZzHjzntg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rgojati.com/wp-content/uploads/2010/07/log-yard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electricscotland.com/thomson/images/10.14%20Merapi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84315"/>
          </a:xfrm>
          <a:blipFill>
            <a:blip r:embed="rId3"/>
            <a:tile tx="0" ty="0" sx="100000" sy="100000" flip="none" algn="tl"/>
          </a:blipFill>
          <a:scene3d>
            <a:camera prst="obliqueBottomLef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id-ID" dirty="0" smtClean="0"/>
              <a:t>KLASIFIKASI MATERI DAN PERUBAHANYA</a:t>
            </a:r>
            <a:endParaRPr lang="id-ID" dirty="0"/>
          </a:p>
        </p:txBody>
      </p:sp>
      <p:sp>
        <p:nvSpPr>
          <p:cNvPr id="5" name="Pentagon 4"/>
          <p:cNvSpPr/>
          <p:nvPr/>
        </p:nvSpPr>
        <p:spPr>
          <a:xfrm>
            <a:off x="642910" y="3143248"/>
            <a:ext cx="2214578" cy="10001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CAKUPAN MATERI</a:t>
            </a:r>
            <a:endParaRPr lang="id-ID" dirty="0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714876" y="1857364"/>
            <a:ext cx="278608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>
            <a:off x="4714876" y="2786058"/>
            <a:ext cx="278608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MATERI</a:t>
            </a:r>
            <a:endParaRPr lang="id-ID" dirty="0"/>
          </a:p>
        </p:txBody>
      </p:sp>
      <p:sp>
        <p:nvSpPr>
          <p:cNvPr id="15" name="Rectangle 14"/>
          <p:cNvSpPr/>
          <p:nvPr/>
        </p:nvSpPr>
        <p:spPr>
          <a:xfrm>
            <a:off x="4714876" y="4500570"/>
            <a:ext cx="278608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SIFAT FISIKA DAN SIFAT KIMIA</a:t>
            </a:r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4714876" y="3643314"/>
            <a:ext cx="278608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METODE PEMISAHAN CAMPURAN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4714876" y="5357826"/>
            <a:ext cx="278608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PERUBAHAN FISIKA DAN PERUBAHAN KIMIA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7290" y="857232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dirty="0" smtClean="0"/>
              <a:t>Wujud Zat</a:t>
            </a:r>
            <a:endParaRPr lang="id-ID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" y="1643050"/>
            <a:ext cx="7372376" cy="2643206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id-ID" sz="2600" dirty="0" smtClean="0"/>
              <a:t>1.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Padat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071810"/>
            <a:ext cx="2500330" cy="26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143248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143248"/>
            <a:ext cx="25098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8596" y="357166"/>
            <a:ext cx="8229600" cy="8683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Partikel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padat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sol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2148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43438" y="1500174"/>
            <a:ext cx="4348162" cy="5053026"/>
          </a:xfrm>
          <a:prstGeom prst="rect">
            <a:avLst/>
          </a:prstGeom>
        </p:spPr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Ciri-cirinya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antarpartikel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berdekatan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Letaknya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teratur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Gaya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antarpartikel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kuat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Partikel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bergetar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596" y="428604"/>
            <a:ext cx="8229600" cy="3000396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 startAt="2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Cair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id-ID" sz="2800" dirty="0" smtClean="0"/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0"/>
            <a:ext cx="23622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643182"/>
            <a:ext cx="25146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571744"/>
            <a:ext cx="24384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Partikel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Cair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liqu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1434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00562" y="1357298"/>
            <a:ext cx="4186238" cy="4643470"/>
          </a:xfrm>
          <a:prstGeom prst="rect">
            <a:avLst/>
          </a:prstGeom>
        </p:spPr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Ciri-cirinya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partikel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jauh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Letaknya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teratur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Gaya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lebih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Getaran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bergeser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tempatnya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mengalir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609600"/>
            <a:ext cx="8229600" cy="31242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 startAt="3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lang="id-ID" sz="2800" dirty="0" smtClean="0"/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744"/>
            <a:ext cx="22860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71744"/>
            <a:ext cx="2438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571744"/>
            <a:ext cx="2357454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Partikel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Gas</a:t>
            </a:r>
          </a:p>
        </p:txBody>
      </p:sp>
      <p:pic>
        <p:nvPicPr>
          <p:cNvPr id="4" name="Picture 4" descr="partikel-g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929090" cy="47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43400" y="1571612"/>
            <a:ext cx="4572000" cy="4981588"/>
          </a:xfrm>
          <a:prstGeom prst="rect">
            <a:avLst/>
          </a:prstGeom>
        </p:spPr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Ciri-cirinya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Jarak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partikel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berjauhan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Letaknya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teratur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Gaya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lemah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Partikel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bebas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bergetar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/>
          <a:lstStyle>
            <a:extLst/>
          </a:lstStyle>
          <a:p>
            <a:r>
              <a:rPr lang="id-ID" dirty="0" smtClean="0">
                <a:solidFill>
                  <a:srgbClr val="FFFF00"/>
                </a:solidFill>
              </a:rPr>
              <a:t>Unsur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4038600" cy="2900370"/>
          </a:xfrm>
        </p:spPr>
        <p:txBody>
          <a:bodyPr>
            <a:normAutofit fontScale="77500" lnSpcReduction="20000"/>
          </a:bodyPr>
          <a:lstStyle>
            <a:extLst/>
          </a:lstStyle>
          <a:p>
            <a:r>
              <a:rPr lang="en-US" sz="3200" dirty="0" smtClean="0"/>
              <a:t>S</a:t>
            </a:r>
            <a:r>
              <a:rPr lang="id-ID" sz="3200" dirty="0" smtClean="0"/>
              <a:t>ubstansi murni yang tidak dapat dipisahkan menjadi sesuatu yang lebih sederhana, baik secara fisika maupun kimia, mengandung </a:t>
            </a:r>
            <a:r>
              <a:rPr lang="id-ID" sz="3200" i="1" dirty="0" smtClean="0"/>
              <a:t>satu jenis atom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pic>
        <p:nvPicPr>
          <p:cNvPr id="2050" name="Picture 2" descr="sulf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928670"/>
            <a:ext cx="1928826" cy="228601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857752" y="3571876"/>
            <a:ext cx="1928826" cy="214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Sulfur ( S )</a:t>
            </a:r>
            <a:endParaRPr lang="id-ID" dirty="0"/>
          </a:p>
        </p:txBody>
      </p:sp>
      <p:pic>
        <p:nvPicPr>
          <p:cNvPr id="1026" name="Picture 2" descr="cals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857628"/>
            <a:ext cx="2357454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29388" y="5572140"/>
            <a:ext cx="1928826" cy="214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Calsium ( Ca )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478632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Contoh:</a:t>
            </a:r>
            <a:endParaRPr lang="id-ID" dirty="0"/>
          </a:p>
        </p:txBody>
      </p:sp>
      <p:sp>
        <p:nvSpPr>
          <p:cNvPr id="11" name="Right Arrow 10"/>
          <p:cNvSpPr/>
          <p:nvPr/>
        </p:nvSpPr>
        <p:spPr>
          <a:xfrm>
            <a:off x="2428860" y="4714884"/>
            <a:ext cx="100013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>
          <a:xfrm>
            <a:off x="428596" y="428604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Unsur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37862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40719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42910" y="471488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id-ID" dirty="0" smtClean="0"/>
              <a:t>(a) Masjid Dian AL-Mahri (Masjid kubah emas yang berlokasi di Depok);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642910" y="5429264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(b) Monumen Nasional yang berlokasi di DKI Jakarta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71448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Contoh:</a:t>
            </a:r>
            <a:endParaRPr lang="id-ID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tha\Pictures\MP Navigator EX\2012_08_31\IMG_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609600"/>
            <a:ext cx="8305800" cy="5676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642942"/>
          </a:xfrm>
        </p:spPr>
        <p:txBody>
          <a:bodyPr/>
          <a:lstStyle>
            <a:extLst/>
          </a:lstStyle>
          <a:p>
            <a:r>
              <a:rPr lang="id-ID" dirty="0" smtClean="0"/>
              <a:t>Senyawa</a:t>
            </a:r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35004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85860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71876"/>
            <a:ext cx="3786214" cy="244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628654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id-ID" sz="4400" dirty="0" smtClean="0"/>
              <a:t>KOMPETENSI DASAR</a:t>
            </a:r>
            <a:endParaRPr lang="id-ID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2071678"/>
            <a:ext cx="7429552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marL="360363" indent="-360363"/>
            <a:r>
              <a:rPr lang="en-US" sz="2400" dirty="0" smtClean="0"/>
              <a:t>3.3.</a:t>
            </a:r>
            <a:r>
              <a:rPr lang="id-ID" sz="2400" dirty="0" smtClean="0"/>
              <a:t> Menjelaskan 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tunggal</a:t>
            </a:r>
            <a:r>
              <a:rPr lang="en-US" sz="2400" dirty="0" smtClean="0"/>
              <a:t> (</a:t>
            </a:r>
            <a:r>
              <a:rPr lang="en-US" sz="2400" dirty="0" err="1" smtClean="0"/>
              <a:t>unsur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), </a:t>
            </a: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fisika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kimia</a:t>
            </a:r>
            <a:r>
              <a:rPr lang="en-US" sz="2400" dirty="0" smtClean="0"/>
              <a:t>,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fisika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kimia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sehari-hari</a:t>
            </a:r>
            <a:r>
              <a:rPr lang="en-US" sz="2400" dirty="0" smtClean="0"/>
              <a:t>.</a:t>
            </a:r>
            <a:endParaRPr lang="id-ID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929066"/>
            <a:ext cx="7358114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marL="360363" indent="-360363"/>
            <a:r>
              <a:rPr lang="en-US" sz="2400" dirty="0" smtClean="0"/>
              <a:t>4.3.Menyajikan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penyelidikan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karya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larutan</a:t>
            </a:r>
            <a:r>
              <a:rPr lang="en-US" sz="2400" dirty="0" smtClean="0"/>
              <a:t>,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fisika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kimia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pemisahan</a:t>
            </a:r>
            <a:r>
              <a:rPr lang="en-US" sz="2400" dirty="0" smtClean="0"/>
              <a:t> </a:t>
            </a:r>
            <a:r>
              <a:rPr lang="en-US" sz="2400" dirty="0" err="1" smtClean="0"/>
              <a:t>campuran</a:t>
            </a:r>
            <a:r>
              <a:rPr lang="en-US" sz="2400" dirty="0" smtClean="0"/>
              <a:t>.</a:t>
            </a:r>
            <a:endParaRPr lang="id-ID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0034" y="714356"/>
            <a:ext cx="8183880" cy="4000528"/>
          </a:xfrm>
        </p:spPr>
        <p:txBody>
          <a:bodyPr/>
          <a:lstStyle/>
          <a:p>
            <a:pPr marL="449263" indent="-449263">
              <a:buFontTx/>
              <a:buNone/>
              <a:tabLst>
                <a:tab pos="449263" algn="l"/>
              </a:tabLst>
            </a:pPr>
            <a:r>
              <a:rPr lang="id-ID" dirty="0" smtClean="0"/>
              <a:t>C. Campuran </a:t>
            </a:r>
          </a:p>
          <a:p>
            <a:pPr marL="449263" indent="-449263" algn="just">
              <a:buFontTx/>
              <a:buNone/>
              <a:tabLst>
                <a:tab pos="449263" algn="l"/>
              </a:tabLst>
            </a:pPr>
            <a:r>
              <a:rPr lang="id-ID" dirty="0" smtClean="0"/>
              <a:t>    Campuran adalah gabungan dari beberapa zat yang saling bergabung tanpa melakuukan reaksi kimia. </a:t>
            </a:r>
          </a:p>
          <a:p>
            <a:pPr>
              <a:buFontTx/>
              <a:buNone/>
            </a:pPr>
            <a:r>
              <a:rPr lang="id-ID" dirty="0" smtClean="0"/>
              <a:t>Contoh :</a:t>
            </a:r>
          </a:p>
          <a:p>
            <a:pPr marL="265113" indent="184150">
              <a:buFontTx/>
              <a:buNone/>
            </a:pPr>
            <a:r>
              <a:rPr lang="id-ID" dirty="0" smtClean="0"/>
              <a:t>Campuran gula dan kopi </a:t>
            </a:r>
          </a:p>
          <a:p>
            <a:pPr marL="449263" indent="0">
              <a:buFontTx/>
              <a:buNone/>
            </a:pPr>
            <a:r>
              <a:rPr lang="id-ID" dirty="0" smtClean="0"/>
              <a:t>Udara yang terdiri dari campuran oksigen, nitrogen dan debu. </a:t>
            </a:r>
          </a:p>
          <a:p>
            <a:pPr marL="449263" indent="0">
              <a:buFontTx/>
              <a:buNone/>
            </a:pPr>
            <a:endParaRPr lang="id-ID" dirty="0" smtClean="0"/>
          </a:p>
          <a:p>
            <a:pPr marL="449263" indent="0">
              <a:buFontTx/>
              <a:buNone/>
            </a:pPr>
            <a:endParaRPr lang="id-ID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14348" y="4643446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Campuran ada dua yaitu campuran homogen dan campucan heterogen</a:t>
            </a:r>
            <a:endParaRPr lang="id-ID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1051560"/>
          </a:xfrm>
        </p:spPr>
        <p:txBody>
          <a:bodyPr/>
          <a:lstStyle>
            <a:extLst/>
          </a:lstStyle>
          <a:p>
            <a:pPr algn="ctr"/>
            <a:r>
              <a:rPr lang="id-ID" dirty="0" smtClean="0"/>
              <a:t>Campuran homogen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>
            <a:normAutofit fontScale="85000" lnSpcReduction="20000"/>
          </a:bodyPr>
          <a:lstStyle>
            <a:extLst/>
          </a:lstStyle>
          <a:p>
            <a:r>
              <a:rPr lang="id-ID" sz="3200" dirty="0" smtClean="0"/>
              <a:t>Disebut juga larutan, mempunyai sifat dan komposisi yang seragam pada setiap bagian campuran, tidak dapat dibedakan dengan melihat langsung, maupun di bawah mikroskop optis terbaik sekalipun</a:t>
            </a:r>
            <a:endParaRPr lang="en-US" sz="3200" dirty="0"/>
          </a:p>
        </p:txBody>
      </p:sp>
      <p:pic>
        <p:nvPicPr>
          <p:cNvPr id="9" name="Picture 2" descr="tryply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7896" y="1357298"/>
            <a:ext cx="2543194" cy="200026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000760" y="3429000"/>
            <a:ext cx="250033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Stainles s  steel </a:t>
            </a:r>
          </a:p>
          <a:p>
            <a:pPr algn="ctr"/>
            <a:r>
              <a:rPr lang="id-ID" dirty="0" smtClean="0"/>
              <a:t>( besi,nikel)</a:t>
            </a:r>
            <a:endParaRPr lang="id-ID" dirty="0"/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5429256" y="4286256"/>
            <a:ext cx="3101563" cy="1643075"/>
            <a:chOff x="4668" y="3357"/>
            <a:chExt cx="2478" cy="1623"/>
          </a:xfrm>
        </p:grpSpPr>
        <p:pic>
          <p:nvPicPr>
            <p:cNvPr id="15" name="Picture 4" descr="maple_syrup_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05" y="3357"/>
              <a:ext cx="941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8" descr="sirup-gr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68" y="3456"/>
              <a:ext cx="915" cy="1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1000"/>
            <a:ext cx="8229600" cy="2590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Larutan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0488" marR="0" lvl="0" indent="-90488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Larutan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0238" marR="0" lvl="0" indent="-630238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merupakan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campuran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homogen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0238" marR="0" lvl="0" indent="-630238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id-ID" sz="2800" dirty="0" smtClean="0"/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terdiri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630238" marR="0" lvl="0" indent="-630238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terlarut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pelarut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G:\my file\all about klas 7 2010-2011\gambar bab 7-9\gula pas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7561"/>
            <a:ext cx="2209800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G:\my file\all about klas 7 2010-2011\gambar slide zat\inde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357562"/>
            <a:ext cx="22161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G:\my file\all about klas 7 2010-2011\gambar slide zat\tea-lag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357562"/>
            <a:ext cx="211457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us 7"/>
          <p:cNvSpPr/>
          <p:nvPr/>
        </p:nvSpPr>
        <p:spPr>
          <a:xfrm>
            <a:off x="2571736" y="3714752"/>
            <a:ext cx="914400" cy="1066800"/>
          </a:xfrm>
          <a:prstGeom prst="mathPlus">
            <a:avLst>
              <a:gd name="adj1" fmla="val 27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638800" y="38862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14348" y="5000636"/>
            <a:ext cx="112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onstantia" pitchFamily="18" charset="0"/>
              </a:rPr>
              <a:t>Gula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pasir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42910" y="5357826"/>
            <a:ext cx="1382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nstantia" pitchFamily="18" charset="0"/>
              </a:rPr>
              <a:t>(</a:t>
            </a:r>
            <a:r>
              <a:rPr lang="en-US" dirty="0" err="1">
                <a:latin typeface="Constantia" pitchFamily="18" charset="0"/>
              </a:rPr>
              <a:t>Zat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terlarut</a:t>
            </a:r>
            <a:r>
              <a:rPr lang="en-US" dirty="0">
                <a:latin typeface="Constantia" pitchFamily="18" charset="0"/>
              </a:rPr>
              <a:t>)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3500430" y="5072074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(</a:t>
            </a:r>
            <a:r>
              <a:rPr lang="id-ID" dirty="0" smtClean="0">
                <a:latin typeface="Constantia" pitchFamily="18" charset="0"/>
              </a:rPr>
              <a:t>Air teh</a:t>
            </a:r>
            <a:r>
              <a:rPr lang="en-US" dirty="0" smtClean="0">
                <a:latin typeface="Constantia" pitchFamily="18" charset="0"/>
              </a:rPr>
              <a:t>)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357554" y="5357826"/>
            <a:ext cx="150019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tantia" pitchFamily="18" charset="0"/>
              </a:rPr>
              <a:t>(</a:t>
            </a:r>
            <a:r>
              <a:rPr lang="en-US" dirty="0" err="1">
                <a:latin typeface="Constantia" pitchFamily="18" charset="0"/>
              </a:rPr>
              <a:t>Zat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pelarut</a:t>
            </a:r>
            <a:r>
              <a:rPr lang="en-US" dirty="0">
                <a:latin typeface="Constantia" pitchFamily="18" charset="0"/>
              </a:rPr>
              <a:t>)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786578" y="5072074"/>
            <a:ext cx="1125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onstantia" pitchFamily="18" charset="0"/>
              </a:rPr>
              <a:t>Teh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manis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6786578" y="5357826"/>
            <a:ext cx="1042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nstantia" pitchFamily="18" charset="0"/>
              </a:rPr>
              <a:t>(</a:t>
            </a:r>
            <a:r>
              <a:rPr lang="en-US" dirty="0" err="1">
                <a:latin typeface="Constantia" pitchFamily="18" charset="0"/>
              </a:rPr>
              <a:t>Larutan</a:t>
            </a:r>
            <a:r>
              <a:rPr lang="en-US" dirty="0"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28596" y="500042"/>
            <a:ext cx="8229600" cy="300039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Larutan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0488" marR="0" lvl="0" indent="-90488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Larutan</a:t>
            </a: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asam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/>
            <a:endParaRPr lang="id-ID" sz="2800" dirty="0" smtClean="0"/>
          </a:p>
          <a:p>
            <a:pPr marL="360363"/>
            <a:r>
              <a:rPr lang="id-ID" sz="2800" dirty="0" smtClean="0"/>
              <a:t>Ciri-cirinya:.</a:t>
            </a:r>
          </a:p>
          <a:p>
            <a:pPr marL="900113" indent="-539750"/>
            <a:r>
              <a:rPr lang="id-ID" sz="2800" dirty="0" smtClean="0"/>
              <a:t>(a) Rasanya masam (tidak boleh dicoba kecuali dalam makanan).</a:t>
            </a:r>
          </a:p>
          <a:p>
            <a:pPr marL="900113" indent="-539750"/>
            <a:r>
              <a:rPr lang="id-ID" sz="2800" dirty="0" smtClean="0"/>
              <a:t>(b) Dapat menimbulkan korosi.</a:t>
            </a:r>
          </a:p>
          <a:p>
            <a:pPr marL="900113" indent="-539750"/>
            <a:r>
              <a:rPr lang="id-ID" sz="2800" dirty="0" smtClean="0"/>
              <a:t>(c) Mengubah kertas lakmus biru menjadi merah.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071942"/>
            <a:ext cx="69294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350043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Contoh</a:t>
            </a:r>
            <a:r>
              <a:rPr lang="id-ID" dirty="0" smtClean="0"/>
              <a:t>:</a:t>
            </a:r>
            <a:endParaRPr lang="id-ID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1736" y="571480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Larutan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571612"/>
            <a:ext cx="81439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err="1" smtClean="0"/>
              <a:t>Larutan</a:t>
            </a:r>
            <a:r>
              <a:rPr lang="id-ID" sz="2000" b="1" dirty="0" smtClean="0"/>
              <a:t> basa</a:t>
            </a:r>
            <a:endParaRPr lang="en-US" sz="2000" b="1" dirty="0" smtClean="0"/>
          </a:p>
          <a:p>
            <a:endParaRPr lang="id-ID" dirty="0" smtClean="0"/>
          </a:p>
          <a:p>
            <a:pPr marL="269875"/>
            <a:r>
              <a:rPr lang="id-ID" dirty="0" smtClean="0"/>
              <a:t>ciri-cirinya:</a:t>
            </a:r>
          </a:p>
          <a:p>
            <a:pPr marL="539750" indent="-269875"/>
            <a:r>
              <a:rPr lang="id-ID" dirty="0" smtClean="0"/>
              <a:t>a. Mempunyai rasa agak pahit (tidak boleh dicoba).</a:t>
            </a:r>
          </a:p>
          <a:p>
            <a:pPr marL="539750" indent="-269875"/>
            <a:r>
              <a:rPr lang="it-IT" dirty="0" smtClean="0"/>
              <a:t>b. Terasa licin di kulit.</a:t>
            </a:r>
          </a:p>
          <a:p>
            <a:pPr marL="539750" indent="-269875"/>
            <a:r>
              <a:rPr lang="id-ID" dirty="0" smtClean="0"/>
              <a:t>c. Mengubah kertas lakmus merah menjadi biru.</a:t>
            </a:r>
            <a:endParaRPr lang="id-ID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256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371475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Contoh: </a:t>
            </a:r>
            <a:endParaRPr lang="id-ID" sz="2400" dirty="0"/>
          </a:p>
        </p:txBody>
      </p:sp>
      <p:sp>
        <p:nvSpPr>
          <p:cNvPr id="7" name="Rectangle 6"/>
          <p:cNvSpPr/>
          <p:nvPr/>
        </p:nvSpPr>
        <p:spPr>
          <a:xfrm>
            <a:off x="3143240" y="4286256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sabun cuci, </a:t>
            </a:r>
            <a:r>
              <a:rPr lang="nl-NL" dirty="0" smtClean="0"/>
              <a:t>sampo, pasta gigi, obat mag, dan pupuk.</a:t>
            </a:r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857256"/>
          </a:xfrm>
        </p:spPr>
        <p:txBody>
          <a:bodyPr/>
          <a:lstStyle>
            <a:extLst/>
          </a:lstStyle>
          <a:p>
            <a:pPr algn="ctr"/>
            <a:r>
              <a:rPr lang="id-ID" dirty="0" smtClean="0"/>
              <a:t>Campuran heterogen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>
            <a:normAutofit fontScale="92500"/>
          </a:bodyPr>
          <a:lstStyle>
            <a:extLst/>
          </a:lstStyle>
          <a:p>
            <a:r>
              <a:rPr lang="id-ID" sz="3200" dirty="0" smtClean="0"/>
              <a:t>Mempunyai sifat dan komposisi yang bervariasi pada setiap bagian campuran, dapat dibedakan dengan melihat langsung (secara fisik terpisah).</a:t>
            </a:r>
            <a:endParaRPr lang="id-ID" sz="32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000240"/>
            <a:ext cx="208597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2910" y="428604"/>
            <a:ext cx="7772400" cy="609600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Perbedaan campuran&amp;senyawa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28596" y="1189628"/>
          <a:ext cx="8286808" cy="53112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3404"/>
                <a:gridCol w="4143404"/>
              </a:tblGrid>
              <a:tr h="51055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Campuran 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Senyawa </a:t>
                      </a:r>
                      <a:endParaRPr lang="id-ID" sz="2400" dirty="0"/>
                    </a:p>
                  </a:txBody>
                  <a:tcPr/>
                </a:tc>
              </a:tr>
              <a:tr h="781484">
                <a:tc>
                  <a:txBody>
                    <a:bodyPr/>
                    <a:lstStyle/>
                    <a:p>
                      <a:pPr algn="just"/>
                      <a:r>
                        <a:rPr lang="id-ID" sz="2000" dirty="0" smtClean="0"/>
                        <a:t>Terbentuk tanpa melalui reaksi</a:t>
                      </a:r>
                      <a:r>
                        <a:rPr lang="id-ID" sz="2000" baseline="0" dirty="0" smtClean="0"/>
                        <a:t> kimia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2000" dirty="0" smtClean="0"/>
                        <a:t>Terbentuk melalui reaksi kimia</a:t>
                      </a:r>
                      <a:endParaRPr lang="id-ID" sz="2000" dirty="0"/>
                    </a:p>
                  </a:txBody>
                  <a:tcPr/>
                </a:tc>
              </a:tr>
              <a:tr h="1448956">
                <a:tc>
                  <a:txBody>
                    <a:bodyPr/>
                    <a:lstStyle/>
                    <a:p>
                      <a:pPr algn="just"/>
                      <a:r>
                        <a:rPr lang="id-ID" sz="2000" dirty="0" smtClean="0"/>
                        <a:t>Perbandingan komponen penyusunnya sembarang.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2000" dirty="0" smtClean="0"/>
                        <a:t>Perbandingan komponen penyusunnya tetap.</a:t>
                      </a:r>
                      <a:endParaRPr lang="id-ID" sz="2000" dirty="0"/>
                    </a:p>
                  </a:txBody>
                  <a:tcPr/>
                </a:tc>
              </a:tr>
              <a:tr h="1121260">
                <a:tc>
                  <a:txBody>
                    <a:bodyPr/>
                    <a:lstStyle/>
                    <a:p>
                      <a:pPr algn="just"/>
                      <a:r>
                        <a:rPr lang="id-ID" sz="2000" dirty="0" smtClean="0"/>
                        <a:t>Komponen penyusunnya memiliki sifat masing-masing. 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2000" dirty="0" smtClean="0"/>
                        <a:t>Komponen senyawa kehilangan sifatnya semula.</a:t>
                      </a:r>
                    </a:p>
                  </a:txBody>
                  <a:tcPr/>
                </a:tc>
              </a:tr>
              <a:tr h="1448956">
                <a:tc>
                  <a:txBody>
                    <a:bodyPr/>
                    <a:lstStyle/>
                    <a:p>
                      <a:pPr algn="just"/>
                      <a:r>
                        <a:rPr lang="id-ID" sz="2000" dirty="0" smtClean="0"/>
                        <a:t>Komponen penyusunnya dapat dipisahkan dengan cara fisis.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2000" dirty="0" smtClean="0"/>
                        <a:t>Komponen penyusunnya dipisahkan dengan reaksi kimia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785818"/>
          </a:xfrm>
        </p:spPr>
        <p:txBody>
          <a:bodyPr/>
          <a:lstStyle/>
          <a:p>
            <a:r>
              <a:rPr lang="id-ID" dirty="0" smtClean="0"/>
              <a:t>PEMISAHAN CAMPURAN</a:t>
            </a:r>
            <a:endParaRPr lang="id-ID" dirty="0"/>
          </a:p>
        </p:txBody>
      </p:sp>
      <p:sp>
        <p:nvSpPr>
          <p:cNvPr id="6" name="Pentagon 5"/>
          <p:cNvSpPr/>
          <p:nvPr/>
        </p:nvSpPr>
        <p:spPr>
          <a:xfrm>
            <a:off x="1428728" y="1500174"/>
            <a:ext cx="5000660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PENYARINGAN ( FILTRASI )</a:t>
            </a:r>
            <a:endParaRPr lang="id-ID" sz="2000" dirty="0"/>
          </a:p>
        </p:txBody>
      </p:sp>
      <p:sp>
        <p:nvSpPr>
          <p:cNvPr id="7" name="Pentagon 6"/>
          <p:cNvSpPr/>
          <p:nvPr/>
        </p:nvSpPr>
        <p:spPr>
          <a:xfrm>
            <a:off x="1428728" y="2928934"/>
            <a:ext cx="5000660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PENYULINGAN( DESTILASI)</a:t>
            </a:r>
            <a:endParaRPr lang="id-ID" sz="2000" dirty="0"/>
          </a:p>
        </p:txBody>
      </p:sp>
      <p:sp>
        <p:nvSpPr>
          <p:cNvPr id="9" name="Pentagon 8"/>
          <p:cNvSpPr/>
          <p:nvPr/>
        </p:nvSpPr>
        <p:spPr>
          <a:xfrm>
            <a:off x="1428728" y="3643314"/>
            <a:ext cx="5000660" cy="8572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PENGKRISTALAN (KRISTALISASI)</a:t>
            </a:r>
            <a:endParaRPr lang="id-ID" sz="2000" dirty="0"/>
          </a:p>
        </p:txBody>
      </p:sp>
      <p:sp>
        <p:nvSpPr>
          <p:cNvPr id="10" name="Pentagon 9"/>
          <p:cNvSpPr/>
          <p:nvPr/>
        </p:nvSpPr>
        <p:spPr>
          <a:xfrm>
            <a:off x="1428728" y="4500570"/>
            <a:ext cx="5000660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PENYUBLIMAN( SUBLIMASI )</a:t>
            </a:r>
            <a:endParaRPr lang="id-ID" sz="2000" dirty="0"/>
          </a:p>
        </p:txBody>
      </p:sp>
      <p:sp>
        <p:nvSpPr>
          <p:cNvPr id="11" name="Pentagon 10"/>
          <p:cNvSpPr/>
          <p:nvPr/>
        </p:nvSpPr>
        <p:spPr>
          <a:xfrm>
            <a:off x="1428728" y="5214950"/>
            <a:ext cx="4929222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KROMATOGRAFI</a:t>
            </a:r>
            <a:endParaRPr lang="id-ID" sz="2000" dirty="0"/>
          </a:p>
        </p:txBody>
      </p:sp>
      <p:sp>
        <p:nvSpPr>
          <p:cNvPr id="8" name="Pentagon 7"/>
          <p:cNvSpPr/>
          <p:nvPr/>
        </p:nvSpPr>
        <p:spPr>
          <a:xfrm>
            <a:off x="1428728" y="2214554"/>
            <a:ext cx="5000660" cy="7143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SENTRIFUGASI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id-ID" dirty="0" smtClean="0"/>
              <a:t>PENYARINGAN ( filtrasi 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8472518" cy="1008849"/>
          </a:xfrm>
        </p:spPr>
        <p:txBody>
          <a:bodyPr>
            <a:normAutofit/>
          </a:bodyPr>
          <a:lstStyle/>
          <a:p>
            <a:r>
              <a:rPr lang="id-ID" dirty="0" smtClean="0"/>
              <a:t>Proses pemisahan campuran berdasarkan perbedaan ukuran partikel</a:t>
            </a:r>
            <a:endParaRPr lang="id-ID" dirty="0"/>
          </a:p>
        </p:txBody>
      </p:sp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28596" y="2786058"/>
            <a:ext cx="8358246" cy="3786214"/>
            <a:chOff x="1991" y="4979"/>
            <a:chExt cx="4161" cy="2309"/>
          </a:xfrm>
        </p:grpSpPr>
        <p:pic>
          <p:nvPicPr>
            <p:cNvPr id="4099" name="Picture 3" descr="filtration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1" y="5157"/>
              <a:ext cx="1990" cy="2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 descr="filtrasi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4" y="4979"/>
              <a:ext cx="3078" cy="2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id-ID" dirty="0" smtClean="0"/>
              <a:t>SENTRIFUGASI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571472" y="1714488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000" dirty="0" smtClean="0"/>
              <a:t>partikel padatan yang terdapat dalam campuran memiliki ukuran sangat </a:t>
            </a:r>
            <a:r>
              <a:rPr lang="sv-SE" sz="2000" dirty="0" smtClean="0"/>
              <a:t>halus dan jumlah campurannya lebih sedikit.</a:t>
            </a:r>
            <a:endParaRPr lang="id-ID" sz="20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857628"/>
            <a:ext cx="392909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342900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Contoh: </a:t>
            </a:r>
            <a:endParaRPr lang="id-ID" sz="2400" dirty="0"/>
          </a:p>
        </p:txBody>
      </p:sp>
      <p:sp>
        <p:nvSpPr>
          <p:cNvPr id="7" name="Rectangle 6"/>
          <p:cNvSpPr/>
          <p:nvPr/>
        </p:nvSpPr>
        <p:spPr>
          <a:xfrm>
            <a:off x="2571736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 smtClean="0"/>
              <a:t>Sumber: Dok. Kemdikbud</a:t>
            </a:r>
          </a:p>
          <a:p>
            <a:r>
              <a:rPr lang="id-ID" dirty="0" smtClean="0"/>
              <a:t>Gambar Alat Sentrifugasi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642910" y="242886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dirty="0" smtClean="0"/>
              <a:t>Metode sentrifugasi digunakan secara luas untuk </a:t>
            </a:r>
            <a:r>
              <a:rPr lang="de-DE" dirty="0" smtClean="0"/>
              <a:t>memisahkan sel-sel darah merah dan sel-sel darah</a:t>
            </a:r>
            <a:r>
              <a:rPr lang="id-ID" dirty="0" smtClean="0"/>
              <a:t> putih dari plasma darah.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64373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Tujuan Pembelajaran </a:t>
            </a:r>
            <a:endParaRPr lang="id-ID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214422"/>
            <a:ext cx="6500858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 algn="just"/>
            <a:r>
              <a:rPr lang="id-ID" dirty="0" smtClean="0"/>
              <a:t>1.	</a:t>
            </a:r>
            <a:r>
              <a:rPr lang="id-ID" sz="2000" dirty="0" smtClean="0"/>
              <a:t>Melalui pengamatan lingkungan sekitar, peserta didik dapat menjelaskan karakteristik materi dengan benar.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2214554"/>
            <a:ext cx="7000924" cy="1292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 algn="just"/>
            <a:r>
              <a:rPr lang="id-ID" dirty="0" smtClean="0"/>
              <a:t>2</a:t>
            </a:r>
            <a:r>
              <a:rPr lang="id-ID" sz="2000" dirty="0" smtClean="0"/>
              <a:t>. Melalui pengamatan dan kajian pustaka peserta didik dapat menjelaskan perbedaan unsur, senyawa, dan campuran dengan benar</a:t>
            </a:r>
          </a:p>
          <a:p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286124"/>
            <a:ext cx="750099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/>
            <a:r>
              <a:rPr lang="id-ID" sz="2000" dirty="0" smtClean="0"/>
              <a:t>3. Melalui kegiatan pengamatan, peserta didik dapat menyajikan hasil pengamatan terhadap unsur, senyawa, dan campuran dengan tepat</a:t>
            </a:r>
            <a:endParaRPr lang="id-ID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286256"/>
            <a:ext cx="8072494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/>
            <a:r>
              <a:rPr lang="id-ID" sz="2000" dirty="0" smtClean="0"/>
              <a:t>4. Melalui kegiatan pengamatan, peserta didik dapat menyajikan hasil pengamatan mengenai perbedaan unsur, senyawa, dan campuran dengan tepat</a:t>
            </a:r>
            <a:endParaRPr lang="id-ID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286388"/>
            <a:ext cx="835824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/>
            <a:r>
              <a:rPr lang="id-ID" sz="2000" dirty="0" smtClean="0"/>
              <a:t>5. Melalui pengamatan, peserta didik dapat menjelaskan perbedaan campuran homogen dan campuran heterogen.</a:t>
            </a:r>
            <a:endParaRPr lang="id-ID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1472" y="642918"/>
            <a:ext cx="7696200" cy="609600"/>
          </a:xfrm>
          <a:prstGeom prst="rect">
            <a:avLst/>
          </a:prstGeom>
          <a:noFill/>
          <a:ln/>
        </p:spPr>
        <p:txBody>
          <a:bodyPr vert="horz" lIns="91440" tIns="45720" rIns="91440" bIns="45720" anchor="ctr" anchorCtr="0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PENYULINGAN / DESTILASASI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distillation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571744"/>
            <a:ext cx="8501122" cy="3000396"/>
          </a:xfrm>
          <a:prstGeom prst="rect">
            <a:avLst/>
          </a:prstGeom>
          <a:noFill/>
          <a:ln/>
        </p:spPr>
      </p:pic>
      <p:sp>
        <p:nvSpPr>
          <p:cNvPr id="8" name="Rectangle 7"/>
          <p:cNvSpPr/>
          <p:nvPr/>
        </p:nvSpPr>
        <p:spPr>
          <a:xfrm>
            <a:off x="642910" y="1357298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>
                <a:solidFill>
                  <a:srgbClr val="000066"/>
                </a:solidFill>
              </a:rPr>
              <a:t>Pemisahan campuran berdasarkan perbedaan titik didih</a:t>
            </a:r>
            <a:r>
              <a:rPr lang="en-US" dirty="0" smtClean="0">
                <a:solidFill>
                  <a:srgbClr val="000066"/>
                </a:solidFill>
              </a:rPr>
              <a:t>.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20002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Contoh: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1785918" y="20716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b="1" dirty="0" smtClean="0"/>
              <a:t>Penyulingan minyak bumi.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1000100" y="607220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Gambar </a:t>
            </a:r>
            <a:r>
              <a:rPr lang="es-ES" dirty="0" err="1" smtClean="0"/>
              <a:t>Pemisahan</a:t>
            </a:r>
            <a:r>
              <a:rPr lang="es-ES" dirty="0" smtClean="0"/>
              <a:t> </a:t>
            </a:r>
            <a:r>
              <a:rPr lang="es-ES" dirty="0" err="1" smtClean="0"/>
              <a:t>campuran</a:t>
            </a:r>
            <a:r>
              <a:rPr lang="es-ES" dirty="0" smtClean="0"/>
              <a:t> </a:t>
            </a:r>
            <a:r>
              <a:rPr lang="es-ES" dirty="0" err="1" smtClean="0"/>
              <a:t>dengan</a:t>
            </a:r>
            <a:r>
              <a:rPr lang="es-ES" dirty="0" smtClean="0"/>
              <a:t> cara </a:t>
            </a:r>
            <a:r>
              <a:rPr lang="es-ES" dirty="0" err="1" smtClean="0"/>
              <a:t>distilasi</a:t>
            </a:r>
            <a:endParaRPr lang="id-ID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00034" y="1714500"/>
          <a:ext cx="8286808" cy="4786334"/>
        </p:xfrm>
        <a:graphic>
          <a:graphicData uri="http://schemas.openxmlformats.org/presentationml/2006/ole">
            <p:oleObj spid="_x0000_s2050" name="Slide" r:id="rId4" imgW="4571966" imgH="3429131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04088"/>
            <a:ext cx="8229600" cy="72464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KRISTALISASI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20085"/>
            <a:ext cx="8258204" cy="86597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 memisahkan zat padat dari pelarutnya dengan cara menguapkan pelarutnya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07181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Contoh:</a:t>
            </a:r>
          </a:p>
          <a:p>
            <a:r>
              <a:rPr lang="id-ID" sz="2400" dirty="0" smtClean="0"/>
              <a:t>Proses pembuatan garam </a:t>
            </a:r>
            <a:endParaRPr lang="id-ID" sz="2400" dirty="0"/>
          </a:p>
        </p:txBody>
      </p:sp>
      <p:pic>
        <p:nvPicPr>
          <p:cNvPr id="6" name="Picture 5" descr="G:\my file\all about klas 7 2010-2011\gambar bab 7-9\kristalisasi gara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496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186634" cy="51033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PENYUBLIMAN / SUBLIMASI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86766" cy="580221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Pemisahan / memurnikan zat yang dapat menyblim seperti kapur barus , menthol , iodium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857892"/>
            <a:ext cx="2924196" cy="35719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Memurnikan Iodium </a:t>
            </a:r>
            <a:endParaRPr lang="id-ID" dirty="0"/>
          </a:p>
        </p:txBody>
      </p:sp>
      <p:pic>
        <p:nvPicPr>
          <p:cNvPr id="5122" name="Picture 2" descr="v_iod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v_iod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928934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v_iod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786058"/>
            <a:ext cx="3286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71480"/>
            <a:ext cx="7772400" cy="793750"/>
          </a:xfrm>
          <a:noFill/>
          <a:ln/>
        </p:spPr>
        <p:txBody>
          <a:bodyPr lIns="91440" tIns="45720" rIns="91440" bIns="45720" anchor="ctr" anchorCtr="0"/>
          <a:lstStyle/>
          <a:p>
            <a:r>
              <a:rPr lang="id-ID" sz="4000" dirty="0" smtClean="0"/>
              <a:t>Kromatografi</a:t>
            </a:r>
            <a:endParaRPr lang="en-US" sz="4000" dirty="0"/>
          </a:p>
        </p:txBody>
      </p:sp>
      <p:pic>
        <p:nvPicPr>
          <p:cNvPr id="135171" name="Picture 3" descr="in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3714752"/>
            <a:ext cx="8286808" cy="2357454"/>
          </a:xfrm>
          <a:noFill/>
          <a:ln w="25400">
            <a:solidFill>
              <a:schemeClr val="tx2"/>
            </a:solidFill>
          </a:ln>
        </p:spPr>
      </p:pic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357158" y="1500174"/>
            <a:ext cx="82772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d-ID" sz="2400" dirty="0" smtClean="0"/>
              <a:t>Merupakan metode pemisahan campuran yang</a:t>
            </a:r>
          </a:p>
          <a:p>
            <a:pPr algn="just"/>
            <a:r>
              <a:rPr lang="fi-FI" sz="2400" dirty="0" smtClean="0"/>
              <a:t>didasarkan pada perbedaan kecepatan merambat antara</a:t>
            </a:r>
            <a:r>
              <a:rPr lang="id-ID" sz="2400" dirty="0" smtClean="0"/>
              <a:t> partikel-partikel yang bercampur dalam suatu medium diam ketika dialiri suatu medium gerak.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7148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>
                <a:solidFill>
                  <a:schemeClr val="accent4">
                    <a:lumMod val="75000"/>
                  </a:schemeClr>
                </a:solidFill>
              </a:rPr>
              <a:t>Sifat fisika dan sifat kimia</a:t>
            </a:r>
            <a:endParaRPr lang="id-ID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35729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1"/>
                </a:solidFill>
              </a:rPr>
              <a:t>a. Sifat fisika</a:t>
            </a:r>
            <a:endParaRPr lang="id-ID" sz="24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1928802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/>
              <a:t>Sifat yang berkaitan dengan keadaan fisik suatu zat. </a:t>
            </a:r>
          </a:p>
          <a:p>
            <a:pPr algn="just"/>
            <a:r>
              <a:rPr lang="id-ID" sz="2400" dirty="0" smtClean="0"/>
              <a:t>Sifat fisika termasuk di dalamnya bentuk, warna, bau, kekerasan, titik didih, titik beku, titik leleh, daya hantar, ukuran partikel, dan massa jenis (densitas).</a:t>
            </a:r>
            <a:endParaRPr lang="id-ID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01038" cy="71596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</a:t>
            </a:r>
            <a:r>
              <a:rPr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Fisika dan sifat kimia</a:t>
            </a:r>
            <a:endParaRPr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1785926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tabLst>
                <a:tab pos="449263" algn="l"/>
              </a:tabLst>
            </a:pPr>
            <a:r>
              <a:rPr lang="en-US" dirty="0" smtClean="0"/>
              <a:t>	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sifat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diamati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lain</a:t>
            </a:r>
          </a:p>
          <a:p>
            <a:pPr marL="449263" indent="-449263">
              <a:tabLst>
                <a:tab pos="449263" algn="l"/>
              </a:tabLst>
            </a:pPr>
            <a:r>
              <a:rPr lang="en-US" sz="2400" dirty="0" smtClean="0"/>
              <a:t>	</a:t>
            </a:r>
            <a:r>
              <a:rPr lang="en-US" sz="2400" dirty="0" err="1" smtClean="0"/>
              <a:t>Contoh</a:t>
            </a:r>
            <a:r>
              <a:rPr lang="en-US" sz="2400" dirty="0" smtClean="0"/>
              <a:t> : </a:t>
            </a:r>
            <a:endParaRPr lang="id-ID" sz="2400" dirty="0" smtClean="0"/>
          </a:p>
          <a:p>
            <a:pPr marL="906463" lvl="1" indent="-449263">
              <a:buFont typeface="Wingdings" pitchFamily="2" charset="2"/>
              <a:buChar char="q"/>
              <a:tabLst>
                <a:tab pos="449263" algn="l"/>
              </a:tabLst>
            </a:pP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berkarat</a:t>
            </a:r>
            <a:r>
              <a:rPr lang="en-US" sz="2400" dirty="0" smtClean="0"/>
              <a:t> (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besi</a:t>
            </a:r>
            <a:r>
              <a:rPr lang="en-US" sz="2400" dirty="0" smtClean="0"/>
              <a:t>)</a:t>
            </a:r>
            <a:endParaRPr lang="id-ID" sz="2400" dirty="0" smtClean="0"/>
          </a:p>
          <a:p>
            <a:pPr marL="906463" lvl="1" indent="-449263">
              <a:buFont typeface="Wingdings" pitchFamily="2" charset="2"/>
              <a:buChar char="q"/>
              <a:tabLst>
                <a:tab pos="449263" algn="l"/>
              </a:tabLst>
            </a:pP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busuk</a:t>
            </a:r>
            <a:r>
              <a:rPr lang="en-US" sz="2400" dirty="0" smtClean="0"/>
              <a:t> (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)</a:t>
            </a:r>
            <a:endParaRPr lang="id-ID" sz="2400" dirty="0" smtClean="0"/>
          </a:p>
          <a:p>
            <a:pPr marL="906463" lvl="1" indent="-449263">
              <a:buFont typeface="Wingdings" pitchFamily="2" charset="2"/>
              <a:buChar char="q"/>
              <a:tabLst>
                <a:tab pos="449263" algn="l"/>
              </a:tabLst>
            </a:pP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dibakar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28596" y="100010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1"/>
                </a:solidFill>
              </a:rPr>
              <a:t>a. Sifat Kimia</a:t>
            </a:r>
            <a:endParaRPr lang="id-ID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28586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1"/>
                </a:solidFill>
              </a:rPr>
              <a:t>a. Perubahan fisika</a:t>
            </a:r>
            <a:endParaRPr lang="id-ID" sz="2400" dirty="0">
              <a:solidFill>
                <a:schemeClr val="accent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0034" y="1857364"/>
            <a:ext cx="8072494" cy="18573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d-ID" sz="2800" dirty="0" smtClean="0"/>
              <a:t>Perubahan zat yang tidak disertai dengan terbentuknya zat baru.</a:t>
            </a:r>
          </a:p>
          <a:p>
            <a:r>
              <a:rPr lang="id-ID" sz="2800" dirty="0" smtClean="0"/>
              <a:t>Komposisi materi tidak berubah, misalnya es yang mencair.</a:t>
            </a:r>
            <a:endParaRPr kumimoji="0" lang="id-ID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states of 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8572560" cy="2314587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8596" y="428604"/>
            <a:ext cx="8301038" cy="71596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vert="horz" anchor="b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Perubahan </a:t>
            </a:r>
            <a:r>
              <a:rPr kumimoji="0" lang="sv-S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Fisika dan </a:t>
            </a: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perubahan</a:t>
            </a:r>
            <a:r>
              <a:rPr kumimoji="0" lang="sv-S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kimia</a:t>
            </a: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596" y="1785926"/>
            <a:ext cx="8286808" cy="2357454"/>
          </a:xfrm>
          <a:prstGeom prst="rect">
            <a:avLst/>
          </a:prstGeom>
        </p:spPr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Perubahan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bersifat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sementara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menghasilkan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partikel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penyusun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berubah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wujud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ukuran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(gas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menjadi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sebaliknya,air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menjadi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sebaliknya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58" y="714356"/>
            <a:ext cx="6786610" cy="71437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ciri-ciri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perubahan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fisi</a:t>
            </a: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+mj-cs"/>
              </a:rPr>
              <a:t>ka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Blast Furnace low res"/>
          <p:cNvPicPr>
            <a:picLocks noChangeAspect="1" noChangeArrowheads="1"/>
          </p:cNvPicPr>
          <p:nvPr/>
        </p:nvPicPr>
        <p:blipFill>
          <a:blip r:embed="rId2"/>
          <a:srcRect l="21887" r="24773" b="15419"/>
          <a:stretch>
            <a:fillRect/>
          </a:stretch>
        </p:blipFill>
        <p:spPr bwMode="auto">
          <a:xfrm>
            <a:off x="5857884" y="4357694"/>
            <a:ext cx="2357454" cy="1428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86512" y="578645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Besi meleleh</a:t>
            </a:r>
            <a:endParaRPr lang="id-ID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357694"/>
            <a:ext cx="271464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71802" y="57864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Air mendidih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478632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Contoh:</a:t>
            </a:r>
            <a:endParaRPr lang="id-ID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71472" y="1214422"/>
            <a:ext cx="8429684" cy="100013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Perubahan yang bersifat irreversible atau tidak dapat balik dan dihasilkan zat yang baru misalnya pembakaran , pembusukan , perkaratan , fotosintesis.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71480"/>
            <a:ext cx="4614866" cy="642942"/>
          </a:xfrm>
          <a:prstGeom prst="rect">
            <a:avLst/>
          </a:prstGeom>
        </p:spPr>
        <p:txBody>
          <a:bodyPr vert="horz" anchor="b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PERUBAHAN KIMIA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3571876"/>
            <a:ext cx="3071834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Ciri-ciri perubahan kimia</a:t>
            </a:r>
            <a:endParaRPr lang="id-ID" sz="3200" dirty="0"/>
          </a:p>
        </p:txBody>
      </p:sp>
      <p:sp>
        <p:nvSpPr>
          <p:cNvPr id="6" name="Rectangle 5"/>
          <p:cNvSpPr/>
          <p:nvPr/>
        </p:nvSpPr>
        <p:spPr>
          <a:xfrm>
            <a:off x="5500694" y="2500306"/>
            <a:ext cx="31432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Perubahan warna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5500694" y="3286124"/>
            <a:ext cx="31432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Terbentuk gas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5500694" y="4071942"/>
            <a:ext cx="31432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Perubahan suhu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5500694" y="4857760"/>
            <a:ext cx="31432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Timbul endapan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5500694" y="5643578"/>
            <a:ext cx="314327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Terjadi perubahan pH</a:t>
            </a:r>
            <a:endParaRPr lang="id-ID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929058" y="2786058"/>
            <a:ext cx="1500198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29058" y="3500438"/>
            <a:ext cx="142876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29058" y="4286256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29058" y="4286256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3893339" y="4321975"/>
            <a:ext cx="1500198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64373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Tujuan Pembelajaran </a:t>
            </a:r>
            <a:endParaRPr lang="id-ID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428736"/>
            <a:ext cx="557216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/>
            <a:r>
              <a:rPr lang="id-ID" dirty="0" smtClean="0"/>
              <a:t>6. Melalui pengamatan peserta didik dapat menjelaskan larutan yang bersifat asam dengan benar</a:t>
            </a:r>
          </a:p>
          <a:p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357430"/>
            <a:ext cx="6143668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/>
            <a:r>
              <a:rPr lang="id-ID" sz="2000" dirty="0" smtClean="0"/>
              <a:t>7.Melalui pengamatan peserta didik dapat menjelaskan larutan yang bersifat basa dengan benar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3071810"/>
            <a:ext cx="678661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 algn="just"/>
            <a:r>
              <a:rPr lang="id-ID" dirty="0" smtClean="0"/>
              <a:t>8. Melalui pengamatan, peserta didik dapat menjelaskan larutan yang bersifat netral dengan benar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3714752"/>
            <a:ext cx="7429552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 algn="just"/>
            <a:r>
              <a:rPr lang="id-ID" dirty="0" smtClean="0"/>
              <a:t>9. Melalui kegiatan praktikum, peserta didik dapat melakukan percobaan asam-basa suatu larutan dengan menggunakan indikator buatan dengan benar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643446"/>
            <a:ext cx="785818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 algn="just"/>
            <a:r>
              <a:rPr lang="id-ID" dirty="0" smtClean="0"/>
              <a:t>10.Melalui kegiatan praktikum, peserta didik dapat melakukan percobaan asam-basa suatu larutan dengan menggunakan indikator alami dengan benar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5572140"/>
            <a:ext cx="8429652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 algn="just"/>
            <a:r>
              <a:rPr lang="id-ID" dirty="0" smtClean="0"/>
              <a:t>11.Melalui kegiatan praktikum uji sifat larutan, siswa dapat membedakan larutan yang bersifat asam, basa, dan netral dengan benar</a:t>
            </a:r>
            <a:endParaRPr lang="id-ID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8596" y="1071546"/>
            <a:ext cx="4614866" cy="64294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Contoh: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1857364"/>
            <a:ext cx="1927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Pembakaran</a:t>
            </a:r>
            <a:endParaRPr lang="en-US" dirty="0" smtClean="0"/>
          </a:p>
        </p:txBody>
      </p:sp>
      <p:pic>
        <p:nvPicPr>
          <p:cNvPr id="5" name="Picture 4" descr="campfire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29718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r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500306"/>
            <a:ext cx="28194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214810" y="3357562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8596" y="1071546"/>
            <a:ext cx="4614866" cy="64294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Contoh: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785926"/>
            <a:ext cx="8229600" cy="4340237"/>
          </a:xfrm>
          <a:prstGeom prst="rect">
            <a:avLst/>
          </a:prstGeom>
        </p:spPr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Peragian / fermentasi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Sesame-See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euyeum Band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85992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000496" y="2714620"/>
            <a:ext cx="990600" cy="838200"/>
          </a:xfrm>
          <a:prstGeom prst="rightArrow">
            <a:avLst>
              <a:gd name="adj1" fmla="val 50000"/>
              <a:gd name="adj2" fmla="val 2954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pic>
        <p:nvPicPr>
          <p:cNvPr id="9" name="Picture 7" descr="kedel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357694"/>
            <a:ext cx="267178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em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357694"/>
            <a:ext cx="24288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000496" y="4572008"/>
            <a:ext cx="990600" cy="838200"/>
          </a:xfrm>
          <a:prstGeom prst="rightArrow">
            <a:avLst>
              <a:gd name="adj1" fmla="val 50000"/>
              <a:gd name="adj2" fmla="val 2954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2071702" cy="50006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Contoh:</a:t>
            </a:r>
            <a:endParaRPr lang="id-ID" dirty="0"/>
          </a:p>
        </p:txBody>
      </p:sp>
      <p:pic>
        <p:nvPicPr>
          <p:cNvPr id="59394" name="Picture 2" descr="s_10_celebrating_l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14554"/>
            <a:ext cx="3357586" cy="2543180"/>
          </a:xfrm>
          <a:prstGeom prst="rect">
            <a:avLst/>
          </a:prstGeom>
          <a:noFill/>
        </p:spPr>
      </p:pic>
      <p:pic>
        <p:nvPicPr>
          <p:cNvPr id="59395" name="Picture 3" descr="tillery+f10-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3116"/>
            <a:ext cx="3857652" cy="250033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14348" y="5000636"/>
            <a:ext cx="307183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Pembakaran  gas /LPG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4500562" y="5000636"/>
            <a:ext cx="350046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Pembakaran gula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Link video pada pertemuan ke-4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142873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hlinkClick r:id="rId2"/>
              </a:rPr>
              <a:t>https://youtu.be/BV6MPXv9UA0</a:t>
            </a:r>
            <a:r>
              <a:rPr lang="id-ID" dirty="0" smtClean="0"/>
              <a:t>     air membeku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192880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hlinkClick r:id="rId3"/>
              </a:rPr>
              <a:t>https://youtu.be/GJbTuz2POl4</a:t>
            </a:r>
            <a:r>
              <a:rPr lang="id-ID" dirty="0" smtClean="0"/>
              <a:t>        proses fotosintesis 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242886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hlinkClick r:id="rId4"/>
              </a:rPr>
              <a:t>https://youtu.be/hQwZzHjzntg</a:t>
            </a:r>
            <a:r>
              <a:rPr lang="id-ID" dirty="0" smtClean="0"/>
              <a:t>        kembang api </a:t>
            </a:r>
            <a:endParaRPr lang="id-ID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64373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Tujuan Pembelajaran </a:t>
            </a:r>
            <a:endParaRPr lang="id-ID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714488"/>
            <a:ext cx="700092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 algn="just"/>
            <a:r>
              <a:rPr lang="id-ID" sz="2400" dirty="0" smtClean="0"/>
              <a:t>12.Melalui pengamatan dan diskusi, peserta didik dapat menjelaskan metode pemisahan Campuran dengan tepat.</a:t>
            </a:r>
            <a:endParaRPr lang="id-ID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928934"/>
            <a:ext cx="792961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9875" indent="-269875" algn="just"/>
            <a:r>
              <a:rPr lang="id-ID" sz="2400" dirty="0" smtClean="0"/>
              <a:t>13.Melalui kegiatan praktikum, peserta didik dapat melakukan percobaan pemisahan campuran dengan tepat</a:t>
            </a:r>
            <a:endParaRPr lang="id-ID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64373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Tujuan Pembelajaran </a:t>
            </a:r>
            <a:endParaRPr lang="id-ID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1571612"/>
            <a:ext cx="7286676" cy="1231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800" dirty="0" smtClean="0"/>
              <a:t>Peserta didik dapat menjelaskan sifat fisika dengan benar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928662" y="2786058"/>
            <a:ext cx="7929618" cy="95410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</a:t>
            </a:r>
            <a:r>
              <a:rPr kumimoji="0" lang="id-ID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eserta didik dapat menjelaskan sifat fisika dengan benar</a:t>
            </a:r>
            <a:endParaRPr kumimoji="0" lang="id-ID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457200" y="209550"/>
            <a:ext cx="8229600" cy="1295400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Materi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117709" y="1830488"/>
            <a:ext cx="6910675" cy="590400"/>
            <a:chOff x="504055" y="21598"/>
            <a:chExt cx="6910675" cy="590400"/>
          </a:xfrm>
        </p:grpSpPr>
        <p:sp>
          <p:nvSpPr>
            <p:cNvPr id="4" name="Rounded Rectangle 3"/>
            <p:cNvSpPr/>
            <p:nvPr/>
          </p:nvSpPr>
          <p:spPr>
            <a:xfrm>
              <a:off x="504055" y="21598"/>
              <a:ext cx="6910675" cy="5904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532876" y="50419"/>
              <a:ext cx="6853033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49" tIns="0" rIns="223849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3600" kern="1200" dirty="0" smtClean="0"/>
                <a:t>Cerita Materi</a:t>
              </a:r>
              <a:endParaRPr lang="en-US" sz="3600" kern="1200" dirty="0"/>
            </a:p>
          </p:txBody>
        </p:sp>
      </p:grpSp>
      <p:pic>
        <p:nvPicPr>
          <p:cNvPr id="6" name="Picture 2" descr="http://argojati.com/wp-content/uploads/2010/07/log-yar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432" y="3055192"/>
            <a:ext cx="4419600" cy="3686176"/>
          </a:xfrm>
          <a:prstGeom prst="rect">
            <a:avLst/>
          </a:prstGeom>
          <a:noFill/>
        </p:spPr>
      </p:pic>
      <p:pic>
        <p:nvPicPr>
          <p:cNvPr id="7" name="Picture 8" descr="http://loopdreamer.files.wordpress.com/2009/08/kebakaran-hu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140968"/>
            <a:ext cx="3028950" cy="1971676"/>
          </a:xfrm>
          <a:prstGeom prst="rect">
            <a:avLst/>
          </a:prstGeom>
          <a:noFill/>
        </p:spPr>
      </p:pic>
      <p:pic>
        <p:nvPicPr>
          <p:cNvPr id="8" name="Picture 6" descr="http://stat.kompasiana.com/files/2010/02/hutan_gund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8954" y="4836368"/>
            <a:ext cx="2419350" cy="1905000"/>
          </a:xfrm>
          <a:prstGeom prst="rect">
            <a:avLst/>
          </a:prstGeom>
          <a:noFill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371857" y="2494637"/>
            <a:ext cx="2736647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atinLnBrk="1"/>
            <a:r>
              <a:rPr kumimoji="1" lang="id-ID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rPr>
              <a:t>Alam sekitar</a:t>
            </a:r>
            <a:endParaRPr kumimoji="1" lang="en-GB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>
          <a:xfrm>
            <a:off x="457200" y="209550"/>
            <a:ext cx="8229600" cy="1295400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1117709" y="1830488"/>
            <a:ext cx="6910675" cy="590400"/>
            <a:chOff x="504055" y="21598"/>
            <a:chExt cx="6910675" cy="590400"/>
          </a:xfrm>
        </p:grpSpPr>
        <p:sp>
          <p:nvSpPr>
            <p:cNvPr id="5" name="Rounded Rectangle 4"/>
            <p:cNvSpPr/>
            <p:nvPr/>
          </p:nvSpPr>
          <p:spPr>
            <a:xfrm>
              <a:off x="504055" y="21598"/>
              <a:ext cx="6910675" cy="5904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32876" y="50419"/>
              <a:ext cx="6853033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849" tIns="0" rIns="223849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3600" kern="1200" dirty="0" smtClean="0"/>
                <a:t>Cerita Materi</a:t>
              </a:r>
              <a:endParaRPr lang="en-US" sz="3600" kern="1200" dirty="0"/>
            </a:p>
          </p:txBody>
        </p:sp>
      </p:grpSp>
      <p:pic>
        <p:nvPicPr>
          <p:cNvPr id="7" name="Picture 6" descr="Merapi Volcano, Indone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492896"/>
            <a:ext cx="4320479" cy="4320480"/>
          </a:xfrm>
          <a:prstGeom prst="rect">
            <a:avLst/>
          </a:prstGeom>
          <a:noFill/>
        </p:spPr>
      </p:pic>
      <p:pic>
        <p:nvPicPr>
          <p:cNvPr id="8" name="Picture 10" descr="http://discover-indo.tierranet.com/images/060515_Merapi_Eruption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096" y="3955876"/>
            <a:ext cx="3962400" cy="2857500"/>
          </a:xfrm>
          <a:prstGeom prst="rect">
            <a:avLst/>
          </a:prstGeom>
          <a:noFill/>
        </p:spPr>
      </p:pic>
      <p:pic>
        <p:nvPicPr>
          <p:cNvPr id="9" name="Picture 8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564903"/>
            <a:ext cx="2016224" cy="1612979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371857" y="2494637"/>
            <a:ext cx="2736647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atinLnBrk="1"/>
            <a:r>
              <a:rPr kumimoji="1" lang="id-ID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rPr>
              <a:t>Alam sekitar</a:t>
            </a:r>
            <a:endParaRPr kumimoji="1" lang="en-GB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40" y="785794"/>
            <a:ext cx="178594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d-ID" sz="2400" dirty="0" smtClean="0"/>
              <a:t>Materi</a:t>
            </a:r>
            <a:endParaRPr lang="id-ID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00562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dirty="0"/>
          </a:p>
        </p:txBody>
      </p:sp>
      <p:cxnSp>
        <p:nvCxnSpPr>
          <p:cNvPr id="21" name="Straight Connector 20"/>
          <p:cNvCxnSpPr>
            <a:endCxn id="42" idx="0"/>
          </p:cNvCxnSpPr>
          <p:nvPr/>
        </p:nvCxnSpPr>
        <p:spPr>
          <a:xfrm rot="10800000" flipV="1">
            <a:off x="2308844" y="1214422"/>
            <a:ext cx="1548780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" idx="2"/>
            <a:endCxn id="97" idx="0"/>
          </p:cNvCxnSpPr>
          <p:nvPr/>
        </p:nvCxnSpPr>
        <p:spPr>
          <a:xfrm rot="16200000" flipH="1">
            <a:off x="4463502" y="820171"/>
            <a:ext cx="895657" cy="1750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85918" y="142873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 wujud</a:t>
            </a:r>
            <a:endParaRPr lang="id-ID" dirty="0"/>
          </a:p>
        </p:txBody>
      </p:sp>
      <p:sp>
        <p:nvSpPr>
          <p:cNvPr id="34" name="TextBox 33"/>
          <p:cNvSpPr txBox="1"/>
          <p:nvPr/>
        </p:nvSpPr>
        <p:spPr>
          <a:xfrm>
            <a:off x="5500694" y="164305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Komposisi</a:t>
            </a:r>
            <a:endParaRPr lang="id-ID" dirty="0"/>
          </a:p>
        </p:txBody>
      </p:sp>
      <p:sp>
        <p:nvSpPr>
          <p:cNvPr id="40" name="Down Arrow 39"/>
          <p:cNvSpPr/>
          <p:nvPr/>
        </p:nvSpPr>
        <p:spPr>
          <a:xfrm flipH="1">
            <a:off x="1500166" y="2071678"/>
            <a:ext cx="7143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TextBox 40"/>
          <p:cNvSpPr txBox="1"/>
          <p:nvPr/>
        </p:nvSpPr>
        <p:spPr>
          <a:xfrm>
            <a:off x="1071538" y="2714620"/>
            <a:ext cx="857256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Padat</a:t>
            </a:r>
            <a:endParaRPr lang="id-ID" dirty="0"/>
          </a:p>
        </p:txBody>
      </p:sp>
      <p:sp>
        <p:nvSpPr>
          <p:cNvPr id="42" name="Down Arrow 41"/>
          <p:cNvSpPr/>
          <p:nvPr/>
        </p:nvSpPr>
        <p:spPr>
          <a:xfrm>
            <a:off x="2285984" y="2071678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TextBox 42"/>
          <p:cNvSpPr txBox="1"/>
          <p:nvPr/>
        </p:nvSpPr>
        <p:spPr>
          <a:xfrm>
            <a:off x="2000232" y="2714620"/>
            <a:ext cx="785818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Cair</a:t>
            </a:r>
            <a:endParaRPr lang="id-ID" dirty="0"/>
          </a:p>
        </p:txBody>
      </p:sp>
      <p:sp>
        <p:nvSpPr>
          <p:cNvPr id="44" name="Down Arrow 43"/>
          <p:cNvSpPr/>
          <p:nvPr/>
        </p:nvSpPr>
        <p:spPr>
          <a:xfrm flipH="1">
            <a:off x="3168959" y="2071678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TextBox 44"/>
          <p:cNvSpPr txBox="1"/>
          <p:nvPr/>
        </p:nvSpPr>
        <p:spPr>
          <a:xfrm>
            <a:off x="2857488" y="2714620"/>
            <a:ext cx="714380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Gas</a:t>
            </a:r>
            <a:endParaRPr lang="id-ID" dirty="0"/>
          </a:p>
        </p:txBody>
      </p:sp>
      <p:sp>
        <p:nvSpPr>
          <p:cNvPr id="46" name="Down Arrow 45"/>
          <p:cNvSpPr/>
          <p:nvPr/>
        </p:nvSpPr>
        <p:spPr>
          <a:xfrm>
            <a:off x="4572000" y="2143116"/>
            <a:ext cx="7143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Down Arrow 53"/>
          <p:cNvSpPr/>
          <p:nvPr/>
        </p:nvSpPr>
        <p:spPr>
          <a:xfrm>
            <a:off x="6929454" y="2214554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TextBox 60"/>
          <p:cNvSpPr txBox="1"/>
          <p:nvPr/>
        </p:nvSpPr>
        <p:spPr>
          <a:xfrm>
            <a:off x="3786182" y="2714620"/>
            <a:ext cx="1643074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Zat tunggal</a:t>
            </a:r>
            <a:endParaRPr lang="id-ID" dirty="0"/>
          </a:p>
        </p:txBody>
      </p:sp>
      <p:sp>
        <p:nvSpPr>
          <p:cNvPr id="62" name="TextBox 61"/>
          <p:cNvSpPr txBox="1"/>
          <p:nvPr/>
        </p:nvSpPr>
        <p:spPr>
          <a:xfrm>
            <a:off x="6357950" y="2714620"/>
            <a:ext cx="1357322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campuran</a:t>
            </a:r>
            <a:endParaRPr lang="id-ID" dirty="0"/>
          </a:p>
        </p:txBody>
      </p:sp>
      <p:sp>
        <p:nvSpPr>
          <p:cNvPr id="85" name="Down Arrow 84"/>
          <p:cNvSpPr/>
          <p:nvPr/>
        </p:nvSpPr>
        <p:spPr>
          <a:xfrm>
            <a:off x="4572000" y="3000372"/>
            <a:ext cx="7143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Flowchart: Process 85"/>
          <p:cNvSpPr/>
          <p:nvPr/>
        </p:nvSpPr>
        <p:spPr>
          <a:xfrm>
            <a:off x="3857620" y="3429000"/>
            <a:ext cx="1428760" cy="457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7" name="Down Arrow 86"/>
          <p:cNvSpPr/>
          <p:nvPr/>
        </p:nvSpPr>
        <p:spPr>
          <a:xfrm flipH="1">
            <a:off x="3857619" y="3500438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Down Arrow 88"/>
          <p:cNvSpPr/>
          <p:nvPr/>
        </p:nvSpPr>
        <p:spPr>
          <a:xfrm>
            <a:off x="5286380" y="3429000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Down Arrow 89"/>
          <p:cNvSpPr/>
          <p:nvPr/>
        </p:nvSpPr>
        <p:spPr>
          <a:xfrm>
            <a:off x="6929454" y="3071810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Flowchart: Process 90"/>
          <p:cNvSpPr/>
          <p:nvPr/>
        </p:nvSpPr>
        <p:spPr>
          <a:xfrm>
            <a:off x="6429388" y="3429000"/>
            <a:ext cx="1571636" cy="457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Down Arrow 91"/>
          <p:cNvSpPr/>
          <p:nvPr/>
        </p:nvSpPr>
        <p:spPr>
          <a:xfrm>
            <a:off x="6403668" y="3429000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Down Arrow 92"/>
          <p:cNvSpPr/>
          <p:nvPr/>
        </p:nvSpPr>
        <p:spPr>
          <a:xfrm>
            <a:off x="7929586" y="3500438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TextBox 93"/>
          <p:cNvSpPr txBox="1"/>
          <p:nvPr/>
        </p:nvSpPr>
        <p:spPr>
          <a:xfrm>
            <a:off x="3357554" y="3857628"/>
            <a:ext cx="1071570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Unsur</a:t>
            </a:r>
            <a:endParaRPr lang="id-ID" dirty="0"/>
          </a:p>
        </p:txBody>
      </p:sp>
      <p:sp>
        <p:nvSpPr>
          <p:cNvPr id="95" name="TextBox 94"/>
          <p:cNvSpPr txBox="1"/>
          <p:nvPr/>
        </p:nvSpPr>
        <p:spPr>
          <a:xfrm>
            <a:off x="4643438" y="3857628"/>
            <a:ext cx="1214446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Senyawa</a:t>
            </a:r>
            <a:endParaRPr lang="id-ID" dirty="0"/>
          </a:p>
        </p:txBody>
      </p:sp>
      <p:sp>
        <p:nvSpPr>
          <p:cNvPr id="96" name="Flowchart: Process 95"/>
          <p:cNvSpPr/>
          <p:nvPr/>
        </p:nvSpPr>
        <p:spPr>
          <a:xfrm>
            <a:off x="1571604" y="2071678"/>
            <a:ext cx="1643074" cy="457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Flowchart: Process 96"/>
          <p:cNvSpPr/>
          <p:nvPr/>
        </p:nvSpPr>
        <p:spPr>
          <a:xfrm>
            <a:off x="4572000" y="2143116"/>
            <a:ext cx="2428892" cy="457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TextBox 99"/>
          <p:cNvSpPr txBox="1"/>
          <p:nvPr/>
        </p:nvSpPr>
        <p:spPr>
          <a:xfrm>
            <a:off x="6072198" y="3857628"/>
            <a:ext cx="1214446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Homogen</a:t>
            </a:r>
            <a:endParaRPr lang="id-ID" dirty="0"/>
          </a:p>
        </p:txBody>
      </p:sp>
      <p:sp>
        <p:nvSpPr>
          <p:cNvPr id="101" name="TextBox 100"/>
          <p:cNvSpPr txBox="1"/>
          <p:nvPr/>
        </p:nvSpPr>
        <p:spPr>
          <a:xfrm>
            <a:off x="7358082" y="3857628"/>
            <a:ext cx="1357322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Heterogen</a:t>
            </a:r>
            <a:endParaRPr lang="id-ID" dirty="0"/>
          </a:p>
        </p:txBody>
      </p:sp>
      <p:sp>
        <p:nvSpPr>
          <p:cNvPr id="103" name="Down Arrow 102"/>
          <p:cNvSpPr/>
          <p:nvPr/>
        </p:nvSpPr>
        <p:spPr>
          <a:xfrm>
            <a:off x="6643702" y="4286256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TextBox 105"/>
          <p:cNvSpPr txBox="1"/>
          <p:nvPr/>
        </p:nvSpPr>
        <p:spPr>
          <a:xfrm>
            <a:off x="6072198" y="4643446"/>
            <a:ext cx="1071570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Larutan</a:t>
            </a:r>
            <a:endParaRPr lang="id-ID" dirty="0"/>
          </a:p>
        </p:txBody>
      </p:sp>
      <p:sp>
        <p:nvSpPr>
          <p:cNvPr id="109" name="Bent-Up Arrow 108"/>
          <p:cNvSpPr/>
          <p:nvPr/>
        </p:nvSpPr>
        <p:spPr>
          <a:xfrm rot="5400000">
            <a:off x="7000892" y="4714884"/>
            <a:ext cx="1143008" cy="1428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0" name="Right Arrow 109"/>
          <p:cNvSpPr/>
          <p:nvPr/>
        </p:nvSpPr>
        <p:spPr>
          <a:xfrm>
            <a:off x="7500958" y="4643446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1" name="TextBox 110"/>
          <p:cNvSpPr txBox="1"/>
          <p:nvPr/>
        </p:nvSpPr>
        <p:spPr>
          <a:xfrm>
            <a:off x="7786710" y="4500570"/>
            <a:ext cx="1071570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Koloit</a:t>
            </a:r>
            <a:endParaRPr lang="id-ID" dirty="0"/>
          </a:p>
        </p:txBody>
      </p:sp>
      <p:sp>
        <p:nvSpPr>
          <p:cNvPr id="112" name="TextBox 111"/>
          <p:cNvSpPr txBox="1"/>
          <p:nvPr/>
        </p:nvSpPr>
        <p:spPr>
          <a:xfrm>
            <a:off x="7715272" y="5143512"/>
            <a:ext cx="1071570" cy="369332"/>
          </a:xfrm>
          <a:prstGeom prst="rect">
            <a:avLst/>
          </a:prstGeom>
          <a:scene3d>
            <a:camera prst="obliqueTopLef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Suspensi</a:t>
            </a:r>
            <a:endParaRPr lang="id-ID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976</TotalTime>
  <Words>1064</Words>
  <Application>Microsoft Office PowerPoint</Application>
  <PresentationFormat>On-screen Show (4:3)</PresentationFormat>
  <Paragraphs>224</Paragraphs>
  <Slides>44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Aspect</vt:lpstr>
      <vt:lpstr>Slide</vt:lpstr>
      <vt:lpstr>KLASIFIKASI MATERI DAN PERUBAHANYA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Unsur</vt:lpstr>
      <vt:lpstr>Slide 17</vt:lpstr>
      <vt:lpstr>Slide 18</vt:lpstr>
      <vt:lpstr>Senyawa</vt:lpstr>
      <vt:lpstr>Slide 20</vt:lpstr>
      <vt:lpstr>Campuran homogen</vt:lpstr>
      <vt:lpstr>Slide 22</vt:lpstr>
      <vt:lpstr>Slide 23</vt:lpstr>
      <vt:lpstr>Slide 24</vt:lpstr>
      <vt:lpstr>Campuran heterogen</vt:lpstr>
      <vt:lpstr>Slide 26</vt:lpstr>
      <vt:lpstr>PEMISAHAN CAMPURAN</vt:lpstr>
      <vt:lpstr>PENYARINGAN ( filtrasi )</vt:lpstr>
      <vt:lpstr>SENTRIFUGASI</vt:lpstr>
      <vt:lpstr>Slide 30</vt:lpstr>
      <vt:lpstr>Slide 31</vt:lpstr>
      <vt:lpstr>Slide 32</vt:lpstr>
      <vt:lpstr>PENYUBLIMAN / SUBLIMASI</vt:lpstr>
      <vt:lpstr>Kromatografi</vt:lpstr>
      <vt:lpstr>Sifat Fisika dan sifat kimia</vt:lpstr>
      <vt:lpstr>Slide 36</vt:lpstr>
      <vt:lpstr>Slide 37</vt:lpstr>
      <vt:lpstr>Slide 38</vt:lpstr>
      <vt:lpstr>Slide 39</vt:lpstr>
      <vt:lpstr>Slide 40</vt:lpstr>
      <vt:lpstr>Slide 41</vt:lpstr>
      <vt:lpstr>Contoh:</vt:lpstr>
      <vt:lpstr>Slide 43</vt:lpstr>
      <vt:lpstr>Slide 44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 DAN PERUBAHANYA</dc:title>
  <dc:creator>Toshiba</dc:creator>
  <cp:lastModifiedBy>Acer</cp:lastModifiedBy>
  <cp:revision>109</cp:revision>
  <dcterms:created xsi:type="dcterms:W3CDTF">2010-11-03T07:14:22Z</dcterms:created>
  <dcterms:modified xsi:type="dcterms:W3CDTF">2021-09-12T17:06:38Z</dcterms:modified>
</cp:coreProperties>
</file>