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  <p:sldId id="259" r:id="rId6"/>
    <p:sldId id="263" r:id="rId7"/>
    <p:sldId id="267" r:id="rId8"/>
    <p:sldId id="258" r:id="rId9"/>
    <p:sldId id="260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00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6116" y="142852"/>
            <a:ext cx="400276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5500" b="1" dirty="0" smtClean="0">
                <a:solidFill>
                  <a:srgbClr val="FF0000"/>
                </a:solidFill>
              </a:rPr>
              <a:t>MOTIVASI </a:t>
            </a:r>
          </a:p>
          <a:p>
            <a:pPr algn="ctr"/>
            <a:r>
              <a:rPr lang="id-ID" sz="5500" b="1" dirty="0" smtClean="0">
                <a:solidFill>
                  <a:srgbClr val="FF0000"/>
                </a:solidFill>
              </a:rPr>
              <a:t>BERPRESTASI</a:t>
            </a:r>
            <a:endParaRPr lang="id-ID" sz="41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538" y="3571592"/>
            <a:ext cx="707236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d-ID" sz="4000" b="1" dirty="0" smtClean="0"/>
              <a:t>T U J U A N</a:t>
            </a:r>
          </a:p>
          <a:p>
            <a:pPr algn="ctr">
              <a:buNone/>
            </a:pPr>
            <a:r>
              <a:rPr lang="id-ID" sz="2800" i="1" dirty="0" smtClean="0"/>
              <a:t>Dapat memahami pengertian motivasi berprestasi serta mengetahui dan menerapkan cara meningkatkan motivasi berprestasi</a:t>
            </a:r>
            <a:endParaRPr lang="id-ID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714348" y="642918"/>
            <a:ext cx="785818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id-ID" sz="4000" b="1" dirty="0" smtClean="0"/>
              <a:t>Faktor-faktor yang mempengaruhi motivasi berprestasi, meliputi:</a:t>
            </a:r>
          </a:p>
          <a:p>
            <a:pPr marL="457200" indent="-457200">
              <a:buAutoNum type="alphaLcPeriod"/>
            </a:pPr>
            <a:r>
              <a:rPr lang="id-ID" sz="3500" dirty="0" smtClean="0"/>
              <a:t>Faktor Individual </a:t>
            </a:r>
          </a:p>
          <a:p>
            <a:pPr marL="457200" indent="-457200">
              <a:buAutoNum type="alphaLcPeriod"/>
            </a:pPr>
            <a:r>
              <a:rPr lang="id-ID" sz="3500" dirty="0" smtClean="0"/>
              <a:t>Faktor Lingkungan</a:t>
            </a:r>
          </a:p>
          <a:p>
            <a:pPr marL="457200" indent="-457200"/>
            <a:endParaRPr lang="id-ID" sz="3500" dirty="0" smtClean="0"/>
          </a:p>
          <a:p>
            <a:r>
              <a:rPr lang="id-ID" sz="3500" dirty="0" smtClean="0"/>
              <a:t>Faktor lingkungan ini dibagi menjadi 3, yaitu :</a:t>
            </a:r>
          </a:p>
          <a:p>
            <a:pPr marL="457200" indent="-457200">
              <a:buAutoNum type="arabicParenR"/>
            </a:pPr>
            <a:r>
              <a:rPr lang="id-ID" sz="3500" dirty="0" smtClean="0"/>
              <a:t>Lingkungan Keluarga</a:t>
            </a:r>
          </a:p>
          <a:p>
            <a:pPr marL="457200" indent="-457200">
              <a:buAutoNum type="arabicParenR"/>
            </a:pPr>
            <a:r>
              <a:rPr lang="id-ID" sz="3500" dirty="0" smtClean="0"/>
              <a:t>Lingkungan Sosial</a:t>
            </a:r>
          </a:p>
          <a:p>
            <a:pPr marL="457200" indent="-457200">
              <a:buAutoNum type="arabicParenR" startAt="3"/>
            </a:pPr>
            <a:r>
              <a:rPr lang="id-ID" sz="3500" dirty="0" smtClean="0"/>
              <a:t>Lingkungan Akademik</a:t>
            </a:r>
          </a:p>
          <a:p>
            <a:pPr marL="457200" indent="-457200"/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14348" y="571480"/>
            <a:ext cx="8358214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d-ID" sz="3300" b="1" dirty="0" smtClean="0"/>
              <a:t>TANDA-TANDA ORANG YANG MEMILIKI DORONGAN KESUKSESAN TINGGI</a:t>
            </a:r>
            <a:endParaRPr lang="id-ID" sz="33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4348" y="1428736"/>
            <a:ext cx="7786742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id-ID" sz="2400" dirty="0" smtClean="0"/>
          </a:p>
          <a:p>
            <a:pPr marL="457200" lvl="0" indent="-457200">
              <a:buAutoNum type="arabicPeriod"/>
            </a:pPr>
            <a:r>
              <a:rPr lang="es-ES" sz="2400" dirty="0" err="1" smtClean="0"/>
              <a:t>Lebih</a:t>
            </a:r>
            <a:r>
              <a:rPr lang="es-ES" sz="2400" dirty="0" smtClean="0"/>
              <a:t> </a:t>
            </a:r>
            <a:r>
              <a:rPr lang="es-ES" sz="2400" dirty="0" err="1" smtClean="0"/>
              <a:t>suka</a:t>
            </a:r>
            <a:r>
              <a:rPr lang="es-ES" sz="2400" dirty="0" smtClean="0"/>
              <a:t> dan </a:t>
            </a:r>
            <a:r>
              <a:rPr lang="es-ES" sz="2400" dirty="0" err="1" smtClean="0"/>
              <a:t>puas</a:t>
            </a:r>
            <a:r>
              <a:rPr lang="es-ES" sz="2400" dirty="0" smtClean="0"/>
              <a:t> </a:t>
            </a:r>
            <a:r>
              <a:rPr lang="es-ES" sz="2400" dirty="0" err="1" smtClean="0"/>
              <a:t>terhadap</a:t>
            </a:r>
            <a:r>
              <a:rPr lang="es-ES" sz="2400" dirty="0" smtClean="0"/>
              <a:t> </a:t>
            </a:r>
            <a:r>
              <a:rPr lang="es-ES" sz="2400" dirty="0" err="1" smtClean="0"/>
              <a:t>prestasi</a:t>
            </a:r>
            <a:r>
              <a:rPr lang="es-ES" sz="2400" dirty="0" smtClean="0"/>
              <a:t> </a:t>
            </a:r>
            <a:r>
              <a:rPr lang="es-ES" sz="2400" dirty="0" err="1" smtClean="0"/>
              <a:t>hasil</a:t>
            </a:r>
            <a:r>
              <a:rPr lang="es-ES" sz="2400" dirty="0" smtClean="0"/>
              <a:t> </a:t>
            </a:r>
            <a:r>
              <a:rPr lang="es-ES" sz="2400" dirty="0" err="1" smtClean="0"/>
              <a:t>usaha</a:t>
            </a:r>
            <a:r>
              <a:rPr lang="es-ES" sz="2400" dirty="0" smtClean="0"/>
              <a:t> </a:t>
            </a:r>
            <a:r>
              <a:rPr lang="es-ES" sz="2400" dirty="0" err="1" smtClean="0"/>
              <a:t>sendiri</a:t>
            </a:r>
            <a:endParaRPr lang="id-ID" sz="2400" dirty="0" smtClean="0"/>
          </a:p>
          <a:p>
            <a:pPr marL="457200" lvl="0" indent="-457200">
              <a:buAutoNum type="arabicPeriod"/>
            </a:pPr>
            <a:r>
              <a:rPr lang="es-ES" sz="2400" dirty="0" err="1" smtClean="0"/>
              <a:t>Sukses</a:t>
            </a:r>
            <a:r>
              <a:rPr lang="es-ES" sz="2400" dirty="0" smtClean="0"/>
              <a:t> </a:t>
            </a:r>
            <a:r>
              <a:rPr lang="es-ES" sz="2400" dirty="0" err="1" smtClean="0"/>
              <a:t>itu</a:t>
            </a:r>
            <a:r>
              <a:rPr lang="es-ES" sz="2400" dirty="0" smtClean="0"/>
              <a:t> </a:t>
            </a:r>
            <a:r>
              <a:rPr lang="es-ES" sz="2400" dirty="0" err="1" smtClean="0"/>
              <a:t>bukan</a:t>
            </a:r>
            <a:r>
              <a:rPr lang="es-ES" sz="2400" dirty="0" smtClean="0"/>
              <a:t> </a:t>
            </a:r>
            <a:r>
              <a:rPr lang="es-ES" sz="2400" dirty="0" err="1" smtClean="0"/>
              <a:t>karena</a:t>
            </a:r>
            <a:r>
              <a:rPr lang="es-ES" sz="2400" dirty="0" smtClean="0"/>
              <a:t> </a:t>
            </a:r>
            <a:r>
              <a:rPr lang="es-ES" sz="2400" dirty="0" err="1" smtClean="0"/>
              <a:t>nasib</a:t>
            </a:r>
            <a:r>
              <a:rPr lang="es-ES" sz="2400" dirty="0" smtClean="0"/>
              <a:t> </a:t>
            </a:r>
            <a:r>
              <a:rPr lang="es-ES" sz="2400" dirty="0" err="1" smtClean="0"/>
              <a:t>mujur</a:t>
            </a:r>
            <a:r>
              <a:rPr lang="es-ES" sz="2400" dirty="0" smtClean="0"/>
              <a:t>, </a:t>
            </a:r>
            <a:r>
              <a:rPr lang="es-ES" sz="2400" dirty="0" err="1" smtClean="0"/>
              <a:t>tetapi</a:t>
            </a:r>
            <a:r>
              <a:rPr lang="es-ES" sz="2400" dirty="0" smtClean="0"/>
              <a:t> </a:t>
            </a:r>
            <a:r>
              <a:rPr lang="es-ES" sz="2400" dirty="0" err="1" smtClean="0"/>
              <a:t>hasil</a:t>
            </a:r>
            <a:r>
              <a:rPr lang="es-ES" sz="2400" dirty="0" smtClean="0"/>
              <a:t> </a:t>
            </a:r>
            <a:r>
              <a:rPr lang="es-ES" sz="2400" dirty="0" err="1" smtClean="0"/>
              <a:t>perjuangan</a:t>
            </a:r>
            <a:endParaRPr lang="id-ID" sz="2400" dirty="0" smtClean="0"/>
          </a:p>
          <a:p>
            <a:pPr marL="457200" lvl="0" indent="-457200">
              <a:buAutoNum type="arabicPeriod"/>
            </a:pPr>
            <a:r>
              <a:rPr lang="es-ES_tradnl" sz="2400" dirty="0" err="1" smtClean="0"/>
              <a:t>Kegagalan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bukan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berarti</a:t>
            </a:r>
            <a:r>
              <a:rPr lang="es-ES_tradnl" sz="2400" dirty="0" smtClean="0"/>
              <a:t> sial, </a:t>
            </a:r>
            <a:r>
              <a:rPr lang="es-ES_tradnl" sz="2400" dirty="0" err="1" smtClean="0"/>
              <a:t>tetapi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karena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volume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usahanya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masih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kurang</a:t>
            </a:r>
            <a:endParaRPr lang="id-ID" sz="2400" dirty="0" smtClean="0"/>
          </a:p>
          <a:p>
            <a:pPr marL="457200" lvl="0" indent="-457200">
              <a:buAutoNum type="arabicPeriod"/>
            </a:pPr>
            <a:r>
              <a:rPr lang="es-ES_tradnl" sz="2400" dirty="0" err="1" smtClean="0"/>
              <a:t>Mereka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kreatif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lebih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gigih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energik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lebih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suka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bertindak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daripada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berdiam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diri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produktif</a:t>
            </a:r>
            <a:r>
              <a:rPr lang="es-ES_tradnl" sz="2400" dirty="0" smtClean="0"/>
              <a:t>,  dan </a:t>
            </a:r>
            <a:r>
              <a:rPr lang="es-ES_tradnl" sz="2400" dirty="0" err="1" smtClean="0"/>
              <a:t>penuh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inisiatif</a:t>
            </a:r>
            <a:endParaRPr lang="id-ID" sz="2400" dirty="0" smtClean="0"/>
          </a:p>
          <a:p>
            <a:pPr marL="457200" lvl="0" indent="-457200">
              <a:buAutoNum type="arabicPeriod"/>
            </a:pPr>
            <a:r>
              <a:rPr lang="es-ES_tradnl" sz="2400" dirty="0" err="1" smtClean="0"/>
              <a:t>Suka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tantangan</a:t>
            </a:r>
            <a:r>
              <a:rPr lang="es-ES_tradnl" sz="2400" dirty="0" smtClean="0"/>
              <a:t> dan </a:t>
            </a:r>
            <a:r>
              <a:rPr lang="es-ES_tradnl" sz="2400" dirty="0" err="1" smtClean="0"/>
              <a:t>memilih</a:t>
            </a:r>
            <a:r>
              <a:rPr lang="es-ES_tradnl" sz="2400" dirty="0" smtClean="0"/>
              <a:t> tugas yang </a:t>
            </a:r>
            <a:r>
              <a:rPr lang="es-ES_tradnl" sz="2400" dirty="0" err="1" smtClean="0"/>
              <a:t>resikonya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realistik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sesuai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kemampuan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nyata</a:t>
            </a:r>
            <a:r>
              <a:rPr lang="es-ES_tradnl" sz="2400" dirty="0" smtClean="0"/>
              <a:t> yang </a:t>
            </a:r>
            <a:r>
              <a:rPr lang="es-ES_tradnl" sz="2400" dirty="0" err="1" smtClean="0"/>
              <a:t>dimiliki</a:t>
            </a:r>
            <a:r>
              <a:rPr lang="id-ID" sz="2400" dirty="0" smtClean="0"/>
              <a:t>.</a:t>
            </a:r>
          </a:p>
          <a:p>
            <a:pPr marL="457200" lvl="0" indent="-457200">
              <a:buAutoNum type="arabicPeriod"/>
            </a:pPr>
            <a:r>
              <a:rPr lang="nl-NL" sz="2400" dirty="0" smtClean="0"/>
              <a:t>Selalu mengevaluasi dan mencari umpan balik untuk lebih giat lagi</a:t>
            </a:r>
            <a:endParaRPr lang="id-ID" sz="2400" dirty="0" smtClean="0"/>
          </a:p>
          <a:p>
            <a:pPr marL="457200" lvl="0" indent="-457200">
              <a:buAutoNum type="arabicPeriod"/>
            </a:pPr>
            <a:endParaRPr lang="id-ID" sz="2300" dirty="0" smtClean="0"/>
          </a:p>
          <a:p>
            <a:r>
              <a:rPr lang="id-ID" sz="2300" b="1" dirty="0" smtClean="0"/>
              <a:t> </a:t>
            </a:r>
            <a:endParaRPr lang="id-ID" sz="2300" dirty="0" smtClean="0"/>
          </a:p>
          <a:p>
            <a:pPr marL="342900" lvl="0" indent="-342900">
              <a:buAutoNum type="arabicPeriod"/>
            </a:pPr>
            <a:endParaRPr kumimoji="0" lang="id-ID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14348" y="831522"/>
            <a:ext cx="8358214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</a:rPr>
              <a:t>CARA MENUMBUHKAN MOTIVASI BERPRESTASI</a:t>
            </a:r>
          </a:p>
          <a:p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5720" y="1800244"/>
            <a:ext cx="7786742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79500" lvl="1" indent="-622300">
              <a:buAutoNum type="arabicPeriod"/>
            </a:pPr>
            <a:r>
              <a:rPr lang="en-US" sz="3500" dirty="0" err="1" smtClean="0"/>
              <a:t>Tetapkan</a:t>
            </a:r>
            <a:r>
              <a:rPr lang="en-US" sz="3500" dirty="0" smtClean="0"/>
              <a:t> </a:t>
            </a:r>
            <a:r>
              <a:rPr lang="en-US" sz="3500" dirty="0" err="1" smtClean="0"/>
              <a:t>tujuan</a:t>
            </a:r>
            <a:r>
              <a:rPr lang="en-US" sz="3500" dirty="0" smtClean="0"/>
              <a:t> (</a:t>
            </a:r>
            <a:r>
              <a:rPr lang="en-US" sz="3500" i="1" dirty="0" smtClean="0"/>
              <a:t>goal setting</a:t>
            </a:r>
            <a:r>
              <a:rPr lang="en-US" sz="3500" dirty="0" smtClean="0"/>
              <a:t>),  </a:t>
            </a:r>
            <a:endParaRPr lang="id-ID" sz="3500" dirty="0" smtClean="0"/>
          </a:p>
          <a:p>
            <a:pPr marL="1079500" lvl="1" indent="-622300">
              <a:buAutoNum type="arabicPeriod"/>
            </a:pPr>
            <a:r>
              <a:rPr lang="en-US" sz="3500" dirty="0" err="1" smtClean="0"/>
              <a:t>Susunlah</a:t>
            </a:r>
            <a:r>
              <a:rPr lang="en-US" sz="3500" dirty="0" smtClean="0"/>
              <a:t> target yang </a:t>
            </a:r>
            <a:r>
              <a:rPr lang="en-US" sz="3500" dirty="0" err="1" smtClean="0"/>
              <a:t>masuk</a:t>
            </a:r>
            <a:r>
              <a:rPr lang="en-US" sz="3500" dirty="0" smtClean="0"/>
              <a:t> </a:t>
            </a:r>
            <a:r>
              <a:rPr lang="en-US" sz="3500" dirty="0" err="1" smtClean="0"/>
              <a:t>akal</a:t>
            </a:r>
            <a:r>
              <a:rPr lang="en-US" sz="3500" dirty="0" smtClean="0"/>
              <a:t>. </a:t>
            </a:r>
            <a:endParaRPr lang="id-ID" sz="3500" dirty="0" smtClean="0"/>
          </a:p>
          <a:p>
            <a:pPr marL="1079500" lvl="1" indent="-622300">
              <a:buAutoNum type="arabicPeriod"/>
            </a:pPr>
            <a:r>
              <a:rPr lang="en-US" sz="3500" dirty="0" err="1" smtClean="0"/>
              <a:t>Belajar</a:t>
            </a:r>
            <a:r>
              <a:rPr lang="en-US" sz="3500" dirty="0" smtClean="0"/>
              <a:t> </a:t>
            </a:r>
            <a:r>
              <a:rPr lang="en-US" sz="3500" dirty="0" err="1" smtClean="0"/>
              <a:t>menggunakan</a:t>
            </a:r>
            <a:r>
              <a:rPr lang="en-US" sz="3500" dirty="0" smtClean="0"/>
              <a:t> </a:t>
            </a:r>
            <a:r>
              <a:rPr lang="en-US" sz="3500" dirty="0" err="1" smtClean="0"/>
              <a:t>bahasa</a:t>
            </a:r>
            <a:r>
              <a:rPr lang="en-US" sz="3500" dirty="0" smtClean="0"/>
              <a:t> </a:t>
            </a:r>
            <a:r>
              <a:rPr lang="en-US" sz="3500" dirty="0" err="1" smtClean="0"/>
              <a:t>prestasi</a:t>
            </a:r>
            <a:r>
              <a:rPr lang="en-US" sz="3500" dirty="0" smtClean="0"/>
              <a:t>. </a:t>
            </a:r>
            <a:endParaRPr lang="id-ID" sz="3500" dirty="0" smtClean="0"/>
          </a:p>
          <a:p>
            <a:pPr marL="1079500" lvl="1" indent="-622300">
              <a:buAutoNum type="arabicPeriod"/>
            </a:pPr>
            <a:r>
              <a:rPr lang="it-IT" sz="3500" dirty="0" smtClean="0"/>
              <a:t>Belajar sendiri cermat menganalisis diri</a:t>
            </a:r>
            <a:endParaRPr lang="id-ID" sz="3500" dirty="0" smtClean="0"/>
          </a:p>
          <a:p>
            <a:pPr marL="1079500" lvl="1" indent="-622300">
              <a:buAutoNum type="arabicPeriod"/>
            </a:pPr>
            <a:r>
              <a:rPr lang="id-ID" sz="3500" dirty="0" smtClean="0"/>
              <a:t>Perkaya motivasi. </a:t>
            </a:r>
          </a:p>
          <a:p>
            <a:pPr marL="342900" lvl="0" indent="-342900">
              <a:buAutoNum type="arabicPeriod"/>
            </a:pPr>
            <a:endParaRPr kumimoji="0" lang="id-ID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92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10"/>
            <a:ext cx="9144000" cy="692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der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003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57224" y="545770"/>
            <a:ext cx="821537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APERSEPSI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5720" y="2871814"/>
            <a:ext cx="857256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id-ID" sz="2200" dirty="0" smtClean="0"/>
              <a:t>Diakui bahwa bangsa Jepang begitu pesat dan unggul dalam produktifitas dan prestasi teknologinya. </a:t>
            </a:r>
            <a:r>
              <a:rPr lang="fi-FI" sz="2200" dirty="0" smtClean="0"/>
              <a:t>Bangsa ini telah mengalahkan Eropa dan Amerika. Kini Korea mulai membuntuti Jepang. Apa rahasianya ? Bagaimana sumber daya manusianya ? </a:t>
            </a:r>
            <a:r>
              <a:rPr lang="id-ID" sz="2200" dirty="0" smtClean="0"/>
              <a:t>Sehari-hari kita sering menemui orang yang begitu rajin, tekun bekerja, dan sangat berprestasi tinggi. Mereka sangat produktif dan kreatif. Sebaliknya banyak orang kita yang santai-santai, bekerja ala kadarnya, malas-malas. Mereka acuh tak acuh dengan kesuksesan. Motivasi Berprestasi</a:t>
            </a:r>
            <a:r>
              <a:rPr lang="id-ID" sz="2200" b="1" dirty="0" smtClean="0"/>
              <a:t> </a:t>
            </a:r>
            <a:r>
              <a:rPr lang="id-ID" sz="2200" dirty="0" smtClean="0"/>
              <a:t>merupakan bekal untuk meraih sukses. Dengan memiliki motivasi berprestasi maka akan muncul kesadaran bahwa dorongan untuk selalu mencapai kesuksesan (perilaku produktif dan selalu memperhatikan kualitas). </a:t>
            </a:r>
          </a:p>
          <a:p>
            <a:pPr lvl="0" algn="ctr">
              <a:spcBef>
                <a:spcPct val="20000"/>
              </a:spcBef>
            </a:pPr>
            <a:r>
              <a:rPr lang="id-ID" sz="2200" dirty="0" smtClean="0"/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42910" y="785794"/>
            <a:ext cx="821537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PENGERTIAN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4348" y="1785926"/>
            <a:ext cx="8001056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id-ID" sz="2100" b="1" dirty="0" smtClean="0"/>
              <a:t>1.  Motivasi </a:t>
            </a:r>
            <a:endParaRPr lang="id-ID" sz="2100" i="1" dirty="0" smtClean="0"/>
          </a:p>
          <a:p>
            <a:r>
              <a:rPr lang="id-ID" sz="2100" dirty="0" smtClean="0"/>
              <a:t>Motivasi adalah daya penggerak di dalam diri seseorang untuk berbuat sendiri. Motivasi merupakan kondisi internal individu yang mendorongnya untuk berbuat sesuatu. Peran motivasi adalah sebagai pemasok daya (</a:t>
            </a:r>
            <a:r>
              <a:rPr lang="id-ID" sz="2100" i="1" dirty="0" smtClean="0"/>
              <a:t>energizer</a:t>
            </a:r>
            <a:r>
              <a:rPr lang="id-ID" sz="2100" dirty="0" smtClean="0"/>
              <a:t>) untuk bertingkah laku secara terarah (Gleitman 1986)</a:t>
            </a:r>
          </a:p>
          <a:p>
            <a:r>
              <a:rPr lang="es-ES_tradnl" sz="2100" b="1" dirty="0" smtClean="0"/>
              <a:t>2.  </a:t>
            </a:r>
            <a:r>
              <a:rPr lang="es-ES_tradnl" sz="2100" b="1" dirty="0" err="1" smtClean="0"/>
              <a:t>Filosof</a:t>
            </a:r>
            <a:r>
              <a:rPr lang="id-ID" sz="2100" b="1" dirty="0" smtClean="0"/>
              <a:t>i</a:t>
            </a:r>
            <a:r>
              <a:rPr lang="es-ES_tradnl" sz="2100" b="1" dirty="0" smtClean="0"/>
              <a:t>  </a:t>
            </a:r>
            <a:r>
              <a:rPr lang="es-ES_tradnl" sz="2100" b="1" dirty="0" err="1" smtClean="0"/>
              <a:t>Motivasi</a:t>
            </a:r>
            <a:endParaRPr lang="id-ID" sz="2100" dirty="0" smtClean="0"/>
          </a:p>
          <a:p>
            <a:pPr marL="457200" indent="-457200">
              <a:buAutoNum type="alphaLcPeriod"/>
            </a:pPr>
            <a:r>
              <a:rPr lang="es-ES_tradnl" sz="2100" dirty="0" smtClean="0"/>
              <a:t>Pada </a:t>
            </a:r>
            <a:r>
              <a:rPr lang="es-ES_tradnl" sz="2100" dirty="0" err="1" smtClean="0"/>
              <a:t>hakekatnya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motivasi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diyakini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sebagai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hasil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penguatan</a:t>
            </a:r>
            <a:r>
              <a:rPr lang="es-ES_tradnl" sz="2100" dirty="0" smtClean="0"/>
              <a:t> (</a:t>
            </a:r>
            <a:r>
              <a:rPr lang="es-ES_tradnl" sz="2100" i="1" dirty="0" err="1" smtClean="0"/>
              <a:t>reinforcement</a:t>
            </a:r>
            <a:r>
              <a:rPr lang="es-ES_tradnl" sz="2100" dirty="0" smtClean="0"/>
              <a:t>)     </a:t>
            </a:r>
            <a:endParaRPr lang="id-ID" sz="2100" dirty="0" smtClean="0"/>
          </a:p>
          <a:p>
            <a:pPr marL="457200" indent="-457200"/>
            <a:r>
              <a:rPr lang="id-ID" sz="2100" dirty="0" smtClean="0"/>
              <a:t>	</a:t>
            </a:r>
            <a:r>
              <a:rPr lang="es-ES_tradnl" sz="2100" dirty="0" err="1" smtClean="0"/>
              <a:t>Contoh</a:t>
            </a:r>
            <a:r>
              <a:rPr lang="es-ES_tradnl" sz="2100" dirty="0" smtClean="0"/>
              <a:t> : </a:t>
            </a:r>
            <a:r>
              <a:rPr lang="es-ES_tradnl" sz="2100" dirty="0" err="1" smtClean="0"/>
              <a:t>Perolehan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nilai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bagus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atau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pujian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guru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akan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menambah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motivasi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belajar</a:t>
            </a:r>
            <a:endParaRPr lang="id-ID" sz="2100" dirty="0" smtClean="0"/>
          </a:p>
          <a:p>
            <a:pPr marL="457200" indent="-457200"/>
            <a:r>
              <a:rPr lang="id-ID" sz="2100" dirty="0" smtClean="0"/>
              <a:t>	</a:t>
            </a:r>
            <a:r>
              <a:rPr lang="es-ES_tradnl" sz="2100" dirty="0" err="1" smtClean="0"/>
              <a:t>Dorongan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seseorang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untuk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menunjukkan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bahwa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dirinya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positif</a:t>
            </a:r>
            <a:r>
              <a:rPr lang="es-ES_tradnl" sz="2100" dirty="0" smtClean="0"/>
              <a:t> (</a:t>
            </a:r>
            <a:r>
              <a:rPr lang="es-ES_tradnl" sz="2100" dirty="0" err="1" smtClean="0"/>
              <a:t>seorang</a:t>
            </a:r>
            <a:r>
              <a:rPr lang="es-ES_tradnl" sz="2100" dirty="0" smtClean="0"/>
              <a:t> yang </a:t>
            </a:r>
            <a:r>
              <a:rPr lang="es-ES_tradnl" sz="2100" dirty="0" err="1" smtClean="0"/>
              <a:t>baik</a:t>
            </a:r>
            <a:r>
              <a:rPr lang="es-ES_tradnl" sz="2100" dirty="0" smtClean="0"/>
              <a:t>) </a:t>
            </a:r>
            <a:r>
              <a:rPr lang="es-ES_tradnl" sz="2100" dirty="0" err="1" smtClean="0"/>
              <a:t>adalah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motivasi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untuk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mendapatkan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standar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kepuasan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diri</a:t>
            </a:r>
            <a:r>
              <a:rPr lang="es-ES_tradnl" sz="2100" dirty="0" smtClean="0"/>
              <a:t> (</a:t>
            </a:r>
            <a:r>
              <a:rPr lang="es-ES_tradnl" sz="2100" i="1" dirty="0" err="1" smtClean="0"/>
              <a:t>cognitive</a:t>
            </a:r>
            <a:r>
              <a:rPr lang="es-ES_tradnl" sz="2100" i="1" dirty="0" smtClean="0"/>
              <a:t> </a:t>
            </a:r>
            <a:r>
              <a:rPr lang="es-ES_tradnl" sz="2100" i="1" dirty="0" err="1" smtClean="0"/>
              <a:t>dissonance</a:t>
            </a:r>
            <a:r>
              <a:rPr lang="es-ES_tradnl" sz="2100" dirty="0" smtClean="0"/>
              <a:t>)</a:t>
            </a:r>
            <a:endParaRPr lang="id-ID" sz="2100" dirty="0" smtClean="0"/>
          </a:p>
          <a:p>
            <a:pPr marL="457200" lvl="0" indent="-457200">
              <a:buAutoNum type="arabicPeriod"/>
            </a:pPr>
            <a:endParaRPr lang="id-ID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00034" y="428604"/>
            <a:ext cx="8001056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363" indent="-360363">
              <a:tabLst>
                <a:tab pos="360363" algn="l"/>
              </a:tabLst>
            </a:pPr>
            <a:r>
              <a:rPr lang="id-ID" sz="2100" dirty="0" smtClean="0"/>
              <a:t>b. 	</a:t>
            </a:r>
            <a:r>
              <a:rPr lang="id-ID" sz="2400" dirty="0" smtClean="0"/>
              <a:t>Maslow dalam teori kebutuhannya menggambarkan motivasi dalam bentuk Piramid sebagai berikut :</a:t>
            </a:r>
            <a:endParaRPr lang="id-ID" sz="2100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309688" y="1265239"/>
            <a:ext cx="6334146" cy="5164157"/>
            <a:chOff x="3180" y="6825"/>
            <a:chExt cx="5910" cy="5340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5224" y="7513"/>
              <a:ext cx="1813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Kebutuhan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Aktualisasi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r>
                <a:rPr kumimoji="0" lang="id-ID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actuallyzation</a:t>
              </a:r>
              <a:r>
                <a:rPr kumimoji="0" lang="id-ID" sz="14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id-ID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needs</a:t>
              </a:r>
              <a:r>
                <a:rPr kumimoji="0" lang="id-ID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3180" y="6825"/>
              <a:ext cx="5910" cy="5340"/>
            </a:xfrm>
            <a:prstGeom prst="flowChartExtra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5180" y="8760"/>
              <a:ext cx="197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Kebutuhan Harga Diri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r>
                <a:rPr kumimoji="0" lang="id-ID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self esteem needs</a:t>
              </a:r>
              <a:r>
                <a:rPr kumimoji="0" lang="id-ID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4680" y="9616"/>
              <a:ext cx="292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Kebutuhan Sosial (</a:t>
              </a:r>
              <a:r>
                <a:rPr kumimoji="0" lang="id-ID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social need</a:t>
              </a:r>
              <a:r>
                <a:rPr kumimoji="0" lang="id-ID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Bergaul, berteman, berkelompok</a:t>
              </a:r>
              <a:endPara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215" y="10455"/>
              <a:ext cx="3780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Kebutuhan Rasa Aman (</a:t>
              </a:r>
              <a:r>
                <a:rPr kumimoji="0" lang="sv-SE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savety needs</a:t>
              </a:r>
              <a:r>
                <a:rPr kumimoji="0" lang="sv-S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v-S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Rasa aman, tentram, kasih saying dan cinta</a:t>
              </a:r>
              <a:endParaRPr kumimoji="0" lang="id-ID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4245" y="11351"/>
              <a:ext cx="3780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Kebutuhan Dasar (</a:t>
              </a:r>
              <a:r>
                <a:rPr kumimoji="0" lang="id-ID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biological needs</a:t>
              </a:r>
              <a:r>
                <a:rPr kumimoji="0" lang="id-ID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Makan, minum, rumah, uang, materi, dan lain-lain</a:t>
              </a:r>
              <a:endParaRPr kumimoji="0" lang="id-ID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flipV="1">
              <a:off x="5165" y="8565"/>
              <a:ext cx="1915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V="1">
              <a:off x="4665" y="9450"/>
              <a:ext cx="2925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4155" y="10380"/>
              <a:ext cx="39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V="1">
              <a:off x="3690" y="11216"/>
              <a:ext cx="4890" cy="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57224" y="1000108"/>
            <a:ext cx="7219976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4000" b="1" dirty="0" smtClean="0">
                <a:solidFill>
                  <a:srgbClr val="FF0000"/>
                </a:solidFill>
              </a:rPr>
              <a:t>MOTIVASI </a:t>
            </a:r>
          </a:p>
          <a:p>
            <a:pPr>
              <a:spcBef>
                <a:spcPct val="0"/>
              </a:spcBef>
              <a:defRPr/>
            </a:pPr>
            <a:r>
              <a:rPr lang="id-ID" sz="4000" b="1" dirty="0" smtClean="0">
                <a:solidFill>
                  <a:srgbClr val="FF0000"/>
                </a:solidFill>
              </a:rPr>
              <a:t>INTRINSIK DAN EKSTRINSIK</a:t>
            </a:r>
            <a:endParaRPr lang="id-ID" sz="4000" dirty="0" smtClean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85786" y="2143116"/>
            <a:ext cx="8001056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_tradnl" sz="2400" dirty="0" smtClean="0"/>
              <a:t>Secara </a:t>
            </a:r>
            <a:r>
              <a:rPr lang="es-ES_tradnl" sz="2400" dirty="0" err="1" smtClean="0"/>
              <a:t>umum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motivasi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dapat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dibedakan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menjadi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dua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jenis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yaitu</a:t>
            </a:r>
            <a:r>
              <a:rPr lang="es-ES_tradnl" sz="2400" dirty="0" smtClean="0"/>
              <a:t> :	</a:t>
            </a:r>
            <a:endParaRPr lang="id-ID" sz="2400" dirty="0" smtClean="0"/>
          </a:p>
          <a:p>
            <a:pPr lvl="0"/>
            <a:r>
              <a:rPr lang="id-ID" sz="2400" i="1" dirty="0" smtClean="0"/>
              <a:t>1.  Motivasi Instrinsik</a:t>
            </a:r>
            <a:r>
              <a:rPr lang="id-ID" sz="2400" dirty="0" smtClean="0"/>
              <a:t>, </a:t>
            </a:r>
          </a:p>
          <a:p>
            <a:pPr marL="360363" lvl="0" indent="-360363"/>
            <a:r>
              <a:rPr lang="id-ID" sz="2400" dirty="0" smtClean="0"/>
              <a:t>	yaitu : Dorongan yang bersumber dari dalam diri seseorang Contoh : dorongan ingin minum, dorongan ingin bisa dan lain-lainnya</a:t>
            </a:r>
          </a:p>
          <a:p>
            <a:pPr lvl="0"/>
            <a:r>
              <a:rPr lang="id-ID" sz="2400" i="1" dirty="0" smtClean="0"/>
              <a:t>2. </a:t>
            </a:r>
            <a:r>
              <a:rPr lang="es-ES_tradnl" sz="2400" i="1" dirty="0" err="1" smtClean="0"/>
              <a:t>Motivasi</a:t>
            </a:r>
            <a:r>
              <a:rPr lang="es-ES_tradnl" sz="2400" i="1" dirty="0" smtClean="0"/>
              <a:t> </a:t>
            </a:r>
            <a:r>
              <a:rPr lang="es-ES_tradnl" sz="2400" i="1" dirty="0" err="1" smtClean="0"/>
              <a:t>Ekstrinsik</a:t>
            </a:r>
            <a:r>
              <a:rPr lang="es-ES_tradnl" sz="2400" dirty="0" smtClean="0"/>
              <a:t>, </a:t>
            </a:r>
            <a:endParaRPr lang="id-ID" sz="2400" dirty="0" smtClean="0"/>
          </a:p>
          <a:p>
            <a:pPr marL="360363" lvl="0" indent="-360363"/>
            <a:r>
              <a:rPr lang="id-ID" sz="2400" dirty="0" smtClean="0"/>
              <a:t>	yaitu : D</a:t>
            </a:r>
            <a:r>
              <a:rPr lang="es-ES_tradnl" sz="2400" dirty="0" err="1" smtClean="0"/>
              <a:t>orongan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untuk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berbuat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sesuatu</a:t>
            </a:r>
            <a:r>
              <a:rPr lang="es-ES_tradnl" sz="2400" dirty="0" smtClean="0"/>
              <a:t> yang </a:t>
            </a:r>
            <a:r>
              <a:rPr lang="es-ES_tradnl" sz="2400" dirty="0" err="1" smtClean="0"/>
              <a:t>berasal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dari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luar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diri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Contoh</a:t>
            </a:r>
            <a:r>
              <a:rPr lang="es-ES_tradnl" sz="2400" dirty="0" smtClean="0"/>
              <a:t> : </a:t>
            </a:r>
            <a:r>
              <a:rPr lang="es-ES_tradnl" sz="2400" dirty="0" err="1" smtClean="0"/>
              <a:t>seseorang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bertingkah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laku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karena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adanya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penghargaan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pengakuan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pujian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hadiah</a:t>
            </a:r>
            <a:r>
              <a:rPr lang="es-ES_tradnl" sz="2400" dirty="0" smtClean="0"/>
              <a:t> dan </a:t>
            </a:r>
            <a:r>
              <a:rPr lang="es-ES_tradnl" sz="2400" dirty="0" err="1" smtClean="0"/>
              <a:t>sebagainya</a:t>
            </a:r>
            <a:endParaRPr lang="id-ID" sz="2400" dirty="0" smtClean="0"/>
          </a:p>
          <a:p>
            <a:r>
              <a:rPr lang="es-ES_tradnl" sz="2400" dirty="0" smtClean="0"/>
              <a:t>  </a:t>
            </a:r>
            <a:r>
              <a:rPr lang="id-ID" sz="2400" dirty="0" smtClean="0"/>
              <a:t>Dalam praktik kedua motivasi tersebut harus dikombinasikan. </a:t>
            </a:r>
          </a:p>
          <a:p>
            <a:pPr lvl="0"/>
            <a:endParaRPr lang="id-ID" sz="2400" dirty="0" smtClean="0"/>
          </a:p>
          <a:p>
            <a:pPr lvl="0"/>
            <a:endParaRPr kumimoji="0" lang="id-ID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785786" y="1014426"/>
            <a:ext cx="7929618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id-ID" sz="3500" b="1" dirty="0" smtClean="0"/>
              <a:t>Ada tiga jenis tingkatan motivasi seseorang yaitu :</a:t>
            </a:r>
          </a:p>
          <a:p>
            <a:endParaRPr lang="id-ID" sz="3500" b="1" dirty="0" smtClean="0"/>
          </a:p>
          <a:p>
            <a:pPr marL="457200" lvl="0" indent="-457200">
              <a:buAutoNum type="arabicPeriod"/>
            </a:pPr>
            <a:r>
              <a:rPr lang="id-ID" sz="2700" dirty="0" smtClean="0"/>
              <a:t>Motivasi pertama adalah motivasi yang didasarkan atas ketakutan (</a:t>
            </a:r>
            <a:r>
              <a:rPr lang="id-ID" sz="2700" i="1" dirty="0" smtClean="0"/>
              <a:t>fear motivation</a:t>
            </a:r>
            <a:r>
              <a:rPr lang="id-ID" sz="2700" dirty="0" smtClean="0"/>
              <a:t>). </a:t>
            </a:r>
          </a:p>
          <a:p>
            <a:pPr marL="457200" lvl="0" indent="-457200">
              <a:buAutoNum type="arabicPeriod"/>
            </a:pPr>
            <a:endParaRPr lang="id-ID" sz="2100" dirty="0" smtClean="0"/>
          </a:p>
          <a:p>
            <a:pPr marL="457200" lvl="0" indent="-457200">
              <a:buAutoNum type="arabicPeriod"/>
            </a:pPr>
            <a:r>
              <a:rPr lang="id-ID" sz="2700" dirty="0" smtClean="0"/>
              <a:t>Motivasi kedua adalah karena ingin mencapai sesuatu (</a:t>
            </a:r>
            <a:r>
              <a:rPr lang="id-ID" sz="2700" i="1" dirty="0" smtClean="0"/>
              <a:t>achievement motivation</a:t>
            </a:r>
            <a:r>
              <a:rPr lang="id-ID" sz="2700" dirty="0" smtClean="0"/>
              <a:t>). </a:t>
            </a:r>
          </a:p>
          <a:p>
            <a:pPr marL="457200" lvl="0" indent="-457200">
              <a:buAutoNum type="arabicPeriod"/>
            </a:pPr>
            <a:endParaRPr lang="id-ID" sz="2400" dirty="0" smtClean="0"/>
          </a:p>
          <a:p>
            <a:pPr marL="457200" lvl="0" indent="-457200">
              <a:buAutoNum type="arabicPeriod"/>
            </a:pPr>
            <a:r>
              <a:rPr lang="id-ID" sz="2700" dirty="0" smtClean="0"/>
              <a:t>Motivasi yang ketiga adalah motivasi yang didorong oleh kekuatan dari dalam (</a:t>
            </a:r>
            <a:r>
              <a:rPr lang="id-ID" sz="2700" i="1" dirty="0" smtClean="0"/>
              <a:t>inner motivation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450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</dc:creator>
  <cp:lastModifiedBy>ok</cp:lastModifiedBy>
  <cp:revision>12</cp:revision>
  <dcterms:created xsi:type="dcterms:W3CDTF">2016-07-21T12:45:39Z</dcterms:created>
  <dcterms:modified xsi:type="dcterms:W3CDTF">2016-07-24T22:55:19Z</dcterms:modified>
</cp:coreProperties>
</file>