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62" r:id="rId4"/>
    <p:sldId id="272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AA24E-C75E-4CEB-9152-64A7C800F78A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45547-61A2-4063-885D-45D7923E3B9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3018F-8911-408A-BC99-721F65A5E7A3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DBA44-AB43-4DD5-932A-43DE3C9363D3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6523B-22DF-42C3-8952-069999488926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97F5B-BA85-4091-9E9B-7FFB03096473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B067-D671-4792-A65E-8125FB316B2A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8AB9C-ED69-428B-A915-5880BCAEC37C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00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0492" y="214290"/>
            <a:ext cx="416652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b="1" dirty="0" smtClean="0"/>
              <a:t>KOMUNIKASI </a:t>
            </a:r>
          </a:p>
          <a:p>
            <a:r>
              <a:rPr lang="id-ID" sz="5400" b="1" dirty="0" smtClean="0"/>
              <a:t>EFEKTIF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538" y="3571592"/>
            <a:ext cx="67151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d-ID" sz="4100" b="1" dirty="0" smtClean="0">
                <a:solidFill>
                  <a:srgbClr val="FF0000"/>
                </a:solidFill>
              </a:rPr>
              <a:t>T U J U A N</a:t>
            </a:r>
          </a:p>
          <a:p>
            <a:pPr algn="ctr"/>
            <a:r>
              <a:rPr lang="id-ID" sz="2800" i="1" dirty="0" smtClean="0"/>
              <a:t>D</a:t>
            </a:r>
            <a:r>
              <a:rPr lang="en-US" sz="2800" i="1" dirty="0" err="1" smtClean="0"/>
              <a:t>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mengetahui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pentingnya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komunikasi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menyampaikan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pesan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ide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atau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gagasan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dalam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hidup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bermasyarakat</a:t>
            </a:r>
            <a:r>
              <a:rPr lang="en-US" sz="2800" i="1" dirty="0" smtClean="0"/>
              <a:t> 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14348" y="285728"/>
            <a:ext cx="7286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/>
            <a:r>
              <a:rPr lang="id-ID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KESALAHAN DAN HAMBATAN </a:t>
            </a:r>
          </a:p>
          <a:p>
            <a:pPr algn="justLow" eaLnBrk="0" hangingPunct="0"/>
            <a:r>
              <a:rPr lang="id-ID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DALAM BERKOMUNIKASI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42936" y="1357298"/>
            <a:ext cx="7786716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lvl="4" indent="-228600" algn="justLow" eaLnBrk="0" hangingPunct="0"/>
            <a:r>
              <a:rPr lang="id-ID" sz="1900" dirty="0">
                <a:latin typeface="Calibri" pitchFamily="34" charset="0"/>
                <a:cs typeface="Times New Roman" pitchFamily="18" charset="0"/>
              </a:rPr>
              <a:t>Dari Pihak Pengirim Pesan</a:t>
            </a:r>
            <a:endParaRPr lang="en-US" sz="1900" dirty="0">
              <a:cs typeface="Times New Roman" pitchFamily="18" charset="0"/>
            </a:endParaRP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Berbicara terlalu cepat</a:t>
            </a:r>
            <a:endParaRPr lang="en-US" sz="1900" dirty="0">
              <a:cs typeface="Times New Roman" pitchFamily="18" charset="0"/>
            </a:endParaRP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Dalam satu pesan terdapat banyak gagasan yang kadang-kadang tidak berhubungan sama sekali</a:t>
            </a:r>
            <a:endParaRPr lang="en-US" sz="1900" dirty="0">
              <a:cs typeface="Times New Roman" pitchFamily="18" charset="0"/>
            </a:endParaRP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Pernyataan yang terlalu pendek sehingga sulit dipahami</a:t>
            </a:r>
            <a:endParaRPr lang="en-US" sz="1900" dirty="0">
              <a:cs typeface="Times New Roman" pitchFamily="18" charset="0"/>
            </a:endParaRP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Pesan yang disampaikan tidak sesuai dengan sudut pandang si penerima pesan.</a:t>
            </a:r>
            <a:endParaRPr lang="en-US" sz="1900" dirty="0">
              <a:cs typeface="Times New Roman" pitchFamily="18" charset="0"/>
            </a:endParaRP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Kemampuan berbahasa yang kurang baik</a:t>
            </a:r>
            <a:endParaRPr lang="en-US" sz="1900" dirty="0">
              <a:cs typeface="Times New Roman" pitchFamily="18" charset="0"/>
            </a:endParaRPr>
          </a:p>
          <a:p>
            <a:pPr marL="228600" indent="-228600" algn="justLow" eaLnBrk="0" hangingPunct="0"/>
            <a:r>
              <a:rPr lang="id-ID" sz="1900" dirty="0">
                <a:latin typeface="Calibri" pitchFamily="34" charset="0"/>
                <a:cs typeface="Times New Roman" pitchFamily="18" charset="0"/>
              </a:rPr>
              <a:t>Dari Pihak Penerima Pesan</a:t>
            </a:r>
            <a:endParaRPr lang="id-ID" sz="1900" dirty="0">
              <a:cs typeface="Times New Roman" pitchFamily="18" charset="0"/>
            </a:endParaRP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Tidak memerhatikan pesan yang disampaikan oleh pengirim pesa</a:t>
            </a: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Sudah merumuskan jawaban sebelum mendengarkan semua pesan yang hendak disampaikan oleh pengirim pesan</a:t>
            </a: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Terlalu memperhatikan detail-detail, seperti kata, intonasi, dan sebagainya, bukan mendengarkan pesan secara keseluruhan.</a:t>
            </a:r>
            <a:endParaRPr lang="id-ID" sz="1900" dirty="0">
              <a:cs typeface="Times New Roman" pitchFamily="18" charset="0"/>
            </a:endParaRP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Memberi penilaian benar atau salah sebelum memahami sepenuhnya pesan yang disampaikan.</a:t>
            </a:r>
            <a:endParaRPr lang="id-ID" sz="1900" dirty="0">
              <a:cs typeface="Times New Roman" pitchFamily="18" charset="0"/>
            </a:endParaRPr>
          </a:p>
          <a:p>
            <a:pPr marL="685800" lvl="1" indent="-228600" algn="justLow" eaLnBrk="0" hangingPunct="0">
              <a:buFont typeface="Arial" pitchFamily="34" charset="0"/>
              <a:buAutoNum type="arabicParenR"/>
            </a:pPr>
            <a:r>
              <a:rPr lang="id-ID" sz="1900" dirty="0">
                <a:latin typeface="Calibri" pitchFamily="34" charset="0"/>
                <a:cs typeface="Times New Roman" pitchFamily="18" charset="0"/>
              </a:rPr>
              <a:t>Bukan pendengar yang baik.</a:t>
            </a:r>
            <a:endParaRPr lang="id-ID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071688" y="500063"/>
            <a:ext cx="5786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/>
            <a:r>
              <a:rPr lang="en-US" sz="2400" b="1">
                <a:latin typeface="Calibri" pitchFamily="34" charset="0"/>
                <a:cs typeface="Times New Roman" pitchFamily="18" charset="0"/>
              </a:rPr>
              <a:t>Tips membangun komunikasi yang efektif</a:t>
            </a:r>
            <a:r>
              <a:rPr lang="en-US" sz="2400" b="1" i="1">
                <a:latin typeface="Calibri" pitchFamily="34" charset="0"/>
                <a:cs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642938" y="1714500"/>
            <a:ext cx="7000875" cy="9418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/>
              <a:t>Gunakan</a:t>
            </a:r>
            <a:r>
              <a:rPr lang="en-US" sz="2800" dirty="0"/>
              <a:t> </a:t>
            </a:r>
            <a:r>
              <a:rPr lang="en-US" sz="2800" dirty="0" err="1"/>
              <a:t>kalimat</a:t>
            </a:r>
            <a:r>
              <a:rPr lang="en-US" sz="2800" dirty="0"/>
              <a:t> </a:t>
            </a:r>
            <a:r>
              <a:rPr lang="en-US" sz="2800" dirty="0" err="1"/>
              <a:t>seefektif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endParaRPr lang="id-ID" sz="2800" dirty="0"/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/>
              <a:t>Jangan</a:t>
            </a:r>
            <a:r>
              <a:rPr lang="en-US" sz="2800" dirty="0"/>
              <a:t> </a:t>
            </a:r>
            <a:r>
              <a:rPr lang="en-US" sz="2800" dirty="0" err="1"/>
              <a:t>mengungkapkan</a:t>
            </a:r>
            <a:r>
              <a:rPr lang="en-US" sz="2800" dirty="0"/>
              <a:t> </a:t>
            </a:r>
            <a:r>
              <a:rPr lang="en-US" sz="2800" dirty="0" err="1"/>
              <a:t>pengulangan</a:t>
            </a:r>
            <a:r>
              <a:rPr lang="en-US" sz="2800" dirty="0"/>
              <a:t> </a:t>
            </a:r>
            <a:r>
              <a:rPr lang="en-US" sz="2800" dirty="0" err="1"/>
              <a:t>ide</a:t>
            </a:r>
            <a:r>
              <a:rPr lang="en-US" sz="2800" dirty="0"/>
              <a:t>/</a:t>
            </a: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bahasan</a:t>
            </a:r>
            <a:endParaRPr lang="id-ID" sz="2800" dirty="0"/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/>
              <a:t>Jangan</a:t>
            </a:r>
            <a:r>
              <a:rPr lang="en-US" sz="2800" dirty="0"/>
              <a:t> </a:t>
            </a:r>
            <a:r>
              <a:rPr lang="en-US" sz="2800" dirty="0" err="1"/>
              <a:t>berbicara</a:t>
            </a:r>
            <a:r>
              <a:rPr lang="en-US" sz="2800" dirty="0"/>
              <a:t>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lambat</a:t>
            </a:r>
            <a:endParaRPr lang="id-ID" sz="2800" dirty="0"/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/>
              <a:t>Hindari</a:t>
            </a:r>
            <a:r>
              <a:rPr lang="en-US" sz="2800" dirty="0"/>
              <a:t> </a:t>
            </a:r>
            <a:r>
              <a:rPr lang="en-US" sz="2800" dirty="0" err="1"/>
              <a:t>gumaman</a:t>
            </a:r>
            <a:r>
              <a:rPr lang="en-US" sz="2800" dirty="0"/>
              <a:t> yang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endParaRPr lang="id-ID" sz="2800" dirty="0"/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/>
              <a:t>Hindari</a:t>
            </a:r>
            <a:r>
              <a:rPr lang="en-US" sz="2800" dirty="0"/>
              <a:t> humor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endParaRPr lang="id-ID" sz="2800" dirty="0"/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id-ID" sz="2800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id-ID" b="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85813" y="571500"/>
            <a:ext cx="6929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/>
              <a:t>Menjadi Pembicara yang Baik</a:t>
            </a:r>
            <a:endParaRPr lang="en-US" sz="2800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214438" y="1714500"/>
            <a:ext cx="7072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5600" indent="-355600" algn="l" eaLnBrk="0" hangingPunct="0">
              <a:buFontTx/>
              <a:buChar char="•"/>
            </a:pPr>
            <a:r>
              <a:rPr lang="id-ID" sz="2000">
                <a:latin typeface="Calibri" pitchFamily="34" charset="0"/>
                <a:ea typeface="Calibri" pitchFamily="34" charset="0"/>
                <a:cs typeface="Arial" pitchFamily="34" charset="0"/>
              </a:rPr>
              <a:t>Berhenti dan berpikir sebelum kamu mulai bicara </a:t>
            </a:r>
            <a:endParaRPr lang="en-US" sz="2000">
              <a:ea typeface="Calibri" pitchFamily="34" charset="0"/>
              <a:cs typeface="Arial" pitchFamily="34" charset="0"/>
            </a:endParaRPr>
          </a:p>
          <a:p>
            <a:pPr marL="355600" indent="-355600" algn="l" eaLnBrk="0" hangingPunct="0">
              <a:buFontTx/>
              <a:buChar char="•"/>
            </a:pPr>
            <a:r>
              <a:rPr lang="id-ID" sz="2000">
                <a:latin typeface="Calibri" pitchFamily="34" charset="0"/>
                <a:ea typeface="Calibri" pitchFamily="34" charset="0"/>
                <a:cs typeface="Arial" pitchFamily="34" charset="0"/>
              </a:rPr>
              <a:t>Katakan apa yang kamu maksudkan dan yakini apa yang kamu katakan</a:t>
            </a:r>
            <a:endParaRPr lang="en-US" sz="2000"/>
          </a:p>
          <a:p>
            <a:pPr marL="355600" indent="-355600" algn="l" eaLnBrk="0" hangingPunct="0">
              <a:buFontTx/>
              <a:buChar char="•"/>
            </a:pPr>
            <a:r>
              <a:rPr lang="id-ID" sz="2000">
                <a:latin typeface="Calibri" pitchFamily="34" charset="0"/>
                <a:cs typeface="Calibri" pitchFamily="34" charset="0"/>
              </a:rPr>
              <a:t>Hati-hati terhadap bahasa yang kamu pakai</a:t>
            </a:r>
            <a:endParaRPr lang="en-US" sz="2000"/>
          </a:p>
          <a:p>
            <a:pPr marL="355600" indent="-355600" algn="l" eaLnBrk="0" hangingPunct="0">
              <a:buFontTx/>
              <a:buChar char="•"/>
            </a:pPr>
            <a:r>
              <a:rPr lang="id-ID" sz="2000">
                <a:latin typeface="Calibri" pitchFamily="34" charset="0"/>
                <a:cs typeface="Calibri" pitchFamily="34" charset="0"/>
              </a:rPr>
              <a:t>Menggunakan “pesan aku” untuk menyampaikan keinginan, kebutuhan dan perasaanmu.</a:t>
            </a:r>
            <a:endParaRPr lang="en-US" sz="2000"/>
          </a:p>
          <a:p>
            <a:pPr marL="355600" indent="-355600" algn="l" eaLnBrk="0" hangingPunct="0">
              <a:buFontTx/>
              <a:buChar char="•"/>
            </a:pPr>
            <a:r>
              <a:rPr lang="id-ID" sz="2000">
                <a:latin typeface="Calibri" pitchFamily="34" charset="0"/>
                <a:cs typeface="Calibri" pitchFamily="34" charset="0"/>
              </a:rPr>
              <a:t>Kalau kamu merasa maksudmu tidak tertangkap dengan baik, cobalah untuk mengulangi apa yang kamu maksudkan dengan kata-kata sederhana dan suara yang lebih lembut</a:t>
            </a:r>
            <a:endParaRPr lang="en-US" sz="2000"/>
          </a:p>
          <a:p>
            <a:pPr marL="355600" indent="-355600" algn="l" eaLnBrk="0" hangingPunct="0">
              <a:buFontTx/>
              <a:buChar char="•"/>
            </a:pPr>
            <a:r>
              <a:rPr lang="id-ID" sz="2000">
                <a:latin typeface="Calibri" pitchFamily="34" charset="0"/>
                <a:cs typeface="Calibri" pitchFamily="34" charset="0"/>
              </a:rPr>
              <a:t>Periksalah nada bicaramu</a:t>
            </a:r>
            <a:endParaRPr lang="en-US" sz="2000"/>
          </a:p>
          <a:p>
            <a:pPr marL="355600" indent="-355600" algn="l" eaLnBrk="0" hangingPunct="0">
              <a:buFontTx/>
              <a:buChar char="•"/>
            </a:pPr>
            <a:r>
              <a:rPr lang="id-ID" sz="2000">
                <a:latin typeface="Calibri" pitchFamily="34" charset="0"/>
                <a:cs typeface="Calibri" pitchFamily="34" charset="0"/>
              </a:rPr>
              <a:t>Cobalah untuk melihat situasi dari sudut pandang orang lain.</a:t>
            </a:r>
            <a:endParaRPr lang="en-US" sz="2000"/>
          </a:p>
          <a:p>
            <a:pPr marL="355600" indent="-355600" algn="l" eaLnBrk="0" hangingPunct="0">
              <a:buFontTx/>
              <a:buChar char="•"/>
            </a:pPr>
            <a:r>
              <a:rPr lang="id-ID" sz="2000">
                <a:latin typeface="Calibri" pitchFamily="34" charset="0"/>
                <a:cs typeface="Calibri" pitchFamily="34" charset="0"/>
              </a:rPr>
              <a:t>Buatlah daftar perasaan.</a:t>
            </a:r>
            <a:endParaRPr lang="id-ID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643063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3200"/>
              <a:t>Menjadi Pendengar Aktif</a:t>
            </a:r>
            <a:endParaRPr lang="en-US" sz="3200"/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000125" y="1643063"/>
            <a:ext cx="7286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5600" indent="-355600" algn="l" eaLnBrk="0" hangingPunct="0">
              <a:buFontTx/>
              <a:buChar char="•"/>
            </a:pPr>
            <a:r>
              <a:rPr lang="id-ID" sz="2400">
                <a:latin typeface="Calibri" pitchFamily="34" charset="0"/>
                <a:ea typeface="Calibri" pitchFamily="34" charset="0"/>
                <a:cs typeface="Arial" pitchFamily="34" charset="0"/>
              </a:rPr>
              <a:t>Lakukan dan pertahankan kontak mata</a:t>
            </a:r>
            <a:endParaRPr lang="en-US" sz="2400">
              <a:ea typeface="Calibri" pitchFamily="34" charset="0"/>
              <a:cs typeface="Arial" pitchFamily="34" charset="0"/>
            </a:endParaRPr>
          </a:p>
          <a:p>
            <a:pPr marL="355600" indent="-355600" algn="l" eaLnBrk="0" hangingPunct="0">
              <a:buFontTx/>
              <a:buChar char="•"/>
            </a:pPr>
            <a:r>
              <a:rPr lang="id-ID" sz="2400">
                <a:latin typeface="Calibri" pitchFamily="34" charset="0"/>
                <a:ea typeface="Calibri" pitchFamily="34" charset="0"/>
                <a:cs typeface="Arial" pitchFamily="34" charset="0"/>
              </a:rPr>
              <a:t>Tunjukkan bahwa kamu menaruh perhatian dengan sesekali menganggukkan kepala, menggumam, atau melontarkan komentara-komentar pendek</a:t>
            </a:r>
            <a:endParaRPr lang="en-US" sz="2400"/>
          </a:p>
          <a:p>
            <a:pPr marL="355600" indent="-355600" algn="l" eaLnBrk="0" hangingPunct="0">
              <a:buFontTx/>
              <a:buChar char="•"/>
            </a:pPr>
            <a:r>
              <a:rPr lang="id-ID" sz="2400">
                <a:latin typeface="Calibri" pitchFamily="34" charset="0"/>
                <a:cs typeface="Calibri" pitchFamily="34" charset="0"/>
              </a:rPr>
              <a:t>Tanyakan kejelasannya kalau orang lain mengatakan sesuatu yang tidak kamu mengerti</a:t>
            </a:r>
            <a:endParaRPr lang="en-US" sz="2400"/>
          </a:p>
          <a:p>
            <a:pPr marL="355600" indent="-355600" algn="l" eaLnBrk="0" hangingPunct="0">
              <a:buFontTx/>
              <a:buChar char="•"/>
            </a:pPr>
            <a:r>
              <a:rPr lang="id-ID" sz="2400">
                <a:latin typeface="Calibri" pitchFamily="34" charset="0"/>
                <a:cs typeface="Calibri" pitchFamily="34" charset="0"/>
              </a:rPr>
              <a:t>Sesekali, ulangi perkataan orang lain</a:t>
            </a:r>
          </a:p>
          <a:p>
            <a:pPr marL="355600" indent="-355600" algn="l" eaLnBrk="0" hangingPunct="0">
              <a:buFontTx/>
              <a:buChar char="•"/>
            </a:pPr>
            <a:r>
              <a:rPr lang="id-ID" sz="2400">
                <a:latin typeface="Calibri" pitchFamily="34" charset="0"/>
                <a:cs typeface="Times New Roman" pitchFamily="18" charset="0"/>
              </a:rPr>
              <a:t>Sesekali, ungkapkan komentar pendek tentang perasaan orang lain. </a:t>
            </a:r>
            <a:endParaRPr lang="id-ID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785813" y="0"/>
            <a:ext cx="528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eaLnBrk="0" hangingPunct="0"/>
            <a:r>
              <a:rPr lang="en-US" sz="2400" b="1">
                <a:solidFill>
                  <a:srgbClr val="000000"/>
                </a:solidFill>
                <a:ea typeface="Verdana" pitchFamily="34" charset="0"/>
                <a:cs typeface="Calibri" pitchFamily="34" charset="0"/>
              </a:rPr>
              <a:t>Pekerjaan-pekerjaan apa saja yang</a:t>
            </a:r>
            <a:endParaRPr lang="id-ID" sz="2400" b="1">
              <a:solidFill>
                <a:srgbClr val="000000"/>
              </a:solidFill>
              <a:ea typeface="Verdana" pitchFamily="34" charset="0"/>
              <a:cs typeface="Calibri" pitchFamily="34" charset="0"/>
            </a:endParaRPr>
          </a:p>
          <a:p>
            <a:pPr algn="justLow" eaLnBrk="0" hangingPunct="0"/>
            <a:r>
              <a:rPr lang="en-US" sz="2400" b="1">
                <a:solidFill>
                  <a:srgbClr val="000000"/>
                </a:solidFill>
                <a:ea typeface="Verdana" pitchFamily="34" charset="0"/>
                <a:cs typeface="Calibri" pitchFamily="34" charset="0"/>
              </a:rPr>
              <a:t>memerlukan kemampuan </a:t>
            </a:r>
            <a:endParaRPr lang="id-ID" sz="2400" b="1">
              <a:solidFill>
                <a:srgbClr val="000000"/>
              </a:solidFill>
              <a:ea typeface="Verdana" pitchFamily="34" charset="0"/>
              <a:cs typeface="Calibri" pitchFamily="34" charset="0"/>
            </a:endParaRPr>
          </a:p>
          <a:p>
            <a:pPr algn="justLow" eaLnBrk="0" hangingPunct="0"/>
            <a:r>
              <a:rPr lang="en-US" sz="2400" b="1">
                <a:solidFill>
                  <a:srgbClr val="000000"/>
                </a:solidFill>
                <a:ea typeface="Verdana" pitchFamily="34" charset="0"/>
                <a:cs typeface="Calibri" pitchFamily="34" charset="0"/>
              </a:rPr>
              <a:t>berkomunikasi lisan?</a:t>
            </a:r>
            <a:endParaRPr lang="en-US" sz="2400">
              <a:ea typeface="Verdana" pitchFamily="34" charset="0"/>
              <a:cs typeface="Calibri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57250" y="1714500"/>
            <a:ext cx="76438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justLow" eaLnBrk="0" hangingPunct="0">
              <a:buFontTx/>
              <a:buChar char="•"/>
            </a:pPr>
            <a:r>
              <a:rPr lang="en-US" sz="2400">
                <a:ea typeface="Times New Roman" pitchFamily="18" charset="0"/>
                <a:cs typeface="Calibri" pitchFamily="34" charset="0"/>
              </a:rPr>
              <a:t>Bidang Pendidikan</a:t>
            </a:r>
          </a:p>
          <a:p>
            <a:pPr marL="723900" lvl="1" indent="-266700" algn="justLow" eaLnBrk="0" hangingPunct="0">
              <a:buFont typeface="Arial" pitchFamily="34" charset="0"/>
              <a:buChar char="•"/>
            </a:pPr>
            <a:r>
              <a:rPr lang="en-US" sz="2400">
                <a:ea typeface="Times New Roman" pitchFamily="18" charset="0"/>
                <a:cs typeface="Calibri" pitchFamily="34" charset="0"/>
              </a:rPr>
              <a:t>Guru, Dosen, Tentor, Tutor, Instruktur, Widya Iswara</a:t>
            </a:r>
          </a:p>
          <a:p>
            <a:pPr marL="266700" indent="-266700" algn="justLow" eaLnBrk="0" hangingPunct="0">
              <a:buFontTx/>
              <a:buChar char="•"/>
            </a:pPr>
            <a:r>
              <a:rPr lang="en-US" sz="2400">
                <a:cs typeface="Times New Roman" pitchFamily="18" charset="0"/>
              </a:rPr>
              <a:t>Bidang Hukum</a:t>
            </a:r>
            <a:endParaRPr lang="en-US" sz="2400"/>
          </a:p>
          <a:p>
            <a:pPr marL="723900" lvl="1" indent="-266700" algn="justLow" eaLnBrk="0" hangingPunct="0">
              <a:buFont typeface="Arial" pitchFamily="34" charset="0"/>
              <a:buChar char="•"/>
            </a:pPr>
            <a:r>
              <a:rPr lang="en-US" sz="2400">
                <a:cs typeface="Times New Roman" pitchFamily="18" charset="0"/>
              </a:rPr>
              <a:t>Pengacara, Hakim, Jaksa</a:t>
            </a:r>
            <a:endParaRPr lang="en-US" sz="2400"/>
          </a:p>
          <a:p>
            <a:pPr marL="266700" indent="-266700" algn="justLow" eaLnBrk="0" hangingPunct="0">
              <a:buFontTx/>
              <a:buChar char="•"/>
            </a:pPr>
            <a:r>
              <a:rPr lang="en-US" sz="2400">
                <a:cs typeface="Times New Roman" pitchFamily="18" charset="0"/>
              </a:rPr>
              <a:t>Bidang Seni</a:t>
            </a:r>
            <a:endParaRPr lang="en-US" sz="2400"/>
          </a:p>
          <a:p>
            <a:pPr marL="723900" lvl="1" indent="-266700" algn="justLow" eaLnBrk="0" hangingPunct="0">
              <a:buFont typeface="Arial" pitchFamily="34" charset="0"/>
              <a:buChar char="•"/>
            </a:pPr>
            <a:r>
              <a:rPr lang="en-US" sz="2400">
                <a:cs typeface="Times New Roman" pitchFamily="18" charset="0"/>
              </a:rPr>
              <a:t>Pembaca Puisi, Penyanyi, </a:t>
            </a:r>
            <a:endParaRPr lang="en-US" sz="2400"/>
          </a:p>
          <a:p>
            <a:pPr marL="266700" indent="-266700" algn="justLow" eaLnBrk="0" hangingPunct="0">
              <a:buFont typeface="Arial" pitchFamily="34" charset="0"/>
              <a:buChar char="•"/>
            </a:pPr>
            <a:r>
              <a:rPr lang="en-US" sz="2400">
                <a:cs typeface="Times New Roman" pitchFamily="18" charset="0"/>
              </a:rPr>
              <a:t>Dalang, pelawak.</a:t>
            </a:r>
            <a:endParaRPr lang="en-US" sz="2400"/>
          </a:p>
          <a:p>
            <a:pPr marL="723900" lvl="1" indent="-266700" algn="justLow" eaLnBrk="0" hangingPunct="0">
              <a:buFontTx/>
              <a:buChar char="•"/>
            </a:pPr>
            <a:r>
              <a:rPr lang="en-US" sz="2400">
                <a:cs typeface="Times New Roman" pitchFamily="18" charset="0"/>
              </a:rPr>
              <a:t>Bidan Penerangan dan Broadcasting</a:t>
            </a:r>
            <a:endParaRPr lang="en-US" sz="2400"/>
          </a:p>
          <a:p>
            <a:pPr marL="266700" indent="-266700" algn="justLow" eaLnBrk="0" hangingPunct="0">
              <a:buFont typeface="Arial" pitchFamily="34" charset="0"/>
              <a:buChar char="•"/>
            </a:pPr>
            <a:r>
              <a:rPr lang="en-US" sz="2400">
                <a:cs typeface="Times New Roman" pitchFamily="18" charset="0"/>
              </a:rPr>
              <a:t>Reporter,</a:t>
            </a:r>
            <a:r>
              <a:rPr lang="id-ID" sz="2400">
                <a:cs typeface="Times New Roman" pitchFamily="18" charset="0"/>
              </a:rPr>
              <a:t> </a:t>
            </a:r>
          </a:p>
          <a:p>
            <a:pPr marL="723900" lvl="1" indent="-266700" algn="justLow" eaLnBrk="0" hangingPunct="0">
              <a:buFont typeface="Arial" pitchFamily="34" charset="0"/>
              <a:buChar char="•"/>
            </a:pPr>
            <a:r>
              <a:rPr lang="en-US" sz="2400">
                <a:cs typeface="Times New Roman" pitchFamily="18" charset="0"/>
              </a:rPr>
              <a:t>Pembawa acara Talk show, Motivator, Pembaca berita, Juru kampanye, Penyiar Radio, Master of Ceremony.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928688" y="285750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b="1"/>
              <a:t>A</a:t>
            </a:r>
            <a:r>
              <a:rPr lang="en-US" b="1"/>
              <a:t>lat yang membantu kegiatan berkomunikasi lisan </a:t>
            </a:r>
            <a:endParaRPr lang="en-US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857250" y="1643063"/>
            <a:ext cx="69294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buFontTx/>
              <a:buChar char="•"/>
            </a:pPr>
            <a:r>
              <a:rPr lang="en-US" sz="2800">
                <a:ea typeface="Times New Roman" pitchFamily="18" charset="0"/>
                <a:cs typeface="Calibri" pitchFamily="34" charset="0"/>
              </a:rPr>
              <a:t>Radio</a:t>
            </a:r>
          </a:p>
          <a:p>
            <a:pPr algn="justLow" eaLnBrk="0" hangingPunct="0">
              <a:buFontTx/>
              <a:buChar char="•"/>
            </a:pPr>
            <a:r>
              <a:rPr lang="en-US" sz="2800">
                <a:ea typeface="Times New Roman" pitchFamily="18" charset="0"/>
                <a:cs typeface="Calibri" pitchFamily="34" charset="0"/>
              </a:rPr>
              <a:t>Televisi</a:t>
            </a:r>
            <a:endParaRPr lang="en-US" sz="2800"/>
          </a:p>
          <a:p>
            <a:pPr algn="justLow" eaLnBrk="0" hangingPunct="0">
              <a:buFontTx/>
              <a:buChar char="•"/>
            </a:pPr>
            <a:r>
              <a:rPr lang="en-US" sz="2800">
                <a:cs typeface="Times New Roman" pitchFamily="18" charset="0"/>
              </a:rPr>
              <a:t>Handphone/Telephone</a:t>
            </a:r>
            <a:endParaRPr lang="en-US" sz="2800"/>
          </a:p>
          <a:p>
            <a:pPr algn="justLow" eaLnBrk="0" hangingPunct="0">
              <a:buFontTx/>
              <a:buChar char="•"/>
            </a:pPr>
            <a:r>
              <a:rPr lang="en-US" sz="2800">
                <a:cs typeface="Times New Roman" pitchFamily="18" charset="0"/>
              </a:rPr>
              <a:t>Intercom</a:t>
            </a:r>
            <a:endParaRPr lang="en-US" sz="2800"/>
          </a:p>
          <a:p>
            <a:pPr algn="justLow" eaLnBrk="0" hangingPunct="0">
              <a:buFontTx/>
              <a:buChar char="•"/>
            </a:pPr>
            <a:r>
              <a:rPr lang="en-US" sz="2800">
                <a:cs typeface="Times New Roman" pitchFamily="18" charset="0"/>
              </a:rPr>
              <a:t>Walkitalky</a:t>
            </a:r>
            <a:endParaRPr lang="en-US" sz="2800"/>
          </a:p>
          <a:p>
            <a:pPr algn="justLow" eaLnBrk="0" hangingPunct="0">
              <a:buFontTx/>
              <a:buChar char="•"/>
            </a:pPr>
            <a:r>
              <a:rPr lang="en-US" sz="2800">
                <a:cs typeface="Times New Roman" pitchFamily="18" charset="0"/>
              </a:rPr>
              <a:t>Handed talky</a:t>
            </a:r>
            <a:endParaRPr lang="en-US" sz="2800"/>
          </a:p>
          <a:p>
            <a:pPr algn="justLow" eaLnBrk="0" hangingPunct="0">
              <a:buFontTx/>
              <a:buChar char="•"/>
            </a:pPr>
            <a:r>
              <a:rPr lang="en-US" sz="2800">
                <a:cs typeface="Times New Roman" pitchFamily="18" charset="0"/>
              </a:rPr>
              <a:t>Sound System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92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er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003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7224" y="545770"/>
            <a:ext cx="821537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APERSEPSI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7158" y="2643182"/>
            <a:ext cx="8286808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makhluk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makhuluk</a:t>
            </a:r>
            <a:r>
              <a:rPr lang="en-US" sz="2400" dirty="0" smtClean="0"/>
              <a:t> lain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kehidupannya</a:t>
            </a:r>
            <a:r>
              <a:rPr lang="en-US" sz="2400" dirty="0" smtClean="0"/>
              <a:t>.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Komunukasi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sangat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kelangsungan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hidupnya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karena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penyampaian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(</a:t>
            </a:r>
            <a:r>
              <a:rPr lang="en-US" sz="2400" dirty="0" err="1" smtClean="0"/>
              <a:t>ide</a:t>
            </a:r>
            <a:r>
              <a:rPr lang="en-US" sz="2400" dirty="0" smtClean="0"/>
              <a:t>,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)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lain agar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keduanya</a:t>
            </a:r>
            <a:r>
              <a:rPr lang="en-US" sz="2400" dirty="0" smtClean="0"/>
              <a:t>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ide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sebaik-baiknya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memandang</a:t>
            </a:r>
            <a:r>
              <a:rPr lang="en-US" sz="2400" dirty="0" smtClean="0"/>
              <a:t> </a:t>
            </a:r>
            <a:r>
              <a:rPr lang="en-US" sz="2400" dirty="0" err="1" smtClean="0"/>
              <a:t>remeh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. </a:t>
            </a:r>
            <a:r>
              <a:rPr lang="en-US" sz="2400" dirty="0" err="1" smtClean="0"/>
              <a:t>Sebab</a:t>
            </a:r>
            <a:r>
              <a:rPr lang="en-US" sz="2400" dirty="0" smtClean="0"/>
              <a:t>, se-</a:t>
            </a:r>
            <a:r>
              <a:rPr lang="en-US" sz="2400" dirty="0" err="1" smtClean="0"/>
              <a:t>brilian</a:t>
            </a:r>
            <a:r>
              <a:rPr lang="en-US" sz="2400" dirty="0" smtClean="0"/>
              <a:t> </a:t>
            </a:r>
            <a:r>
              <a:rPr lang="en-US" sz="2400" dirty="0" err="1" smtClean="0"/>
              <a:t>apapun</a:t>
            </a:r>
            <a:r>
              <a:rPr lang="en-US" sz="2400" dirty="0" smtClean="0"/>
              <a:t> </a:t>
            </a:r>
            <a:r>
              <a:rPr lang="en-US" sz="2400" dirty="0" err="1" smtClean="0"/>
              <a:t>ide</a:t>
            </a:r>
            <a:r>
              <a:rPr lang="en-US" sz="2400" dirty="0" smtClean="0"/>
              <a:t>/</a:t>
            </a:r>
            <a:r>
              <a:rPr lang="en-US" sz="2400" dirty="0" err="1" smtClean="0"/>
              <a:t>gagasan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miliki</a:t>
            </a:r>
            <a:r>
              <a:rPr lang="en-US" sz="2400" dirty="0" smtClean="0"/>
              <a:t>,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bermakna</a:t>
            </a:r>
            <a:r>
              <a:rPr lang="en-US" sz="2400" dirty="0" smtClean="0"/>
              <a:t> </a:t>
            </a:r>
            <a:r>
              <a:rPr lang="en-US" sz="2400" dirty="0" err="1" smtClean="0"/>
              <a:t>apa-apa</a:t>
            </a:r>
            <a:r>
              <a:rPr lang="en-US" sz="2400" dirty="0" smtClean="0"/>
              <a:t>,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pemilik</a:t>
            </a:r>
            <a:r>
              <a:rPr lang="en-US" sz="2400" dirty="0" smtClean="0"/>
              <a:t> </a:t>
            </a:r>
            <a:r>
              <a:rPr lang="en-US" sz="2400" dirty="0" err="1" smtClean="0"/>
              <a:t>ide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tuju</a:t>
            </a:r>
            <a:r>
              <a:rPr lang="en-US" sz="2400" dirty="0" smtClean="0"/>
              <a:t> (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).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altLang="en-US" sz="3200" dirty="0" smtClean="0"/>
              <a:t>PENGERTIAN</a:t>
            </a:r>
            <a:endParaRPr lang="en-GB" altLang="en-US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42875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Komunikasi adalah proses penyampaian pesan dari komunikator kepada komunikan untuk mencapai tujuan tertentu</a:t>
            </a:r>
            <a:endParaRPr lang="en-ZA" altLang="en-US" smtClean="0"/>
          </a:p>
          <a:p>
            <a:pPr eaLnBrk="1" hangingPunct="1">
              <a:lnSpc>
                <a:spcPct val="90000"/>
              </a:lnSpc>
            </a:pPr>
            <a:endParaRPr lang="en-ZA" altLang="en-US" smtClean="0"/>
          </a:p>
          <a:p>
            <a:pPr eaLnBrk="1" hangingPunct="1">
              <a:lnSpc>
                <a:spcPct val="90000"/>
              </a:lnSpc>
            </a:pPr>
            <a:endParaRPr lang="en-ZA" altLang="en-US" smtClean="0"/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5643563" y="3786188"/>
            <a:ext cx="935037" cy="431800"/>
          </a:xfrm>
          <a:prstGeom prst="ellipse">
            <a:avLst/>
          </a:prstGeom>
          <a:solidFill>
            <a:schemeClr val="accent1">
              <a:alpha val="2980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7215188" y="2500313"/>
            <a:ext cx="647700" cy="431800"/>
          </a:xfrm>
          <a:prstGeom prst="ellipse">
            <a:avLst/>
          </a:prstGeom>
          <a:solidFill>
            <a:schemeClr val="accent1">
              <a:alpha val="2980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2071688" y="4357688"/>
            <a:ext cx="1511300" cy="431800"/>
          </a:xfrm>
          <a:prstGeom prst="ellipse">
            <a:avLst/>
          </a:prstGeom>
          <a:solidFill>
            <a:schemeClr val="accent1">
              <a:alpha val="2980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 flipH="1">
            <a:off x="3643313" y="2786063"/>
            <a:ext cx="360045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000125" y="142875"/>
            <a:ext cx="7500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Elemen-elemen </a:t>
            </a:r>
            <a:r>
              <a:rPr lang="id-ID" sz="3200"/>
              <a:t>atau unsur-unusr </a:t>
            </a:r>
            <a:r>
              <a:rPr lang="en-US" sz="3200"/>
              <a:t>yang terdapat dalam komunikasi 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428625" y="2000250"/>
            <a:ext cx="83581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buFont typeface="Arial" pitchFamily="34" charset="0"/>
              <a:buChar char="•"/>
            </a:pPr>
            <a:r>
              <a:rPr lang="sv-SE" sz="2800">
                <a:latin typeface="Calibri" pitchFamily="34" charset="0"/>
                <a:cs typeface="Times New Roman" pitchFamily="18" charset="0"/>
              </a:rPr>
              <a:t>Komunikator</a:t>
            </a:r>
            <a:r>
              <a:rPr lang="sv-SE" sz="2800">
                <a:cs typeface="Times New Roman" pitchFamily="18" charset="0"/>
              </a:rPr>
              <a:t>  </a:t>
            </a:r>
            <a:r>
              <a:rPr lang="id-ID" sz="2800">
                <a:cs typeface="Times New Roman" pitchFamily="18" charset="0"/>
              </a:rPr>
              <a:t> </a:t>
            </a:r>
            <a:r>
              <a:rPr lang="sv-SE" sz="2800">
                <a:cs typeface="Times New Roman" pitchFamily="18" charset="0"/>
              </a:rPr>
              <a:t> </a:t>
            </a:r>
            <a:r>
              <a:rPr lang="sv-SE" sz="2800">
                <a:latin typeface="Calibri" pitchFamily="34" charset="0"/>
                <a:cs typeface="Times New Roman" pitchFamily="18" charset="0"/>
              </a:rPr>
              <a:t> : orang yang menyampaikan pesan</a:t>
            </a:r>
            <a:endParaRPr lang="id-ID" sz="2800">
              <a:cs typeface="Times New Roman" pitchFamily="18" charset="0"/>
            </a:endParaRPr>
          </a:p>
          <a:p>
            <a:pPr algn="l" eaLnBrk="0" hangingPunct="0">
              <a:buFont typeface="Arial" pitchFamily="34" charset="0"/>
              <a:buChar char="•"/>
            </a:pPr>
            <a:r>
              <a:rPr lang="sv-SE" sz="2800">
                <a:latin typeface="Calibri" pitchFamily="34" charset="0"/>
                <a:cs typeface="Times New Roman" pitchFamily="18" charset="0"/>
              </a:rPr>
              <a:t>Pesan</a:t>
            </a:r>
            <a:r>
              <a:rPr lang="sv-SE" sz="2800">
                <a:cs typeface="Times New Roman" pitchFamily="18" charset="0"/>
              </a:rPr>
              <a:t>             </a:t>
            </a:r>
            <a:r>
              <a:rPr lang="id-ID" sz="2800">
                <a:cs typeface="Times New Roman" pitchFamily="18" charset="0"/>
              </a:rPr>
              <a:t> </a:t>
            </a:r>
            <a:r>
              <a:rPr lang="sv-SE" sz="2800">
                <a:latin typeface="Calibri" pitchFamily="34" charset="0"/>
                <a:cs typeface="Times New Roman" pitchFamily="18" charset="0"/>
              </a:rPr>
              <a:t> : ide atau informasi yang disampaikan</a:t>
            </a:r>
            <a:endParaRPr lang="id-ID" sz="2800">
              <a:cs typeface="Times New Roman" pitchFamily="18" charset="0"/>
            </a:endParaRPr>
          </a:p>
          <a:p>
            <a:pPr algn="l" eaLnBrk="0" hangingPunct="0">
              <a:buFont typeface="Arial" pitchFamily="34" charset="0"/>
              <a:buChar char="•"/>
            </a:pPr>
            <a:r>
              <a:rPr lang="sv-SE" sz="2800">
                <a:latin typeface="Calibri" pitchFamily="34" charset="0"/>
                <a:cs typeface="Times New Roman" pitchFamily="18" charset="0"/>
              </a:rPr>
              <a:t>Media</a:t>
            </a:r>
            <a:r>
              <a:rPr lang="sv-SE" sz="2800">
                <a:cs typeface="Times New Roman" pitchFamily="18" charset="0"/>
              </a:rPr>
              <a:t>             </a:t>
            </a:r>
            <a:r>
              <a:rPr lang="sv-SE" sz="2800">
                <a:latin typeface="Calibri" pitchFamily="34" charset="0"/>
                <a:cs typeface="Times New Roman" pitchFamily="18" charset="0"/>
              </a:rPr>
              <a:t> : sarana komunikasi</a:t>
            </a:r>
            <a:endParaRPr lang="id-ID" sz="2800">
              <a:cs typeface="Times New Roman" pitchFamily="18" charset="0"/>
            </a:endParaRPr>
          </a:p>
          <a:p>
            <a:pPr algn="l" eaLnBrk="0" hangingPunct="0">
              <a:buFont typeface="Arial" pitchFamily="34" charset="0"/>
              <a:buChar char="•"/>
            </a:pPr>
            <a:r>
              <a:rPr lang="sv-SE" sz="2800">
                <a:latin typeface="Calibri" pitchFamily="34" charset="0"/>
                <a:cs typeface="Times New Roman" pitchFamily="18" charset="0"/>
              </a:rPr>
              <a:t>Komunikan</a:t>
            </a:r>
            <a:r>
              <a:rPr lang="sv-SE" sz="2800">
                <a:cs typeface="Times New Roman" pitchFamily="18" charset="0"/>
              </a:rPr>
              <a:t>      </a:t>
            </a:r>
            <a:r>
              <a:rPr lang="sv-SE" sz="2800">
                <a:latin typeface="Calibri" pitchFamily="34" charset="0"/>
                <a:cs typeface="Times New Roman" pitchFamily="18" charset="0"/>
              </a:rPr>
              <a:t> : </a:t>
            </a:r>
            <a:r>
              <a:rPr lang="sv-SE" sz="2800" i="1">
                <a:latin typeface="Calibri" pitchFamily="34" charset="0"/>
                <a:cs typeface="Times New Roman" pitchFamily="18" charset="0"/>
              </a:rPr>
              <a:t>audience</a:t>
            </a:r>
            <a:r>
              <a:rPr lang="sv-SE" sz="2800">
                <a:latin typeface="Calibri" pitchFamily="34" charset="0"/>
                <a:cs typeface="Times New Roman" pitchFamily="18" charset="0"/>
              </a:rPr>
              <a:t>, pihak</a:t>
            </a:r>
            <a:r>
              <a:rPr lang="sv-SE" sz="2800">
                <a:cs typeface="Times New Roman" pitchFamily="18" charset="0"/>
              </a:rPr>
              <a:t> </a:t>
            </a:r>
            <a:r>
              <a:rPr lang="sv-SE" sz="2800">
                <a:latin typeface="Calibri" pitchFamily="34" charset="0"/>
                <a:cs typeface="Times New Roman" pitchFamily="18" charset="0"/>
              </a:rPr>
              <a:t>yang menerima pesan</a:t>
            </a:r>
            <a:endParaRPr lang="id-ID" sz="280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 typeface="Arial" pitchFamily="34" charset="0"/>
              <a:buChar char="•"/>
            </a:pPr>
            <a:r>
              <a:rPr lang="sv-SE" sz="2800">
                <a:latin typeface="Calibri" pitchFamily="34" charset="0"/>
                <a:cs typeface="Times New Roman" pitchFamily="18" charset="0"/>
              </a:rPr>
              <a:t>Umpan Balik</a:t>
            </a:r>
            <a:r>
              <a:rPr lang="sv-SE" sz="2800">
                <a:cs typeface="Times New Roman" pitchFamily="18" charset="0"/>
              </a:rPr>
              <a:t>    </a:t>
            </a:r>
            <a:r>
              <a:rPr lang="sv-SE" sz="2800">
                <a:latin typeface="Calibri" pitchFamily="34" charset="0"/>
                <a:cs typeface="Times New Roman" pitchFamily="18" charset="0"/>
              </a:rPr>
              <a:t> : respon dari komunikan terhadap </a:t>
            </a:r>
            <a:r>
              <a:rPr lang="id-ID" sz="2800">
                <a:latin typeface="Calibri" pitchFamily="34" charset="0"/>
                <a:cs typeface="Times New Roman" pitchFamily="18" charset="0"/>
              </a:rPr>
              <a:t>		          </a:t>
            </a:r>
            <a:r>
              <a:rPr lang="sv-SE" sz="2800">
                <a:latin typeface="Calibri" pitchFamily="34" charset="0"/>
                <a:cs typeface="Times New Roman" pitchFamily="18" charset="0"/>
              </a:rPr>
              <a:t>pesan yang diterimanya</a:t>
            </a:r>
            <a:r>
              <a:rPr lang="sv-SE" sz="2800">
                <a:cs typeface="Times New Roman" pitchFamily="18" charset="0"/>
              </a:rPr>
              <a:t> 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857250" y="214313"/>
            <a:ext cx="396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eaLnBrk="0" hangingPunct="0"/>
            <a:r>
              <a:rPr lang="en-US" sz="3600" b="1">
                <a:latin typeface="Calibri" pitchFamily="34" charset="0"/>
                <a:cs typeface="Times New Roman" pitchFamily="18" charset="0"/>
              </a:rPr>
              <a:t>Fungsi</a:t>
            </a:r>
            <a:r>
              <a:rPr lang="en-US" sz="3600" b="1">
                <a:cs typeface="Times New Roman" pitchFamily="18" charset="0"/>
              </a:rPr>
              <a:t> </a:t>
            </a:r>
            <a:r>
              <a:rPr lang="en-US" sz="3600" b="1">
                <a:latin typeface="Calibri" pitchFamily="34" charset="0"/>
                <a:cs typeface="Times New Roman" pitchFamily="18" charset="0"/>
              </a:rPr>
              <a:t> Komunikasi </a:t>
            </a:r>
            <a:endParaRPr lang="en-US" sz="36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71500" y="2000250"/>
            <a:ext cx="80010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>
                <a:latin typeface="Calibri" pitchFamily="34" charset="0"/>
                <a:cs typeface="Times New Roman" pitchFamily="18" charset="0"/>
              </a:rPr>
              <a:t>Membangun Konsep Diri (</a:t>
            </a:r>
            <a:r>
              <a:rPr lang="en-US" sz="2800" i="1">
                <a:latin typeface="Calibri" pitchFamily="34" charset="0"/>
                <a:cs typeface="Times New Roman" pitchFamily="18" charset="0"/>
              </a:rPr>
              <a:t>Establishing Self-Concept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)</a:t>
            </a:r>
            <a:endParaRPr lang="id-ID" sz="2800">
              <a:cs typeface="Times New Roman" pitchFamily="18" charset="0"/>
            </a:endParaRPr>
          </a:p>
          <a:p>
            <a:pPr algn="justLow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>
                <a:latin typeface="Calibri" pitchFamily="34" charset="0"/>
                <a:cs typeface="Times New Roman" pitchFamily="18" charset="0"/>
              </a:rPr>
              <a:t>Eksistensi Diri (</a:t>
            </a:r>
            <a:r>
              <a:rPr lang="en-US" sz="2800" i="1">
                <a:latin typeface="Calibri" pitchFamily="34" charset="0"/>
                <a:cs typeface="Times New Roman" pitchFamily="18" charset="0"/>
              </a:rPr>
              <a:t>Self Existence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)</a:t>
            </a:r>
            <a:endParaRPr lang="en-US" sz="2800">
              <a:cs typeface="Times New Roman" pitchFamily="18" charset="0"/>
            </a:endParaRPr>
          </a:p>
          <a:p>
            <a:pPr algn="justLow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>
                <a:latin typeface="Calibri" pitchFamily="34" charset="0"/>
                <a:cs typeface="Times New Roman" pitchFamily="18" charset="0"/>
              </a:rPr>
              <a:t>Kelangsungan Hidup (</a:t>
            </a:r>
            <a:r>
              <a:rPr lang="en-US" sz="2800" i="1">
                <a:latin typeface="Calibri" pitchFamily="34" charset="0"/>
                <a:cs typeface="Times New Roman" pitchFamily="18" charset="0"/>
              </a:rPr>
              <a:t>Live Continuity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)</a:t>
            </a:r>
            <a:endParaRPr lang="en-US" sz="2800">
              <a:cs typeface="Times New Roman" pitchFamily="18" charset="0"/>
            </a:endParaRPr>
          </a:p>
          <a:p>
            <a:pPr algn="justLow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>
                <a:latin typeface="Calibri" pitchFamily="34" charset="0"/>
                <a:cs typeface="Times New Roman" pitchFamily="18" charset="0"/>
              </a:rPr>
              <a:t>Memperoleh Kebahagiaan (</a:t>
            </a:r>
            <a:r>
              <a:rPr lang="en-US" sz="2800" i="1">
                <a:latin typeface="Calibri" pitchFamily="34" charset="0"/>
                <a:cs typeface="Times New Roman" pitchFamily="18" charset="0"/>
              </a:rPr>
              <a:t>Obtaining Happiness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)</a:t>
            </a:r>
            <a:endParaRPr lang="en-US" sz="2800">
              <a:cs typeface="Times New Roman" pitchFamily="18" charset="0"/>
            </a:endParaRPr>
          </a:p>
          <a:p>
            <a:pPr algn="justLow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>
                <a:latin typeface="Calibri" pitchFamily="34" charset="0"/>
                <a:cs typeface="Times New Roman" pitchFamily="18" charset="0"/>
              </a:rPr>
              <a:t>Terhindar dari Tekanan dan Ketegangan (</a:t>
            </a:r>
            <a:r>
              <a:rPr lang="en-US" sz="2800" i="1">
                <a:latin typeface="Calibri" pitchFamily="34" charset="0"/>
                <a:cs typeface="Times New Roman" pitchFamily="18" charset="0"/>
              </a:rPr>
              <a:t>Free from </a:t>
            </a:r>
            <a:r>
              <a:rPr lang="id-ID" sz="2800" i="1">
                <a:latin typeface="Calibri" pitchFamily="34" charset="0"/>
                <a:cs typeface="Times New Roman" pitchFamily="18" charset="0"/>
              </a:rPr>
              <a:t>      	</a:t>
            </a:r>
            <a:r>
              <a:rPr lang="en-US" sz="2800" i="1">
                <a:latin typeface="Calibri" pitchFamily="34" charset="0"/>
                <a:cs typeface="Times New Roman" pitchFamily="18" charset="0"/>
              </a:rPr>
              <a:t>Pressure and Stress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)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57250" y="142875"/>
            <a:ext cx="56308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pPr algn="l" eaLnBrk="0" hangingPunct="0"/>
            <a:r>
              <a:rPr lang="en-US" sz="3200" b="1">
                <a:latin typeface="Calibri" pitchFamily="34" charset="0"/>
                <a:cs typeface="Times New Roman" pitchFamily="18" charset="0"/>
              </a:rPr>
              <a:t>Hal-hal yang perlu diperhatikan </a:t>
            </a:r>
            <a:endParaRPr lang="id-ID" sz="3200" b="1">
              <a:latin typeface="Calibri" pitchFamily="34" charset="0"/>
              <a:cs typeface="Times New Roman" pitchFamily="18" charset="0"/>
            </a:endParaRPr>
          </a:p>
          <a:p>
            <a:pPr algn="l" eaLnBrk="0" hangingPunct="0"/>
            <a:r>
              <a:rPr lang="en-US" sz="3200" b="1">
                <a:latin typeface="Calibri" pitchFamily="34" charset="0"/>
                <a:cs typeface="Times New Roman" pitchFamily="18" charset="0"/>
              </a:rPr>
              <a:t>dalam berkomunikasi</a:t>
            </a:r>
            <a:endParaRPr lang="en-US" sz="3200" b="1" i="1">
              <a:cs typeface="Times New Roman" pitchFamily="18" charset="0"/>
            </a:endParaRPr>
          </a:p>
          <a:p>
            <a:pPr algn="l" eaLnBrk="0" hangingPunct="0"/>
            <a:endParaRPr 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643063" y="2000250"/>
            <a:ext cx="6286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buFont typeface="Wingdings" pitchFamily="2" charset="2"/>
              <a:buChar char="v"/>
            </a:pPr>
            <a:r>
              <a:rPr lang="id-ID" sz="4400" b="1">
                <a:latin typeface="Calibri" pitchFamily="34" charset="0"/>
                <a:cs typeface="Times New Roman" pitchFamily="18" charset="0"/>
              </a:rPr>
              <a:t>Kontak Mata</a:t>
            </a:r>
          </a:p>
          <a:p>
            <a:pPr algn="justLow" eaLnBrk="0" hangingPunct="0">
              <a:buFont typeface="Wingdings" pitchFamily="2" charset="2"/>
              <a:buChar char="v"/>
            </a:pPr>
            <a:r>
              <a:rPr lang="sv-SE" sz="4400" b="1">
                <a:latin typeface="Calibri" pitchFamily="34" charset="0"/>
                <a:cs typeface="Times New Roman" pitchFamily="18" charset="0"/>
              </a:rPr>
              <a:t>Ekspresi Wajah</a:t>
            </a:r>
            <a:endParaRPr lang="id-ID" sz="4400" b="1">
              <a:latin typeface="Calibri" pitchFamily="34" charset="0"/>
              <a:cs typeface="Times New Roman" pitchFamily="18" charset="0"/>
            </a:endParaRPr>
          </a:p>
          <a:p>
            <a:pPr algn="justLow" eaLnBrk="0" hangingPunct="0">
              <a:buFont typeface="Wingdings" pitchFamily="2" charset="2"/>
              <a:buChar char="v"/>
            </a:pPr>
            <a:r>
              <a:rPr lang="id-ID" sz="4400" b="1">
                <a:latin typeface="Calibri" pitchFamily="34" charset="0"/>
              </a:rPr>
              <a:t>Postur Tubuh</a:t>
            </a:r>
          </a:p>
          <a:p>
            <a:pPr algn="justLow" eaLnBrk="0" hangingPunct="0">
              <a:buFont typeface="Wingdings" pitchFamily="2" charset="2"/>
              <a:buChar char="v"/>
            </a:pPr>
            <a:r>
              <a:rPr lang="id-ID" sz="4400" b="1">
                <a:latin typeface="Calibri" pitchFamily="34" charset="0"/>
              </a:rPr>
              <a:t>Berbusana</a:t>
            </a:r>
          </a:p>
          <a:p>
            <a:pPr algn="justLow" eaLnBrk="0" hangingPunct="0">
              <a:buFont typeface="Wingdings" pitchFamily="2" charset="2"/>
              <a:buChar char="v"/>
            </a:pPr>
            <a:endParaRPr lang="sv-SE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554</Words>
  <Application>Microsoft Office PowerPoint</Application>
  <PresentationFormat>On-screen Show (4:3)</PresentationFormat>
  <Paragraphs>104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PENGERTIAN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</dc:creator>
  <cp:lastModifiedBy>ok</cp:lastModifiedBy>
  <cp:revision>62</cp:revision>
  <dcterms:created xsi:type="dcterms:W3CDTF">2016-07-21T12:45:39Z</dcterms:created>
  <dcterms:modified xsi:type="dcterms:W3CDTF">2016-07-24T22:51:54Z</dcterms:modified>
</cp:coreProperties>
</file>