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7" r:id="rId3"/>
    <p:sldId id="258" r:id="rId4"/>
    <p:sldId id="261" r:id="rId5"/>
    <p:sldId id="262" r:id="rId6"/>
    <p:sldId id="263" r:id="rId7"/>
    <p:sldId id="264" r:id="rId8"/>
    <p:sldId id="265" r:id="rId9"/>
    <p:sldId id="266" r:id="rId10"/>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876F62EF-FE29-4C1D-B628-6076F7E7489E}" type="datetimeFigureOut">
              <a:rPr lang="id-ID" smtClean="0"/>
              <a:pPr/>
              <a:t>11/01/2021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E9D06D5-4FDD-4C49-80ED-9086AC6CE83D}"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76F62EF-FE29-4C1D-B628-6076F7E7489E}" type="datetimeFigureOut">
              <a:rPr lang="id-ID" smtClean="0"/>
              <a:pPr/>
              <a:t>11/01/2021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E9D06D5-4FDD-4C49-80ED-9086AC6CE83D}"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76F62EF-FE29-4C1D-B628-6076F7E7489E}" type="datetimeFigureOut">
              <a:rPr lang="id-ID" smtClean="0"/>
              <a:pPr/>
              <a:t>11/01/2021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E9D06D5-4FDD-4C49-80ED-9086AC6CE83D}"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76F62EF-FE29-4C1D-B628-6076F7E7489E}" type="datetimeFigureOut">
              <a:rPr lang="id-ID" smtClean="0"/>
              <a:pPr/>
              <a:t>11/01/2021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E9D06D5-4FDD-4C49-80ED-9086AC6CE83D}"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6F62EF-FE29-4C1D-B628-6076F7E7489E}" type="datetimeFigureOut">
              <a:rPr lang="id-ID" smtClean="0"/>
              <a:pPr/>
              <a:t>11/01/2021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E9D06D5-4FDD-4C49-80ED-9086AC6CE83D}"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876F62EF-FE29-4C1D-B628-6076F7E7489E}" type="datetimeFigureOut">
              <a:rPr lang="id-ID" smtClean="0"/>
              <a:pPr/>
              <a:t>11/01/2021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E9D06D5-4FDD-4C49-80ED-9086AC6CE83D}"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876F62EF-FE29-4C1D-B628-6076F7E7489E}" type="datetimeFigureOut">
              <a:rPr lang="id-ID" smtClean="0"/>
              <a:pPr/>
              <a:t>11/01/2021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0E9D06D5-4FDD-4C49-80ED-9086AC6CE83D}"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876F62EF-FE29-4C1D-B628-6076F7E7489E}" type="datetimeFigureOut">
              <a:rPr lang="id-ID" smtClean="0"/>
              <a:pPr/>
              <a:t>11/01/2021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E9D06D5-4FDD-4C49-80ED-9086AC6CE83D}"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6F62EF-FE29-4C1D-B628-6076F7E7489E}" type="datetimeFigureOut">
              <a:rPr lang="id-ID" smtClean="0"/>
              <a:pPr/>
              <a:t>11/01/2021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E9D06D5-4FDD-4C49-80ED-9086AC6CE83D}"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6F62EF-FE29-4C1D-B628-6076F7E7489E}" type="datetimeFigureOut">
              <a:rPr lang="id-ID" smtClean="0"/>
              <a:pPr/>
              <a:t>11/01/2021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E9D06D5-4FDD-4C49-80ED-9086AC6CE83D}"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6F62EF-FE29-4C1D-B628-6076F7E7489E}" type="datetimeFigureOut">
              <a:rPr lang="id-ID" smtClean="0"/>
              <a:pPr/>
              <a:t>11/01/2021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E9D06D5-4FDD-4C49-80ED-9086AC6CE83D}"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6F62EF-FE29-4C1D-B628-6076F7E7489E}" type="datetimeFigureOut">
              <a:rPr lang="id-ID" smtClean="0"/>
              <a:pPr/>
              <a:t>11/01/2021</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9D06D5-4FDD-4C49-80ED-9086AC6CE83D}"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id-ID" sz="3200" dirty="0" smtClean="0">
                <a:latin typeface="Baskerville Old Face" pitchFamily="18" charset="0"/>
                <a:cs typeface="Aharoni" pitchFamily="2" charset="-79"/>
              </a:rPr>
              <a:t>MATERI BAHASA INDONESIA UNTUK KELAS 7 SEMESTER 2</a:t>
            </a:r>
            <a:endParaRPr lang="id-ID" sz="3200" dirty="0">
              <a:latin typeface="Baskerville Old Face" pitchFamily="18" charset="0"/>
              <a:cs typeface="Aharoni" pitchFamily="2" charset="-79"/>
            </a:endParaRPr>
          </a:p>
        </p:txBody>
      </p:sp>
      <p:sp>
        <p:nvSpPr>
          <p:cNvPr id="3" name="Subtitle 2"/>
          <p:cNvSpPr>
            <a:spLocks noGrp="1"/>
          </p:cNvSpPr>
          <p:nvPr>
            <p:ph type="subTitle" idx="1"/>
          </p:nvPr>
        </p:nvSpPr>
        <p:spPr/>
        <p:txBody>
          <a:bodyPr>
            <a:normAutofit/>
          </a:bodyPr>
          <a:lstStyle/>
          <a:p>
            <a:pPr algn="ctr"/>
            <a:r>
              <a:rPr lang="id-ID" sz="1400" dirty="0" smtClean="0">
                <a:latin typeface="Baskerville Old Face" pitchFamily="18" charset="0"/>
              </a:rPr>
              <a:t>OLEH</a:t>
            </a:r>
          </a:p>
          <a:p>
            <a:pPr algn="ctr"/>
            <a:r>
              <a:rPr lang="id-ID" sz="1400" dirty="0" smtClean="0">
                <a:latin typeface="Baskerville Old Face" pitchFamily="18" charset="0"/>
              </a:rPr>
              <a:t>SETYAWATI. M. NOMLENI, S.Pd</a:t>
            </a:r>
            <a:endParaRPr lang="id-ID" sz="1400"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Materi 5</a:t>
            </a:r>
            <a:endParaRPr lang="id-ID" dirty="0"/>
          </a:p>
        </p:txBody>
      </p:sp>
      <p:sp>
        <p:nvSpPr>
          <p:cNvPr id="3" name="Content Placeholder 2"/>
          <p:cNvSpPr>
            <a:spLocks noGrp="1"/>
          </p:cNvSpPr>
          <p:nvPr>
            <p:ph idx="1"/>
          </p:nvPr>
        </p:nvSpPr>
        <p:spPr/>
        <p:txBody>
          <a:bodyPr>
            <a:normAutofit fontScale="92500" lnSpcReduction="10000"/>
          </a:bodyPr>
          <a:lstStyle/>
          <a:p>
            <a:pPr>
              <a:buNone/>
            </a:pPr>
            <a:r>
              <a:rPr lang="id-ID" b="1" dirty="0" smtClean="0">
                <a:latin typeface="Andalus" pitchFamily="18" charset="-78"/>
                <a:cs typeface="Andalus" pitchFamily="18" charset="-78"/>
              </a:rPr>
              <a:t>KD </a:t>
            </a:r>
            <a:r>
              <a:rPr lang="id-ID" dirty="0" smtClean="0">
                <a:latin typeface="Andalus" pitchFamily="18" charset="-78"/>
                <a:cs typeface="Andalus" pitchFamily="18" charset="-78"/>
              </a:rPr>
              <a:t>: </a:t>
            </a:r>
            <a:r>
              <a:rPr lang="en-US" dirty="0" err="1">
                <a:latin typeface="Andalus" pitchFamily="18" charset="-78"/>
                <a:cs typeface="Andalus" pitchFamily="18" charset="-78"/>
              </a:rPr>
              <a:t>Mengidentifikasi</a:t>
            </a:r>
            <a:r>
              <a:rPr lang="en-US" dirty="0">
                <a:latin typeface="Andalus" pitchFamily="18" charset="-78"/>
                <a:cs typeface="Andalus" pitchFamily="18" charset="-78"/>
              </a:rPr>
              <a:t> </a:t>
            </a:r>
            <a:r>
              <a:rPr lang="en-US" dirty="0" err="1">
                <a:latin typeface="Andalus" pitchFamily="18" charset="-78"/>
                <a:cs typeface="Andalus" pitchFamily="18" charset="-78"/>
              </a:rPr>
              <a:t>informasi</a:t>
            </a:r>
            <a:r>
              <a:rPr lang="en-US" dirty="0">
                <a:latin typeface="Andalus" pitchFamily="18" charset="-78"/>
                <a:cs typeface="Andalus" pitchFamily="18" charset="-78"/>
              </a:rPr>
              <a:t> (</a:t>
            </a:r>
            <a:r>
              <a:rPr lang="en-US" dirty="0" err="1">
                <a:latin typeface="Andalus" pitchFamily="18" charset="-78"/>
                <a:cs typeface="Andalus" pitchFamily="18" charset="-78"/>
              </a:rPr>
              <a:t>kaba</a:t>
            </a:r>
            <a:r>
              <a:rPr lang="id-ID" dirty="0">
                <a:latin typeface="Andalus" pitchFamily="18" charset="-78"/>
                <a:cs typeface="Andalus" pitchFamily="18" charset="-78"/>
              </a:rPr>
              <a:t>r </a:t>
            </a:r>
            <a:r>
              <a:rPr lang="en-US" dirty="0" err="1">
                <a:latin typeface="Andalus" pitchFamily="18" charset="-78"/>
                <a:cs typeface="Andalus" pitchFamily="18" charset="-78"/>
              </a:rPr>
              <a:t>keperluan</a:t>
            </a:r>
            <a:r>
              <a:rPr lang="en-US" dirty="0">
                <a:latin typeface="Andalus" pitchFamily="18" charset="-78"/>
                <a:cs typeface="Andalus" pitchFamily="18" charset="-78"/>
              </a:rPr>
              <a:t> </a:t>
            </a:r>
            <a:r>
              <a:rPr lang="en-US" dirty="0" err="1">
                <a:latin typeface="Andalus" pitchFamily="18" charset="-78"/>
                <a:cs typeface="Andalus" pitchFamily="18" charset="-78"/>
              </a:rPr>
              <a:t>permintaan</a:t>
            </a:r>
            <a:r>
              <a:rPr lang="en-US" dirty="0">
                <a:latin typeface="Andalus" pitchFamily="18" charset="-78"/>
                <a:cs typeface="Andalus" pitchFamily="18" charset="-78"/>
              </a:rPr>
              <a:t> </a:t>
            </a:r>
            <a:r>
              <a:rPr lang="en-US" dirty="0" err="1">
                <a:latin typeface="Andalus" pitchFamily="18" charset="-78"/>
                <a:cs typeface="Andalus" pitchFamily="18" charset="-78"/>
              </a:rPr>
              <a:t>dan</a:t>
            </a:r>
            <a:r>
              <a:rPr lang="en-US" dirty="0">
                <a:latin typeface="Andalus" pitchFamily="18" charset="-78"/>
                <a:cs typeface="Andalus" pitchFamily="18" charset="-78"/>
              </a:rPr>
              <a:t> </a:t>
            </a:r>
            <a:r>
              <a:rPr lang="en-US" dirty="0" err="1">
                <a:latin typeface="Andalus" pitchFamily="18" charset="-78"/>
                <a:cs typeface="Andalus" pitchFamily="18" charset="-78"/>
              </a:rPr>
              <a:t>atau</a:t>
            </a:r>
            <a:r>
              <a:rPr lang="en-US" dirty="0">
                <a:latin typeface="Andalus" pitchFamily="18" charset="-78"/>
                <a:cs typeface="Andalus" pitchFamily="18" charset="-78"/>
              </a:rPr>
              <a:t> </a:t>
            </a:r>
            <a:r>
              <a:rPr lang="en-US" dirty="0" err="1">
                <a:latin typeface="Andalus" pitchFamily="18" charset="-78"/>
                <a:cs typeface="Andalus" pitchFamily="18" charset="-78"/>
              </a:rPr>
              <a:t>permohonan</a:t>
            </a:r>
            <a:r>
              <a:rPr lang="en-US" dirty="0">
                <a:latin typeface="Andalus" pitchFamily="18" charset="-78"/>
                <a:cs typeface="Andalus" pitchFamily="18" charset="-78"/>
              </a:rPr>
              <a:t>) </a:t>
            </a:r>
            <a:r>
              <a:rPr lang="en-US" dirty="0" err="1">
                <a:latin typeface="Andalus" pitchFamily="18" charset="-78"/>
                <a:cs typeface="Andalus" pitchFamily="18" charset="-78"/>
              </a:rPr>
              <a:t>dari</a:t>
            </a:r>
            <a:r>
              <a:rPr lang="en-US" dirty="0">
                <a:latin typeface="Andalus" pitchFamily="18" charset="-78"/>
                <a:cs typeface="Andalus" pitchFamily="18" charset="-78"/>
              </a:rPr>
              <a:t> </a:t>
            </a:r>
            <a:r>
              <a:rPr lang="en-US" dirty="0" err="1">
                <a:latin typeface="Andalus" pitchFamily="18" charset="-78"/>
                <a:cs typeface="Andalus" pitchFamily="18" charset="-78"/>
              </a:rPr>
              <a:t>suatu</a:t>
            </a:r>
            <a:r>
              <a:rPr lang="en-US" dirty="0">
                <a:latin typeface="Andalus" pitchFamily="18" charset="-78"/>
                <a:cs typeface="Andalus" pitchFamily="18" charset="-78"/>
              </a:rPr>
              <a:t> </a:t>
            </a:r>
            <a:r>
              <a:rPr lang="en-US" dirty="0" err="1">
                <a:latin typeface="Andalus" pitchFamily="18" charset="-78"/>
                <a:cs typeface="Andalus" pitchFamily="18" charset="-78"/>
              </a:rPr>
              <a:t>pribad</a:t>
            </a:r>
            <a:r>
              <a:rPr lang="id-ID" dirty="0">
                <a:latin typeface="Andalus" pitchFamily="18" charset="-78"/>
                <a:cs typeface="Andalus" pitchFamily="18" charset="-78"/>
              </a:rPr>
              <a:t>i </a:t>
            </a:r>
            <a:r>
              <a:rPr lang="en-US" dirty="0" err="1">
                <a:latin typeface="Andalus" pitchFamily="18" charset="-78"/>
                <a:cs typeface="Andalus" pitchFamily="18" charset="-78"/>
              </a:rPr>
              <a:t>dan</a:t>
            </a:r>
            <a:r>
              <a:rPr lang="en-US" dirty="0">
                <a:latin typeface="Andalus" pitchFamily="18" charset="-78"/>
                <a:cs typeface="Andalus" pitchFamily="18" charset="-78"/>
              </a:rPr>
              <a:t> </a:t>
            </a:r>
            <a:r>
              <a:rPr lang="en-US" dirty="0" err="1">
                <a:latin typeface="Andalus" pitchFamily="18" charset="-78"/>
                <a:cs typeface="Andalus" pitchFamily="18" charset="-78"/>
              </a:rPr>
              <a:t>surat</a:t>
            </a:r>
            <a:r>
              <a:rPr lang="en-US" dirty="0">
                <a:latin typeface="Andalus" pitchFamily="18" charset="-78"/>
                <a:cs typeface="Andalus" pitchFamily="18" charset="-78"/>
              </a:rPr>
              <a:t> </a:t>
            </a:r>
            <a:r>
              <a:rPr lang="en-US" dirty="0" err="1">
                <a:latin typeface="Andalus" pitchFamily="18" charset="-78"/>
                <a:cs typeface="Andalus" pitchFamily="18" charset="-78"/>
              </a:rPr>
              <a:t>dinas</a:t>
            </a:r>
            <a:r>
              <a:rPr lang="en-US" dirty="0">
                <a:latin typeface="Andalus" pitchFamily="18" charset="-78"/>
                <a:cs typeface="Andalus" pitchFamily="18" charset="-78"/>
              </a:rPr>
              <a:t> yang </a:t>
            </a:r>
            <a:r>
              <a:rPr lang="en-US" dirty="0" err="1">
                <a:latin typeface="Andalus" pitchFamily="18" charset="-78"/>
                <a:cs typeface="Andalus" pitchFamily="18" charset="-78"/>
              </a:rPr>
              <a:t>di</a:t>
            </a:r>
            <a:r>
              <a:rPr lang="en-US" dirty="0">
                <a:latin typeface="Andalus" pitchFamily="18" charset="-78"/>
                <a:cs typeface="Andalus" pitchFamily="18" charset="-78"/>
              </a:rPr>
              <a:t> </a:t>
            </a:r>
            <a:r>
              <a:rPr lang="en-US" dirty="0" err="1">
                <a:latin typeface="Andalus" pitchFamily="18" charset="-78"/>
                <a:cs typeface="Andalus" pitchFamily="18" charset="-78"/>
              </a:rPr>
              <a:t>baca</a:t>
            </a:r>
            <a:r>
              <a:rPr lang="en-US" dirty="0">
                <a:latin typeface="Andalus" pitchFamily="18" charset="-78"/>
                <a:cs typeface="Andalus" pitchFamily="18" charset="-78"/>
              </a:rPr>
              <a:t> </a:t>
            </a:r>
            <a:r>
              <a:rPr lang="en-US" dirty="0" err="1">
                <a:latin typeface="Andalus" pitchFamily="18" charset="-78"/>
                <a:cs typeface="Andalus" pitchFamily="18" charset="-78"/>
              </a:rPr>
              <a:t>dan</a:t>
            </a:r>
            <a:r>
              <a:rPr lang="en-US" dirty="0">
                <a:latin typeface="Andalus" pitchFamily="18" charset="-78"/>
                <a:cs typeface="Andalus" pitchFamily="18" charset="-78"/>
              </a:rPr>
              <a:t> </a:t>
            </a:r>
            <a:r>
              <a:rPr lang="en-US" dirty="0" err="1">
                <a:latin typeface="Andalus" pitchFamily="18" charset="-78"/>
                <a:cs typeface="Andalus" pitchFamily="18" charset="-78"/>
              </a:rPr>
              <a:t>di</a:t>
            </a:r>
            <a:r>
              <a:rPr lang="en-US" dirty="0">
                <a:latin typeface="Andalus" pitchFamily="18" charset="-78"/>
                <a:cs typeface="Andalus" pitchFamily="18" charset="-78"/>
              </a:rPr>
              <a:t> </a:t>
            </a:r>
            <a:r>
              <a:rPr lang="en-US" dirty="0" err="1" smtClean="0">
                <a:latin typeface="Andalus" pitchFamily="18" charset="-78"/>
                <a:cs typeface="Andalus" pitchFamily="18" charset="-78"/>
              </a:rPr>
              <a:t>dengar</a:t>
            </a:r>
            <a:r>
              <a:rPr lang="en-US" dirty="0" smtClean="0">
                <a:latin typeface="Andalus" pitchFamily="18" charset="-78"/>
                <a:cs typeface="Andalus" pitchFamily="18" charset="-78"/>
              </a:rPr>
              <a:t>.</a:t>
            </a:r>
            <a:endParaRPr lang="id-ID" dirty="0" smtClean="0">
              <a:latin typeface="Andalus" pitchFamily="18" charset="-78"/>
              <a:cs typeface="Andalus" pitchFamily="18" charset="-78"/>
            </a:endParaRPr>
          </a:p>
          <a:p>
            <a:pPr lvl="0">
              <a:buNone/>
            </a:pPr>
            <a:r>
              <a:rPr lang="en-US" b="1" dirty="0" err="1">
                <a:latin typeface="Andalus" pitchFamily="18" charset="-78"/>
                <a:cs typeface="Andalus" pitchFamily="18" charset="-78"/>
              </a:rPr>
              <a:t>Tujuan</a:t>
            </a:r>
            <a:r>
              <a:rPr lang="en-US" b="1" dirty="0">
                <a:latin typeface="Andalus" pitchFamily="18" charset="-78"/>
                <a:cs typeface="Andalus" pitchFamily="18" charset="-78"/>
              </a:rPr>
              <a:t> </a:t>
            </a:r>
            <a:r>
              <a:rPr lang="en-US" b="1" dirty="0" err="1">
                <a:latin typeface="Andalus" pitchFamily="18" charset="-78"/>
                <a:cs typeface="Andalus" pitchFamily="18" charset="-78"/>
              </a:rPr>
              <a:t>Pembelajaran</a:t>
            </a:r>
            <a:r>
              <a:rPr lang="en-US" b="1" dirty="0">
                <a:latin typeface="Andalus" pitchFamily="18" charset="-78"/>
                <a:cs typeface="Andalus" pitchFamily="18" charset="-78"/>
              </a:rPr>
              <a:t> </a:t>
            </a:r>
            <a:endParaRPr lang="id-ID" b="1" dirty="0">
              <a:latin typeface="Andalus" pitchFamily="18" charset="-78"/>
              <a:cs typeface="Andalus" pitchFamily="18" charset="-78"/>
            </a:endParaRPr>
          </a:p>
          <a:p>
            <a:pPr lvl="0"/>
            <a:r>
              <a:rPr lang="id-ID" dirty="0">
                <a:latin typeface="Andalus" pitchFamily="18" charset="-78"/>
                <a:cs typeface="Andalus" pitchFamily="18" charset="-78"/>
              </a:rPr>
              <a:t>Menyimpulkan ciri umum surat pribadi dan surat dinas pada teks yang dibaca dan didengar</a:t>
            </a:r>
          </a:p>
          <a:p>
            <a:pPr lvl="0"/>
            <a:r>
              <a:rPr lang="id-ID" dirty="0">
                <a:latin typeface="Andalus" pitchFamily="18" charset="-78"/>
                <a:cs typeface="Andalus" pitchFamily="18" charset="-78"/>
              </a:rPr>
              <a:t>Mendaftar kata atau kalimat sebagai ciri surat pribadi dan surat dinas pada teks yang dibaca atau yang didengar</a:t>
            </a:r>
          </a:p>
          <a:p>
            <a:pPr>
              <a:buNone/>
            </a:pPr>
            <a:endParaRPr lang="id-ID" dirty="0"/>
          </a:p>
          <a:p>
            <a:pPr>
              <a:buNone/>
            </a:pP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Tahukah kamu ??</a:t>
            </a:r>
            <a:endParaRPr lang="id-ID" dirty="0"/>
          </a:p>
        </p:txBody>
      </p:sp>
      <p:sp>
        <p:nvSpPr>
          <p:cNvPr id="3" name="Content Placeholder 2"/>
          <p:cNvSpPr>
            <a:spLocks noGrp="1"/>
          </p:cNvSpPr>
          <p:nvPr>
            <p:ph idx="1"/>
          </p:nvPr>
        </p:nvSpPr>
        <p:spPr/>
        <p:txBody>
          <a:bodyPr/>
          <a:lstStyle/>
          <a:p>
            <a:pPr algn="ctr">
              <a:buNone/>
            </a:pPr>
            <a:r>
              <a:rPr lang="id-ID" dirty="0" smtClean="0"/>
              <a:t>Apa Itu Surat ..?</a:t>
            </a:r>
          </a:p>
          <a:p>
            <a:pPr>
              <a:buNone/>
            </a:pPr>
            <a:endParaRPr lang="id-ID" dirty="0" smtClean="0"/>
          </a:p>
          <a:p>
            <a:pPr>
              <a:buNone/>
            </a:pPr>
            <a:endParaRPr lang="id-ID" dirty="0" smtClean="0"/>
          </a:p>
          <a:p>
            <a:pPr algn="ctr">
              <a:buNone/>
            </a:pPr>
            <a:r>
              <a:rPr lang="id-ID" dirty="0" smtClean="0"/>
              <a:t>Mari kita Bahas!!!</a:t>
            </a:r>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Surat Pribadi</a:t>
            </a:r>
            <a:endParaRPr lang="id-ID" dirty="0"/>
          </a:p>
        </p:txBody>
      </p:sp>
      <p:sp>
        <p:nvSpPr>
          <p:cNvPr id="3" name="Content Placeholder 2"/>
          <p:cNvSpPr>
            <a:spLocks noGrp="1"/>
          </p:cNvSpPr>
          <p:nvPr>
            <p:ph idx="1"/>
          </p:nvPr>
        </p:nvSpPr>
        <p:spPr/>
        <p:txBody>
          <a:bodyPr/>
          <a:lstStyle/>
          <a:p>
            <a:pPr>
              <a:buNone/>
            </a:pPr>
            <a:r>
              <a:rPr lang="id-ID" dirty="0" smtClean="0">
                <a:latin typeface="Andalus" pitchFamily="18" charset="-78"/>
                <a:cs typeface="Andalus" pitchFamily="18" charset="-78"/>
              </a:rPr>
              <a:t>Sebelum kita bahas mari kita bahas apa itu surat?</a:t>
            </a:r>
          </a:p>
          <a:p>
            <a:pPr>
              <a:buNone/>
            </a:pPr>
            <a:r>
              <a:rPr lang="id-ID" b="1" dirty="0" smtClean="0">
                <a:latin typeface="Andalus" pitchFamily="18" charset="-78"/>
                <a:cs typeface="Andalus" pitchFamily="18" charset="-78"/>
              </a:rPr>
              <a:t>Surat</a:t>
            </a:r>
            <a:r>
              <a:rPr lang="id-ID" dirty="0" smtClean="0">
                <a:latin typeface="Andalus" pitchFamily="18" charset="-78"/>
                <a:cs typeface="Andalus" pitchFamily="18" charset="-78"/>
              </a:rPr>
              <a:t> adalah salah satu sarana komunikasi yang berisikan tentang suatu hal/ maksud yang disampaikan melalui sepucuk kertas yang didalamya ada pihak yang terlibat yaitu Penulis dan penerima.</a:t>
            </a:r>
          </a:p>
          <a:p>
            <a:pPr>
              <a:buNone/>
            </a:pPr>
            <a:r>
              <a:rPr lang="id-ID" dirty="0" smtClean="0">
                <a:latin typeface="Andalus" pitchFamily="18" charset="-78"/>
                <a:cs typeface="Andalus" pitchFamily="18" charset="-78"/>
              </a:rPr>
              <a:t>Sampai disini sudah paham..?? Kita lanjut lagi..</a:t>
            </a:r>
          </a:p>
          <a:p>
            <a:pPr>
              <a:buNone/>
            </a:pPr>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Surat Pribadi</a:t>
            </a:r>
            <a:endParaRPr lang="id-ID" dirty="0"/>
          </a:p>
        </p:txBody>
      </p:sp>
      <p:sp>
        <p:nvSpPr>
          <p:cNvPr id="3" name="Content Placeholder 2"/>
          <p:cNvSpPr>
            <a:spLocks noGrp="1"/>
          </p:cNvSpPr>
          <p:nvPr>
            <p:ph idx="1"/>
          </p:nvPr>
        </p:nvSpPr>
        <p:spPr/>
        <p:txBody>
          <a:bodyPr numCol="2">
            <a:normAutofit fontScale="70000" lnSpcReduction="20000"/>
          </a:bodyPr>
          <a:lstStyle/>
          <a:p>
            <a:pPr>
              <a:buNone/>
            </a:pPr>
            <a:r>
              <a:rPr lang="id-ID" b="1" dirty="0" smtClean="0"/>
              <a:t> </a:t>
            </a:r>
            <a:r>
              <a:rPr lang="id-ID" b="1" dirty="0" smtClean="0">
                <a:latin typeface="Andalus" pitchFamily="18" charset="-78"/>
                <a:cs typeface="Andalus" pitchFamily="18" charset="-78"/>
              </a:rPr>
              <a:t>Surat Pribadi </a:t>
            </a:r>
            <a:r>
              <a:rPr lang="id-ID" dirty="0" smtClean="0">
                <a:latin typeface="Andalus" pitchFamily="18" charset="-78"/>
                <a:cs typeface="Andalus" pitchFamily="18" charset="-78"/>
              </a:rPr>
              <a:t>adalah surat yang ditulis untuk kepentingan pribadi seseorang kepada orang lain. Hal yang perlu diperhatikan dalam menulis surat adalah penggunaan bahasa. Bagamana pemilihan bahasa yang kita gunakan untuk orang yang lebih diatas kita (orang tua) dan sesama kita (tema/sahabat). </a:t>
            </a:r>
          </a:p>
          <a:p>
            <a:pPr>
              <a:buNone/>
            </a:pPr>
            <a:r>
              <a:rPr lang="id-ID" b="1" dirty="0" smtClean="0">
                <a:latin typeface="Andalus" pitchFamily="18" charset="-78"/>
                <a:cs typeface="Andalus" pitchFamily="18" charset="-78"/>
              </a:rPr>
              <a:t>Ciri-ciri surat Pribadi yaitu:</a:t>
            </a:r>
          </a:p>
          <a:p>
            <a:pPr marL="514350" indent="-514350">
              <a:buAutoNum type="alphaLcParenR"/>
            </a:pPr>
            <a:r>
              <a:rPr lang="id-ID" dirty="0" smtClean="0">
                <a:latin typeface="Andalus" pitchFamily="18" charset="-78"/>
                <a:cs typeface="Andalus" pitchFamily="18" charset="-78"/>
              </a:rPr>
              <a:t>Bersifat pribadi</a:t>
            </a:r>
          </a:p>
          <a:p>
            <a:pPr marL="514350" indent="-514350">
              <a:buAutoNum type="alphaLcParenR"/>
            </a:pPr>
            <a:r>
              <a:rPr lang="id-ID" dirty="0" smtClean="0">
                <a:latin typeface="Andalus" pitchFamily="18" charset="-78"/>
                <a:cs typeface="Andalus" pitchFamily="18" charset="-78"/>
              </a:rPr>
              <a:t>Unsur-unsurnya terdiri dari alamat, tanggal surat, salam pembuka, kalimat pembuka, isi surat, slam penutup, serta nama dan tanda tangan.</a:t>
            </a:r>
          </a:p>
          <a:p>
            <a:pPr marL="514350" indent="-514350">
              <a:buAutoNum type="alphaLcParenR"/>
            </a:pPr>
            <a:r>
              <a:rPr lang="id-ID" dirty="0" smtClean="0">
                <a:latin typeface="Andalus" pitchFamily="18" charset="-78"/>
                <a:cs typeface="Andalus" pitchFamily="18" charset="-78"/>
              </a:rPr>
              <a:t>Penulisan surat harus memperhatian penggunaan bahasa yang sesuai dengan penerima surat.</a:t>
            </a:r>
          </a:p>
          <a:p>
            <a:pPr marL="514350" indent="-514350">
              <a:buAutoNum type="alphaLcParenR"/>
            </a:pPr>
            <a:r>
              <a:rPr lang="id-ID" dirty="0" smtClean="0">
                <a:latin typeface="Andalus" pitchFamily="18" charset="-78"/>
                <a:cs typeface="Andalus" pitchFamily="18" charset="-78"/>
              </a:rPr>
              <a:t>Isinya berkaitan dengan masalah pribadi.</a:t>
            </a:r>
          </a:p>
          <a:p>
            <a:pPr marL="514350" indent="-514350">
              <a:buNone/>
            </a:pPr>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Surat Dinas</a:t>
            </a:r>
            <a:endParaRPr lang="id-ID" dirty="0"/>
          </a:p>
        </p:txBody>
      </p:sp>
      <p:sp>
        <p:nvSpPr>
          <p:cNvPr id="3" name="Content Placeholder 2"/>
          <p:cNvSpPr>
            <a:spLocks noGrp="1"/>
          </p:cNvSpPr>
          <p:nvPr>
            <p:ph idx="1"/>
          </p:nvPr>
        </p:nvSpPr>
        <p:spPr/>
        <p:txBody>
          <a:bodyPr numCol="2">
            <a:normAutofit fontScale="77500" lnSpcReduction="20000"/>
          </a:bodyPr>
          <a:lstStyle/>
          <a:p>
            <a:pPr>
              <a:buNone/>
            </a:pPr>
            <a:r>
              <a:rPr lang="id-ID" b="1" dirty="0" smtClean="0">
                <a:latin typeface="Andalus" pitchFamily="18" charset="-78"/>
                <a:cs typeface="Andalus" pitchFamily="18" charset="-78"/>
              </a:rPr>
              <a:t>Surat Dinas </a:t>
            </a:r>
            <a:r>
              <a:rPr lang="id-ID" dirty="0" smtClean="0">
                <a:latin typeface="Andalus" pitchFamily="18" charset="-78"/>
                <a:cs typeface="Andalus" pitchFamily="18" charset="-78"/>
              </a:rPr>
              <a:t>adalah surat yang ditulis untuk kepentingan formal (dinas). Surat dinas hanya ditulis oleh sebuah instansi kepada instansi lain atau individu. </a:t>
            </a:r>
          </a:p>
          <a:p>
            <a:pPr>
              <a:buNone/>
            </a:pPr>
            <a:r>
              <a:rPr lang="id-ID" b="1" dirty="0" smtClean="0">
                <a:latin typeface="Andalus" pitchFamily="18" charset="-78"/>
                <a:cs typeface="Andalus" pitchFamily="18" charset="-78"/>
              </a:rPr>
              <a:t>Ciri-ciri surat Dinas </a:t>
            </a:r>
            <a:r>
              <a:rPr lang="id-ID" dirty="0" smtClean="0">
                <a:latin typeface="Andalus" pitchFamily="18" charset="-78"/>
                <a:cs typeface="Andalus" pitchFamily="18" charset="-78"/>
              </a:rPr>
              <a:t>:</a:t>
            </a:r>
          </a:p>
          <a:p>
            <a:pPr marL="514350" indent="-514350">
              <a:buAutoNum type="alphaLcParenR"/>
            </a:pPr>
            <a:r>
              <a:rPr lang="id-ID" dirty="0" smtClean="0">
                <a:latin typeface="Andalus" pitchFamily="18" charset="-78"/>
                <a:cs typeface="Andalus" pitchFamily="18" charset="-78"/>
              </a:rPr>
              <a:t>Isi dalam surat dinas bersifat resmi/ berkaitan dengan topik kedinasan.</a:t>
            </a:r>
          </a:p>
          <a:p>
            <a:pPr marL="514350" indent="-514350">
              <a:buAutoNum type="alphaLcParenR"/>
            </a:pPr>
            <a:r>
              <a:rPr lang="id-ID" dirty="0" smtClean="0">
                <a:latin typeface="Andalus" pitchFamily="18" charset="-78"/>
                <a:cs typeface="Andalus" pitchFamily="18" charset="-78"/>
              </a:rPr>
              <a:t>Bahasa yang digunakan tidak berlebihan, singkat, jelas, dan menggunakan bahasa formal.</a:t>
            </a:r>
          </a:p>
          <a:p>
            <a:pPr marL="514350" indent="-514350">
              <a:buAutoNum type="alphaLcParenR"/>
            </a:pPr>
            <a:r>
              <a:rPr lang="id-ID" dirty="0" smtClean="0">
                <a:latin typeface="Andalus" pitchFamily="18" charset="-78"/>
                <a:cs typeface="Andalus" pitchFamily="18" charset="-78"/>
              </a:rPr>
              <a:t>Struktur surat dinas terdiri atas Kop surat, nomor surat, tanggal surat, lampiran, perihal alamat surat, salam pembuka, isi surat, paragraf penutu, salam penutup, serta nama dan tanda tangan penulis surat.</a:t>
            </a:r>
          </a:p>
          <a:p>
            <a:pPr marL="514350" indent="-514350">
              <a:buNone/>
            </a:pPr>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Struktur Surat </a:t>
            </a:r>
            <a:endParaRPr lang="id-ID" dirty="0"/>
          </a:p>
        </p:txBody>
      </p:sp>
      <p:sp>
        <p:nvSpPr>
          <p:cNvPr id="3" name="Content Placeholder 2"/>
          <p:cNvSpPr>
            <a:spLocks noGrp="1"/>
          </p:cNvSpPr>
          <p:nvPr>
            <p:ph idx="1"/>
          </p:nvPr>
        </p:nvSpPr>
        <p:spPr/>
        <p:txBody>
          <a:bodyPr numCol="2">
            <a:normAutofit fontScale="47500" lnSpcReduction="20000"/>
          </a:bodyPr>
          <a:lstStyle/>
          <a:p>
            <a:pPr>
              <a:buNone/>
            </a:pPr>
            <a:r>
              <a:rPr lang="id-ID" b="1" dirty="0" smtClean="0">
                <a:latin typeface="Andalus" pitchFamily="18" charset="-78"/>
                <a:cs typeface="Andalus" pitchFamily="18" charset="-78"/>
              </a:rPr>
              <a:t>1. Surat Pribadi</a:t>
            </a:r>
          </a:p>
          <a:p>
            <a:pPr marL="514350" indent="-514350">
              <a:buAutoNum type="alphaLcParenR"/>
            </a:pPr>
            <a:r>
              <a:rPr lang="id-ID" dirty="0" smtClean="0">
                <a:latin typeface="Andalus" pitchFamily="18" charset="-78"/>
                <a:cs typeface="Andalus" pitchFamily="18" charset="-78"/>
              </a:rPr>
              <a:t>Tempat dan tanggal pembuatan surat: berisi tempat dan waktu surat dibuat. Contoh Kupang,11 januari 2021.</a:t>
            </a:r>
          </a:p>
          <a:p>
            <a:pPr marL="514350" indent="-514350">
              <a:buAutoNum type="alphaLcParenR"/>
            </a:pPr>
            <a:r>
              <a:rPr lang="id-ID" dirty="0" smtClean="0">
                <a:latin typeface="Andalus" pitchFamily="18" charset="-78"/>
                <a:cs typeface="Andalus" pitchFamily="18" charset="-78"/>
              </a:rPr>
              <a:t>Salam pembuka menggunakan bahasa santai/sehari-hari. Contoh Salam hangat</a:t>
            </a:r>
          </a:p>
          <a:p>
            <a:pPr marL="514350" indent="-514350">
              <a:buAutoNum type="alphaLcParenR"/>
            </a:pPr>
            <a:r>
              <a:rPr lang="id-ID" dirty="0" smtClean="0">
                <a:latin typeface="Andalus" pitchFamily="18" charset="-78"/>
                <a:cs typeface="Andalus" pitchFamily="18" charset="-78"/>
              </a:rPr>
              <a:t>Pembuka surat biasanya berisi sapaan atau menanyakan kabar. Contoh Hai apa kabar?</a:t>
            </a:r>
          </a:p>
          <a:p>
            <a:pPr marL="514350" indent="-514350">
              <a:buAutoNum type="alphaLcParenR"/>
            </a:pPr>
            <a:r>
              <a:rPr lang="id-ID" dirty="0" smtClean="0">
                <a:latin typeface="Andalus" pitchFamily="18" charset="-78"/>
                <a:cs typeface="Andalus" pitchFamily="18" charset="-78"/>
              </a:rPr>
              <a:t>Isi surat berisi hal penting/ tujuan penulisan surat yang ingin disampaikan.</a:t>
            </a:r>
          </a:p>
          <a:p>
            <a:pPr marL="514350" indent="-514350">
              <a:buAutoNum type="alphaLcParenR"/>
            </a:pPr>
            <a:r>
              <a:rPr lang="id-ID" dirty="0" smtClean="0">
                <a:latin typeface="Andalus" pitchFamily="18" charset="-78"/>
                <a:cs typeface="Andalus" pitchFamily="18" charset="-78"/>
              </a:rPr>
              <a:t>Penutup surat merupakan pernyataan yang menandakan telah berakhirnya surat. Contoh sudah dulu yah surat dari saya.</a:t>
            </a:r>
          </a:p>
          <a:p>
            <a:pPr marL="514350" indent="-514350">
              <a:buAutoNum type="alphaLcParenR"/>
            </a:pPr>
            <a:r>
              <a:rPr lang="id-ID" dirty="0" smtClean="0">
                <a:latin typeface="Andalus" pitchFamily="18" charset="-78"/>
                <a:cs typeface="Andalus" pitchFamily="18" charset="-78"/>
              </a:rPr>
              <a:t>  salam penutup contohnya Sahabat baikmu atau sahabat yang selalu merindukanmu.</a:t>
            </a:r>
          </a:p>
          <a:p>
            <a:pPr marL="514350" indent="-514350">
              <a:buAutoNum type="alphaLcParenR"/>
            </a:pPr>
            <a:r>
              <a:rPr lang="id-ID" dirty="0" smtClean="0">
                <a:latin typeface="Andalus" pitchFamily="18" charset="-78"/>
                <a:cs typeface="Andalus" pitchFamily="18" charset="-78"/>
              </a:rPr>
              <a:t>Nama dan tanda tangan tangan penulis surat/ Pembuat surat.</a:t>
            </a:r>
          </a:p>
          <a:p>
            <a:pPr marL="514350" indent="-514350">
              <a:buNone/>
            </a:pPr>
            <a:r>
              <a:rPr lang="id-ID" b="1" dirty="0" smtClean="0">
                <a:latin typeface="Andalus" pitchFamily="18" charset="-78"/>
                <a:cs typeface="Andalus" pitchFamily="18" charset="-78"/>
              </a:rPr>
              <a:t>2. Surat dinas </a:t>
            </a:r>
          </a:p>
          <a:p>
            <a:pPr marL="514350" indent="-514350">
              <a:buAutoNum type="alphaLcParenR"/>
            </a:pPr>
            <a:r>
              <a:rPr lang="id-ID" dirty="0" smtClean="0">
                <a:latin typeface="Andalus" pitchFamily="18" charset="-78"/>
                <a:cs typeface="Andalus" pitchFamily="18" charset="-78"/>
              </a:rPr>
              <a:t>Kop surat berisi lambang, nama dan alamat lnegkap lembaga, email, telepon. Dan website</a:t>
            </a:r>
          </a:p>
          <a:p>
            <a:pPr marL="514350" indent="-514350">
              <a:buAutoNum type="alphaLcParenR"/>
            </a:pPr>
            <a:r>
              <a:rPr lang="id-ID" dirty="0" smtClean="0">
                <a:latin typeface="Andalus" pitchFamily="18" charset="-78"/>
                <a:cs typeface="Andalus" pitchFamily="18" charset="-78"/>
              </a:rPr>
              <a:t>Tanggal surat berisi tempat dan tanggal surat dibuat</a:t>
            </a:r>
          </a:p>
          <a:p>
            <a:pPr marL="514350" indent="-514350">
              <a:buAutoNum type="alphaLcParenR"/>
            </a:pPr>
            <a:r>
              <a:rPr lang="id-ID" dirty="0" smtClean="0">
                <a:latin typeface="Andalus" pitchFamily="18" charset="-78"/>
                <a:cs typeface="Andalus" pitchFamily="18" charset="-78"/>
              </a:rPr>
              <a:t>Nomor surat menurut nomor urut, kode,lembaga dan tahun</a:t>
            </a:r>
          </a:p>
          <a:p>
            <a:pPr marL="514350" indent="-514350">
              <a:buAutoNum type="alphaLcParenR"/>
            </a:pPr>
            <a:r>
              <a:rPr lang="id-ID" dirty="0" smtClean="0">
                <a:latin typeface="Andalus" pitchFamily="18" charset="-78"/>
                <a:cs typeface="Andalus" pitchFamily="18" charset="-78"/>
              </a:rPr>
              <a:t>Lampiran Merupakan lembar atau  halaman lain yang ingin dilampirkan.</a:t>
            </a:r>
          </a:p>
          <a:p>
            <a:pPr marL="514350" indent="-514350">
              <a:buAutoNum type="alphaLcParenR"/>
            </a:pPr>
            <a:r>
              <a:rPr lang="id-ID" dirty="0" smtClean="0">
                <a:latin typeface="Andalus" pitchFamily="18" charset="-78"/>
                <a:cs typeface="Andalus" pitchFamily="18" charset="-78"/>
              </a:rPr>
              <a:t>Perihal adalah pokok isi surat, seperti untuk apa,kepada siapa,dll.</a:t>
            </a:r>
          </a:p>
          <a:p>
            <a:pPr marL="514350" indent="-514350">
              <a:buAutoNum type="alphaLcParenR"/>
            </a:pPr>
            <a:r>
              <a:rPr lang="id-ID" dirty="0" smtClean="0">
                <a:latin typeface="Andalus" pitchFamily="18" charset="-78"/>
                <a:cs typeface="Andalus" pitchFamily="18" charset="-78"/>
              </a:rPr>
              <a:t>Alamat surat dibagi 2 yaitu : 1) untuk perorangan, 2) untuk lembaga lain.</a:t>
            </a:r>
          </a:p>
          <a:p>
            <a:pPr marL="514350" indent="-514350">
              <a:buAutoNum type="alphaLcParenR"/>
            </a:pPr>
            <a:r>
              <a:rPr lang="id-ID" dirty="0" smtClean="0">
                <a:latin typeface="Andalus" pitchFamily="18" charset="-78"/>
                <a:cs typeface="Andalus" pitchFamily="18" charset="-78"/>
              </a:rPr>
              <a:t>Salam pembuka </a:t>
            </a:r>
          </a:p>
          <a:p>
            <a:pPr marL="514350" indent="-514350">
              <a:buAutoNum type="alphaLcParenR"/>
            </a:pPr>
            <a:r>
              <a:rPr lang="id-ID" dirty="0" smtClean="0">
                <a:latin typeface="Andalus" pitchFamily="18" charset="-78"/>
                <a:cs typeface="Andalus" pitchFamily="18" charset="-78"/>
              </a:rPr>
              <a:t>Isi surat (maksud dari surat)</a:t>
            </a:r>
          </a:p>
          <a:p>
            <a:pPr marL="514350" indent="-514350">
              <a:buAutoNum type="alphaLcParenR"/>
            </a:pPr>
            <a:r>
              <a:rPr lang="id-ID" dirty="0" smtClean="0">
                <a:latin typeface="Andalus" pitchFamily="18" charset="-78"/>
                <a:cs typeface="Andalus" pitchFamily="18" charset="-78"/>
              </a:rPr>
              <a:t>Penutup surat</a:t>
            </a:r>
          </a:p>
          <a:p>
            <a:pPr marL="514350" indent="-514350">
              <a:buAutoNum type="alphaLcParenR"/>
            </a:pPr>
            <a:r>
              <a:rPr lang="id-ID" dirty="0" smtClean="0">
                <a:latin typeface="Andalus" pitchFamily="18" charset="-78"/>
                <a:cs typeface="Andalus" pitchFamily="18" charset="-78"/>
              </a:rPr>
              <a:t>Salam penutup</a:t>
            </a:r>
          </a:p>
          <a:p>
            <a:pPr marL="514350" indent="-514350">
              <a:buAutoNum type="alphaLcParenR"/>
            </a:pPr>
            <a:r>
              <a:rPr lang="id-ID" dirty="0" smtClean="0">
                <a:latin typeface="Andalus" pitchFamily="18" charset="-78"/>
                <a:cs typeface="Andalus" pitchFamily="18" charset="-78"/>
              </a:rPr>
              <a:t>Nama dan tanda tangan penulis surat</a:t>
            </a:r>
          </a:p>
          <a:p>
            <a:pPr marL="514350" indent="-514350">
              <a:buAutoNum type="alphaLcParenR"/>
            </a:pPr>
            <a:r>
              <a:rPr lang="id-ID" dirty="0" smtClean="0">
                <a:latin typeface="Andalus" pitchFamily="18" charset="-78"/>
                <a:cs typeface="Andalus" pitchFamily="18" charset="-78"/>
              </a:rPr>
              <a:t>Tembusan , tujuan surat jika surat ditujukan tidak hanya kepada satu orang  disebutkan kepada siapa saja surat tersebut ditujukan.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Kebahasaan</a:t>
            </a:r>
            <a:endParaRPr lang="id-ID" dirty="0"/>
          </a:p>
        </p:txBody>
      </p:sp>
      <p:sp>
        <p:nvSpPr>
          <p:cNvPr id="3" name="Content Placeholder 2"/>
          <p:cNvSpPr>
            <a:spLocks noGrp="1"/>
          </p:cNvSpPr>
          <p:nvPr>
            <p:ph idx="1"/>
          </p:nvPr>
        </p:nvSpPr>
        <p:spPr/>
        <p:txBody>
          <a:bodyPr numCol="2">
            <a:normAutofit fontScale="77500" lnSpcReduction="20000"/>
          </a:bodyPr>
          <a:lstStyle/>
          <a:p>
            <a:pPr marL="514350" indent="-514350">
              <a:buAutoNum type="arabicPeriod"/>
            </a:pPr>
            <a:r>
              <a:rPr lang="id-ID" b="1" dirty="0" smtClean="0">
                <a:latin typeface="Andalus" pitchFamily="18" charset="-78"/>
                <a:cs typeface="Andalus" pitchFamily="18" charset="-78"/>
              </a:rPr>
              <a:t>Ciri penggunaan bahasa pada surat pribadi</a:t>
            </a:r>
          </a:p>
          <a:p>
            <a:pPr marL="514350" indent="-514350">
              <a:buNone/>
            </a:pPr>
            <a:r>
              <a:rPr lang="id-ID" dirty="0" smtClean="0">
                <a:latin typeface="Andalus" pitchFamily="18" charset="-78"/>
                <a:cs typeface="Andalus" pitchFamily="18" charset="-78"/>
              </a:rPr>
              <a:t>Secara umum cirinya adalah sbb:</a:t>
            </a:r>
          </a:p>
          <a:p>
            <a:pPr marL="514350" indent="-514350">
              <a:buAutoNum type="alphaLcParenR"/>
            </a:pPr>
            <a:r>
              <a:rPr lang="id-ID" dirty="0" smtClean="0">
                <a:latin typeface="Andalus" pitchFamily="18" charset="-78"/>
                <a:cs typeface="Andalus" pitchFamily="18" charset="-78"/>
              </a:rPr>
              <a:t>Pilihan kata sapaan bersifat pribadi</a:t>
            </a:r>
          </a:p>
          <a:p>
            <a:pPr marL="514350" indent="-514350">
              <a:buAutoNum type="alphaLcParenR"/>
            </a:pPr>
            <a:r>
              <a:rPr lang="id-ID" dirty="0" smtClean="0">
                <a:latin typeface="Andalus" pitchFamily="18" charset="-78"/>
                <a:cs typeface="Andalus" pitchFamily="18" charset="-78"/>
              </a:rPr>
              <a:t>Bahasa surat pribadi tidak formal tetapi santun</a:t>
            </a:r>
          </a:p>
          <a:p>
            <a:pPr marL="514350" indent="-514350">
              <a:buAutoNum type="alphaLcParenR"/>
            </a:pPr>
            <a:r>
              <a:rPr lang="id-ID" dirty="0" smtClean="0">
                <a:latin typeface="Andalus" pitchFamily="18" charset="-78"/>
                <a:cs typeface="Andalus" pitchFamily="18" charset="-78"/>
              </a:rPr>
              <a:t>Pilihan ragam bahasa disesuaikan dengan penerima surat</a:t>
            </a:r>
          </a:p>
          <a:p>
            <a:pPr marL="514350" indent="-514350">
              <a:buAutoNum type="alphaLcParenR"/>
            </a:pPr>
            <a:r>
              <a:rPr lang="id-ID" dirty="0" smtClean="0">
                <a:latin typeface="Andalus" pitchFamily="18" charset="-78"/>
                <a:cs typeface="Andalus" pitchFamily="18" charset="-78"/>
              </a:rPr>
              <a:t>Menggunakan sapaan (seperti orang becakap-cakap)</a:t>
            </a:r>
          </a:p>
          <a:p>
            <a:pPr marL="514350" indent="-514350">
              <a:buAutoNum type="alphaLcParenR"/>
            </a:pPr>
            <a:r>
              <a:rPr lang="id-ID" dirty="0" smtClean="0">
                <a:latin typeface="Andalus" pitchFamily="18" charset="-78"/>
                <a:cs typeface="Andalus" pitchFamily="18" charset="-78"/>
              </a:rPr>
              <a:t>Menggunakan kata ganti orang pertama (untuk pengirim) dan kata ganti orang kedua untuk penerima</a:t>
            </a:r>
          </a:p>
          <a:p>
            <a:pPr marL="514350" indent="-514350">
              <a:buNone/>
            </a:pPr>
            <a:r>
              <a:rPr lang="id-ID" dirty="0" smtClean="0">
                <a:latin typeface="Andalus" pitchFamily="18" charset="-78"/>
                <a:cs typeface="Andalus" pitchFamily="18" charset="-78"/>
              </a:rPr>
              <a:t>2.</a:t>
            </a:r>
            <a:r>
              <a:rPr lang="id-ID" b="1" dirty="0" smtClean="0">
                <a:latin typeface="Andalus" pitchFamily="18" charset="-78"/>
                <a:cs typeface="Andalus" pitchFamily="18" charset="-78"/>
              </a:rPr>
              <a:t> Ciri penggunaan bahasa pada surat dinas</a:t>
            </a:r>
          </a:p>
          <a:p>
            <a:pPr marL="514350" indent="-514350">
              <a:buAutoNum type="alphaLcParenR"/>
            </a:pPr>
            <a:r>
              <a:rPr lang="id-ID" dirty="0" smtClean="0">
                <a:latin typeface="Andalus" pitchFamily="18" charset="-78"/>
                <a:cs typeface="Andalus" pitchFamily="18" charset="-78"/>
              </a:rPr>
              <a:t>Pilihan kata sapaan bersifat resmi/formal</a:t>
            </a:r>
          </a:p>
          <a:p>
            <a:pPr marL="514350" indent="-514350">
              <a:buAutoNum type="alphaLcParenR"/>
            </a:pPr>
            <a:r>
              <a:rPr lang="id-ID" dirty="0" smtClean="0">
                <a:latin typeface="Andalus" pitchFamily="18" charset="-78"/>
                <a:cs typeface="Andalus" pitchFamily="18" charset="-78"/>
              </a:rPr>
              <a:t>Menggunakan ragam bahasa baku (</a:t>
            </a:r>
            <a:r>
              <a:rPr lang="id-ID" sz="2000" i="1" dirty="0" smtClean="0">
                <a:latin typeface="Andalus" pitchFamily="18" charset="-78"/>
                <a:cs typeface="Andalus" pitchFamily="18" charset="-78"/>
              </a:rPr>
              <a:t>untuk lebih lanjut </a:t>
            </a:r>
            <a:r>
              <a:rPr lang="id-ID" sz="2000" b="1" i="1" dirty="0" smtClean="0">
                <a:latin typeface="Andalus" pitchFamily="18" charset="-78"/>
                <a:cs typeface="Andalus" pitchFamily="18" charset="-78"/>
              </a:rPr>
              <a:t>lihat buku Isolatif hal 138</a:t>
            </a:r>
            <a:r>
              <a:rPr lang="id-ID" sz="2000" i="1" dirty="0" smtClean="0">
                <a:latin typeface="Andalus" pitchFamily="18" charset="-78"/>
                <a:cs typeface="Andalus" pitchFamily="18" charset="-78"/>
              </a:rPr>
              <a:t> atau dibuku lain berkaitan dengan materi)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Tugas </a:t>
            </a:r>
            <a:endParaRPr lang="id-ID" dirty="0"/>
          </a:p>
        </p:txBody>
      </p:sp>
      <p:sp>
        <p:nvSpPr>
          <p:cNvPr id="3" name="Content Placeholder 2"/>
          <p:cNvSpPr>
            <a:spLocks noGrp="1"/>
          </p:cNvSpPr>
          <p:nvPr>
            <p:ph idx="1"/>
          </p:nvPr>
        </p:nvSpPr>
        <p:spPr/>
        <p:txBody>
          <a:bodyPr>
            <a:normAutofit lnSpcReduction="10000"/>
          </a:bodyPr>
          <a:lstStyle/>
          <a:p>
            <a:pPr marL="514350" indent="-514350">
              <a:buAutoNum type="arabicPeriod"/>
            </a:pPr>
            <a:r>
              <a:rPr lang="id-ID" dirty="0" smtClean="0"/>
              <a:t>Carilah satu contoh surat Resmi/dinas dan satu contoh surat pribadi, kemudian berikan komentarmu/ pendapat kalian dari surat tersebut (</a:t>
            </a:r>
            <a:r>
              <a:rPr lang="id-ID" i="1" dirty="0" smtClean="0"/>
              <a:t>lampirkan dengan contoh suratnya juga)</a:t>
            </a:r>
          </a:p>
          <a:p>
            <a:pPr marL="514350" indent="-514350">
              <a:buAutoNum type="arabicPeriod"/>
            </a:pPr>
            <a:r>
              <a:rPr lang="id-ID" dirty="0" smtClean="0"/>
              <a:t>Buatlah satu contoh surat pribadi </a:t>
            </a:r>
            <a:r>
              <a:rPr lang="id-ID" i="1" dirty="0" smtClean="0"/>
              <a:t>(buat dengan pemahaman sendiri, tidak dicopi dari Google)</a:t>
            </a:r>
          </a:p>
          <a:p>
            <a:pPr marL="514350" indent="-514350" algn="ctr">
              <a:buNone/>
            </a:pPr>
            <a:r>
              <a:rPr lang="id-ID" i="1" dirty="0" smtClean="0"/>
              <a:t>Selamat Mencoba</a:t>
            </a:r>
            <a:endParaRPr lang="id-ID" i="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689</Words>
  <Application>Microsoft Office PowerPoint</Application>
  <PresentationFormat>On-screen Show (4:3)</PresentationFormat>
  <Paragraphs>67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MATERI BAHASA INDONESIA UNTUK KELAS 7 SEMESTER 2</vt:lpstr>
      <vt:lpstr>Materi 5</vt:lpstr>
      <vt:lpstr>Tahukah kamu ??</vt:lpstr>
      <vt:lpstr>Surat Pribadi</vt:lpstr>
      <vt:lpstr>Surat Pribadi</vt:lpstr>
      <vt:lpstr>Surat Dinas</vt:lpstr>
      <vt:lpstr>Struktur Surat </vt:lpstr>
      <vt:lpstr>Kebahasaan</vt:lpstr>
      <vt:lpstr>Tugas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Materi 4</dc:title>
  <dc:creator>TIMMORES</dc:creator>
  <cp:lastModifiedBy>TIMMORES</cp:lastModifiedBy>
  <cp:revision>10</cp:revision>
  <dcterms:created xsi:type="dcterms:W3CDTF">2021-01-10T14:19:37Z</dcterms:created>
  <dcterms:modified xsi:type="dcterms:W3CDTF">2021-01-11T07:37:15Z</dcterms:modified>
</cp:coreProperties>
</file>