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777C170-BECA-49E7-BF07-C3523AAD51E6}" type="datetimeFigureOut">
              <a:rPr lang="id-ID" smtClean="0"/>
              <a:pPr/>
              <a:t>11/01/2021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34E8B1-26ED-416B-AA23-BAA877A333B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d-ID" sz="2800" dirty="0" smtClean="0">
                <a:latin typeface="Andalus" pitchFamily="18" charset="-78"/>
                <a:cs typeface="Andalus" pitchFamily="18" charset="-78"/>
              </a:rPr>
              <a:t>Tahukah kamu tentang cerita Fabel..??</a:t>
            </a:r>
          </a:p>
          <a:p>
            <a:r>
              <a:rPr lang="id-ID" sz="2800" dirty="0" smtClean="0">
                <a:latin typeface="Andalus" pitchFamily="18" charset="-78"/>
                <a:cs typeface="Andalus" pitchFamily="18" charset="-78"/>
              </a:rPr>
              <a:t>Sudah pernah mendengar kata Fabel..??</a:t>
            </a:r>
            <a:endParaRPr lang="id-ID" sz="2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FABEL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Materi 3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KD: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fabel</a:t>
            </a:r>
            <a:r>
              <a:rPr lang="en-US" dirty="0"/>
              <a:t>/ </a:t>
            </a:r>
            <a:r>
              <a:rPr lang="en-US" dirty="0" err="1"/>
              <a:t>legenda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didengar</a:t>
            </a:r>
            <a:r>
              <a:rPr lang="id-ID" dirty="0" smtClean="0"/>
              <a:t>.</a:t>
            </a:r>
          </a:p>
          <a:p>
            <a:pPr lvl="0">
              <a:buNone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endParaRPr lang="id-ID" dirty="0"/>
          </a:p>
          <a:p>
            <a:pPr marL="1371600" lvl="2" indent="-457200">
              <a:buFont typeface="+mj-lt"/>
              <a:buAutoNum type="arabicPeriod"/>
            </a:pPr>
            <a:r>
              <a:rPr lang="id-ID" dirty="0" smtClean="0"/>
              <a:t>Siswa mampu </a:t>
            </a:r>
            <a:r>
              <a:rPr lang="en-US" dirty="0" err="1" smtClean="0"/>
              <a:t>menyimpulkan</a:t>
            </a:r>
            <a:r>
              <a:rPr lang="en-US" dirty="0" smtClean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id-ID" dirty="0"/>
              <a:t>umum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fabel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en-US" dirty="0"/>
              <a:t>/</a:t>
            </a:r>
            <a:r>
              <a:rPr lang="en-US" dirty="0" err="1"/>
              <a:t>didengar</a:t>
            </a:r>
            <a:r>
              <a:rPr lang="en-US" dirty="0"/>
              <a:t>.</a:t>
            </a:r>
            <a:endParaRPr lang="id-ID" dirty="0"/>
          </a:p>
          <a:p>
            <a:pPr marL="1371600" lvl="2" indent="-457200">
              <a:buFont typeface="+mj-lt"/>
              <a:buAutoNum type="arabicPeriod"/>
            </a:pPr>
            <a:r>
              <a:rPr lang="id-ID" dirty="0" smtClean="0"/>
              <a:t>Siswa mampu </a:t>
            </a:r>
            <a:r>
              <a:rPr lang="en-US" dirty="0" err="1" smtClean="0"/>
              <a:t>Mendaftar</a:t>
            </a:r>
            <a:r>
              <a:rPr lang="en-US" dirty="0" smtClean="0"/>
              <a:t> </a:t>
            </a:r>
            <a:r>
              <a:rPr lang="en-US" dirty="0" err="1"/>
              <a:t>kata</a:t>
            </a:r>
            <a:r>
              <a:rPr lang="en-US" dirty="0"/>
              <a:t>/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fabel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en-US" dirty="0"/>
              <a:t>/</a:t>
            </a:r>
            <a:r>
              <a:rPr lang="en-US" dirty="0" err="1"/>
              <a:t>didengar</a:t>
            </a:r>
            <a:r>
              <a:rPr lang="en-US" dirty="0"/>
              <a:t>.</a:t>
            </a:r>
            <a:endParaRPr lang="id-ID" dirty="0"/>
          </a:p>
          <a:p>
            <a:pPr marL="1371600" lvl="2" indent="-457200">
              <a:buFont typeface="+mj-lt"/>
              <a:buAutoNum type="arabicPeriod"/>
            </a:pPr>
            <a:r>
              <a:rPr lang="id-ID" dirty="0" smtClean="0"/>
              <a:t>Siswa mampu Mendaftar </a:t>
            </a:r>
            <a:r>
              <a:rPr lang="id-ID" dirty="0"/>
              <a:t>rangkaian peristiwa dalam teks cerita fabel</a:t>
            </a:r>
          </a:p>
          <a:p>
            <a:pPr marL="1371600" lvl="2" indent="-457200">
              <a:buFont typeface="+mj-lt"/>
              <a:buAutoNum type="arabicPeriod"/>
            </a:pPr>
            <a:r>
              <a:rPr lang="id-ID" dirty="0" smtClean="0"/>
              <a:t>Siswa mampu Mendaftar </a:t>
            </a:r>
            <a:r>
              <a:rPr lang="id-ID" dirty="0"/>
              <a:t>nama tokoh dalam teks cerita fabel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>
                <a:latin typeface="Andalus" pitchFamily="18" charset="-78"/>
                <a:cs typeface="Andalus" pitchFamily="18" charset="-78"/>
              </a:rPr>
              <a:t>FABEL</a:t>
            </a:r>
            <a:endParaRPr lang="id-ID" sz="2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85000" lnSpcReduction="10000"/>
          </a:bodyPr>
          <a:lstStyle/>
          <a:p>
            <a:pPr algn="ctr">
              <a:buNone/>
            </a:pPr>
            <a:r>
              <a:rPr lang="id-ID" dirty="0" smtClean="0">
                <a:latin typeface="Andalus" pitchFamily="18" charset="-78"/>
                <a:cs typeface="Andalus" pitchFamily="18" charset="-78"/>
              </a:rPr>
              <a:t>Pengertian</a:t>
            </a:r>
          </a:p>
          <a:p>
            <a:pPr marL="514350" indent="-514350">
              <a:buNone/>
            </a:pPr>
            <a:r>
              <a:rPr lang="id-ID" sz="1800" dirty="0" smtClean="0">
                <a:latin typeface="Andalus" pitchFamily="18" charset="-78"/>
                <a:cs typeface="Andalus" pitchFamily="18" charset="-78"/>
              </a:rPr>
              <a:t>Secara Etimologi fabel berasal dari bahasa latin </a:t>
            </a:r>
            <a:r>
              <a:rPr lang="id-ID" sz="1800" i="1" dirty="0" smtClean="0">
                <a:latin typeface="Andalus" pitchFamily="18" charset="-78"/>
                <a:cs typeface="Andalus" pitchFamily="18" charset="-78"/>
              </a:rPr>
              <a:t>fabulat</a:t>
            </a:r>
            <a:r>
              <a:rPr lang="id-ID" sz="1800" dirty="0" smtClean="0">
                <a:latin typeface="Andalus" pitchFamily="18" charset="-78"/>
                <a:cs typeface="Andalus" pitchFamily="18" charset="-78"/>
              </a:rPr>
              <a:t>. Fabel adalah salah satu jenis dongeng. dongeng adalah cerita prosa rakyat yang tidak dianggap benar-benar terjadi. Dongeng sebagai cerita hiburan yang melukiskan kebenaran, pelajaran moral, bahkan sindiran. </a:t>
            </a:r>
          </a:p>
          <a:p>
            <a:pPr marL="514350" indent="-514350">
              <a:buNone/>
            </a:pPr>
            <a:r>
              <a:rPr lang="id-ID" sz="1800" dirty="0" smtClean="0">
                <a:latin typeface="Andalus" pitchFamily="18" charset="-78"/>
                <a:cs typeface="Andalus" pitchFamily="18" charset="-78"/>
              </a:rPr>
              <a:t>Fabel merupakan cerita tentang kehidupan binatang yang berperilaku menyerupai manusia. Fabel termasuk jenis cerita fiksi(tidak nyata)</a:t>
            </a:r>
          </a:p>
          <a:p>
            <a:pPr marL="514350" indent="-514350">
              <a:buNone/>
            </a:pPr>
            <a:endParaRPr lang="id-ID" sz="1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endParaRPr lang="id-ID" sz="1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endParaRPr lang="id-ID" sz="1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endParaRPr lang="id-ID" sz="1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endParaRPr lang="id-ID" sz="1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endParaRPr lang="id-ID" sz="1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endParaRPr lang="id-ID" sz="1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endParaRPr lang="id-ID" sz="180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None/>
            </a:pPr>
            <a:endParaRPr lang="id-ID" sz="1800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 algn="ctr">
              <a:buNone/>
            </a:pPr>
            <a:r>
              <a:rPr lang="id-ID" sz="2000" b="1" dirty="0" smtClean="0">
                <a:latin typeface="Andalus" pitchFamily="18" charset="-78"/>
                <a:cs typeface="Andalus" pitchFamily="18" charset="-78"/>
              </a:rPr>
              <a:t>Ciri-Ciri Fabel</a:t>
            </a:r>
          </a:p>
          <a:p>
            <a:pPr marL="514350" indent="-514350" algn="ctr">
              <a:buNone/>
            </a:pPr>
            <a:endParaRPr lang="id-ID" sz="2000" b="1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AutoNum type="arabicPeriod"/>
            </a:pPr>
            <a:r>
              <a:rPr lang="id-ID" sz="1900" dirty="0" smtClean="0">
                <a:latin typeface="Andalus" pitchFamily="18" charset="-78"/>
                <a:cs typeface="Andalus" pitchFamily="18" charset="-78"/>
              </a:rPr>
              <a:t>Tokoh fabel adalah binatang</a:t>
            </a:r>
          </a:p>
          <a:p>
            <a:pPr marL="514350" indent="-514350">
              <a:buAutoNum type="arabicPeriod"/>
            </a:pPr>
            <a:r>
              <a:rPr lang="id-ID" sz="1900" dirty="0" smtClean="0">
                <a:latin typeface="Andalus" pitchFamily="18" charset="-78"/>
                <a:cs typeface="Andalus" pitchFamily="18" charset="-78"/>
              </a:rPr>
              <a:t>Watak tokoh digambarkan seperti watak manusia</a:t>
            </a:r>
          </a:p>
          <a:p>
            <a:pPr marL="514350" indent="-514350">
              <a:buAutoNum type="arabicPeriod"/>
            </a:pPr>
            <a:r>
              <a:rPr lang="id-ID" sz="1900" dirty="0" smtClean="0">
                <a:latin typeface="Andalus" pitchFamily="18" charset="-78"/>
                <a:cs typeface="Andalus" pitchFamily="18" charset="-78"/>
              </a:rPr>
              <a:t>Tokoh binatang bisa berbicara seperti manusia</a:t>
            </a:r>
          </a:p>
          <a:p>
            <a:pPr marL="514350" indent="-514350">
              <a:buAutoNum type="arabicPeriod"/>
            </a:pPr>
            <a:r>
              <a:rPr lang="id-ID" sz="1900" dirty="0" smtClean="0">
                <a:latin typeface="Andalus" pitchFamily="18" charset="-78"/>
                <a:cs typeface="Andalus" pitchFamily="18" charset="-78"/>
              </a:rPr>
              <a:t>Cerita memiliki rangkaian peristiwa yang menunjukan hubungan sebab-akibat.</a:t>
            </a:r>
          </a:p>
          <a:p>
            <a:pPr marL="514350" indent="-514350">
              <a:buAutoNum type="arabicPeriod"/>
            </a:pPr>
            <a:r>
              <a:rPr lang="id-ID" sz="1900" dirty="0" smtClean="0">
                <a:latin typeface="Andalus" pitchFamily="18" charset="-78"/>
                <a:cs typeface="Andalus" pitchFamily="18" charset="-78"/>
              </a:rPr>
              <a:t>Latar yang digunakan yaitu lingkungan alam (hutan,pantai,sungai,kolam)</a:t>
            </a:r>
          </a:p>
          <a:p>
            <a:pPr marL="514350" indent="-514350">
              <a:buAutoNum type="arabicPeriod"/>
            </a:pPr>
            <a:r>
              <a:rPr lang="id-ID" sz="1900" dirty="0" smtClean="0">
                <a:latin typeface="Andalus" pitchFamily="18" charset="-78"/>
                <a:cs typeface="Andalus" pitchFamily="18" charset="-78"/>
              </a:rPr>
              <a:t>Bahasa yang digunakan berupa kalimat naratif atau peristiwa, kalimat langsung, dan menggunakan kata </a:t>
            </a:r>
            <a:r>
              <a:rPr lang="id-ID" sz="2000" dirty="0" smtClean="0">
                <a:latin typeface="Andalus" pitchFamily="18" charset="-78"/>
                <a:cs typeface="Andalus" pitchFamily="18" charset="-78"/>
              </a:rPr>
              <a:t>sehari-hari (tidak formal)</a:t>
            </a:r>
          </a:p>
          <a:p>
            <a:pPr marL="514350" indent="-51435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id-ID" dirty="0" smtClean="0"/>
              <a:t>Unsur-unsur pembangun cerita Fabel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429684" cy="5357850"/>
          </a:xfrm>
        </p:spPr>
        <p:txBody>
          <a:bodyPr numCol="2">
            <a:noAutofit/>
          </a:bodyPr>
          <a:lstStyle/>
          <a:p>
            <a:pPr marL="514350" indent="-514350">
              <a:buAutoNum type="arabicPeriod"/>
            </a:pP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Tema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adalah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ide pokok sebuah cerita. Tema yang terdapat dalam fabel berkaitan dengan nilai moral dan pendidikan.</a:t>
            </a:r>
          </a:p>
          <a:p>
            <a:pPr marL="514350" indent="-514350">
              <a:buAutoNum type="arabicPeriod"/>
            </a:pP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Alur / Plot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adalah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rangkaian peristiwa yang mempunyai hubungan sebab akibat. Berdasarkan waktu alur dapat dibedakan menjadi :  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(a). alur maju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adalah serangkaian cerita yang urutannya sesuai dengan waktu kejadian. 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(b) alur mundur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adakah serangkaian cerita yang urutannya tidak sesuai dengan urutan kejadian waktu atau cerita bergerak mmundur. 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(c) Alur Campuran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 adalah serangkaian peristiwa urutannya campuran antara alur maju dan mundur.</a:t>
            </a:r>
          </a:p>
          <a:p>
            <a:pPr marL="514350" indent="-514350">
              <a:buAutoNum type="arabicPeriod"/>
            </a:pP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Penokohan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adalah pelaku (pemeran) dalam sebuah cerita yang berkaitan dengan watak . Penggambaran tokoh dapat dilihat dari perkataan, perbuatan dan pikiran tokoh yang digambarkan dalam cerita. Penggambaran watak tokoh dapat digambarkan dalam dua cara yaitu : a). 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Analitik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 yaitu pengarang langsung memaparkan watak atau karakter tokoh (wataknya lasngsung gigambarkan pengarang dalam cerita).  b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). Dramatik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yaitu penggambaran tokoh disampaikan melalui tingkah laku tokoh kepada tokoh lain dan berupa dialog tokoh saat berinteraksi (berdialog) dengan tokoh lain. Ada 3 penokohan (karakter) dalam cerita : 1). 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Protagonis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adalah tokoh pendukung cerita atau yang berwatak baik dan menjadi idola pembaca/pendengar. 2). 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Antagonis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 yaitu Tokoh penantang cerita, berwatak Jahat yang dibenci oleh pendengar/pembaca. 3). </a:t>
            </a: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Tritagonis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 yaitu tokoh penengah antara protagonis dan antagonis.  </a:t>
            </a:r>
            <a:endParaRPr lang="id-ID" sz="1500" b="1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AutoNum type="arabicPeriod"/>
            </a:pP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Tokoh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 adalah pemeran dalam sebuah cerita.</a:t>
            </a:r>
          </a:p>
          <a:p>
            <a:pPr marL="514350" indent="-514350">
              <a:buAutoNum type="arabicPeriod"/>
            </a:pP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Sudut pandang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Merupakan pengambaran cerita dari sudut pandang pengarang(bagaimana pengarang menggambarkan cerita)</a:t>
            </a:r>
            <a:endParaRPr lang="id-ID" sz="1500" b="1" dirty="0" smtClean="0">
              <a:latin typeface="Andalus" pitchFamily="18" charset="-78"/>
              <a:cs typeface="Andalus" pitchFamily="18" charset="-78"/>
            </a:endParaRPr>
          </a:p>
          <a:p>
            <a:pPr marL="514350" indent="-514350">
              <a:buAutoNum type="arabicPeriod"/>
            </a:pPr>
            <a:r>
              <a:rPr lang="id-ID" sz="1500" b="1" dirty="0" smtClean="0">
                <a:latin typeface="Andalus" pitchFamily="18" charset="-78"/>
                <a:cs typeface="Andalus" pitchFamily="18" charset="-78"/>
              </a:rPr>
              <a:t>Amanat  </a:t>
            </a:r>
            <a:r>
              <a:rPr lang="id-ID" sz="1500" dirty="0" smtClean="0">
                <a:latin typeface="Andalus" pitchFamily="18" charset="-78"/>
                <a:cs typeface="Andalus" pitchFamily="18" charset="-78"/>
              </a:rPr>
              <a:t>adalah pesan yang ingin disampaikan pengarang cerita kepada pembaca/pendengar</a:t>
            </a:r>
            <a:r>
              <a:rPr lang="id-ID" sz="1300" dirty="0" smtClean="0">
                <a:latin typeface="Andalus" pitchFamily="18" charset="-78"/>
                <a:cs typeface="Andalus" pitchFamily="18" charset="-78"/>
              </a:rPr>
              <a:t>.</a:t>
            </a:r>
            <a:endParaRPr lang="id-ID" sz="1300" b="1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Jenis-Jenis Fabel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a). Ditinjau dari pemberian watak dan latarnya fabel dibedakan menjadi :</a:t>
            </a:r>
          </a:p>
          <a:p>
            <a:pPr marL="514350" indent="-514350">
              <a:buAutoNum type="arabicPeriod"/>
            </a:pPr>
            <a:r>
              <a:rPr lang="id-ID" b="1" dirty="0" smtClean="0"/>
              <a:t>Fabel alami</a:t>
            </a:r>
            <a:r>
              <a:rPr lang="id-ID" dirty="0" smtClean="0"/>
              <a:t>, Yaitu Fabel yang menggunakan watak tokoh binatang sesuai kenyataannya. Misalnya Kura-kura berwatak Lamban. Fabel alami menggunakan latar tempat alam (hutan, sungai, dan lembah)</a:t>
            </a:r>
          </a:p>
          <a:p>
            <a:pPr marL="514350" indent="-514350">
              <a:buAutoNum type="arabicPeriod"/>
            </a:pPr>
            <a:r>
              <a:rPr lang="id-ID" b="1" dirty="0" smtClean="0"/>
              <a:t>Fabel adaptasi</a:t>
            </a:r>
            <a:r>
              <a:rPr lang="id-ID" dirty="0" smtClean="0"/>
              <a:t>, yaitu fabel yang memberikan watak tokoh dengan mengubah watak aslinya pada dunia nyata (singa yang pemalu) dan menggunakan tempat-tempat lain sebagai latar (disekolah,dirumah)</a:t>
            </a:r>
          </a:p>
          <a:p>
            <a:pPr marL="514350" indent="-514350">
              <a:buNone/>
            </a:pPr>
            <a:r>
              <a:rPr lang="id-ID" dirty="0" smtClean="0"/>
              <a:t>b). Ditinjau dari kemunculan pesan fabel dibedakan menjadi : </a:t>
            </a:r>
          </a:p>
          <a:p>
            <a:pPr marL="514350" indent="-514350">
              <a:buAutoNum type="arabicPeriod"/>
            </a:pPr>
            <a:r>
              <a:rPr lang="id-ID" b="1" dirty="0" smtClean="0"/>
              <a:t>Fabel dengan Koda</a:t>
            </a:r>
            <a:r>
              <a:rPr lang="id-ID" dirty="0" smtClean="0"/>
              <a:t>, yaitu pesan fabel diberikan/digambarkan secara jelas diakhir cerita.</a:t>
            </a:r>
          </a:p>
          <a:p>
            <a:pPr marL="514350" indent="-514350">
              <a:buAutoNum type="arabicPeriod"/>
            </a:pPr>
            <a:r>
              <a:rPr lang="id-ID" b="1" dirty="0" smtClean="0"/>
              <a:t>Fabel tanpa koda</a:t>
            </a:r>
            <a:r>
              <a:rPr lang="id-ID" dirty="0" smtClean="0"/>
              <a:t>, yaitu pesan fabel diberikan/digambarkan seraca tidak langsung diakhir certa.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186</TotalTime>
  <Words>568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Civic</vt:lpstr>
      <vt:lpstr>FABEL</vt:lpstr>
      <vt:lpstr>Materi 3</vt:lpstr>
      <vt:lpstr>FABEL</vt:lpstr>
      <vt:lpstr>Unsur-unsur pembangun cerita Fabel</vt:lpstr>
      <vt:lpstr>Jenis-Jenis Fabel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TIMMORES</dc:creator>
  <cp:lastModifiedBy>TIMMORES</cp:lastModifiedBy>
  <cp:revision>27</cp:revision>
  <dcterms:created xsi:type="dcterms:W3CDTF">2021-01-05T10:26:52Z</dcterms:created>
  <dcterms:modified xsi:type="dcterms:W3CDTF">2021-01-11T06:28:02Z</dcterms:modified>
</cp:coreProperties>
</file>