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8" r:id="rId4"/>
    <p:sldId id="260" r:id="rId5"/>
    <p:sldId id="261"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07C1AEC-7224-4FF4-B171-731404293526}" type="datetimeFigureOut">
              <a:rPr lang="id-ID" smtClean="0"/>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07C1AEC-7224-4FF4-B171-731404293526}" type="datetimeFigureOut">
              <a:rPr lang="id-ID" smtClean="0"/>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07C1AEC-7224-4FF4-B171-731404293526}" type="datetimeFigureOut">
              <a:rPr lang="id-ID" smtClean="0"/>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07C1AEC-7224-4FF4-B171-731404293526}" type="datetimeFigureOut">
              <a:rPr lang="id-ID" smtClean="0"/>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7C1AEC-7224-4FF4-B171-731404293526}" type="datetimeFigureOut">
              <a:rPr lang="id-ID" smtClean="0"/>
              <a:t>11/01/2021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07C1AEC-7224-4FF4-B171-731404293526}" type="datetimeFigureOut">
              <a:rPr lang="id-ID" smtClean="0"/>
              <a:t>11/01/2021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07C1AEC-7224-4FF4-B171-731404293526}" type="datetimeFigureOut">
              <a:rPr lang="id-ID" smtClean="0"/>
              <a:t>11/01/2021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07C1AEC-7224-4FF4-B171-731404293526}" type="datetimeFigureOut">
              <a:rPr lang="id-ID" smtClean="0"/>
              <a:t>11/01/2021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C1AEC-7224-4FF4-B171-731404293526}" type="datetimeFigureOut">
              <a:rPr lang="id-ID" smtClean="0"/>
              <a:t>11/01/2021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C1AEC-7224-4FF4-B171-731404293526}" type="datetimeFigureOut">
              <a:rPr lang="id-ID" smtClean="0"/>
              <a:t>11/01/2021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C1AEC-7224-4FF4-B171-731404293526}" type="datetimeFigureOut">
              <a:rPr lang="id-ID" smtClean="0"/>
              <a:t>11/01/2021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F22441F-AAD2-4EC5-AF6A-E027E6F2F66B}"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C1AEC-7224-4FF4-B171-731404293526}" type="datetimeFigureOut">
              <a:rPr lang="id-ID" smtClean="0"/>
              <a:t>11/01/2021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2441F-AAD2-4EC5-AF6A-E027E6F2F66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id-ID" sz="3200" dirty="0" smtClean="0">
                <a:latin typeface="Baskerville Old Face" pitchFamily="18" charset="0"/>
                <a:cs typeface="Aharoni" pitchFamily="2" charset="-79"/>
              </a:rPr>
              <a:t>MATERI BAHASA INDONESIA UNTUK KELAS 7 SEMESTER 2</a:t>
            </a:r>
            <a:endParaRPr lang="id-ID" sz="3200" dirty="0">
              <a:latin typeface="Baskerville Old Face" pitchFamily="18" charset="0"/>
              <a:cs typeface="Aharoni" pitchFamily="2" charset="-79"/>
            </a:endParaRPr>
          </a:p>
        </p:txBody>
      </p:sp>
      <p:sp>
        <p:nvSpPr>
          <p:cNvPr id="3" name="Subtitle 2"/>
          <p:cNvSpPr>
            <a:spLocks noGrp="1"/>
          </p:cNvSpPr>
          <p:nvPr>
            <p:ph type="subTitle" idx="1"/>
          </p:nvPr>
        </p:nvSpPr>
        <p:spPr/>
        <p:txBody>
          <a:bodyPr>
            <a:normAutofit/>
          </a:bodyPr>
          <a:lstStyle/>
          <a:p>
            <a:pPr algn="ctr"/>
            <a:r>
              <a:rPr lang="id-ID" sz="1400" dirty="0" smtClean="0">
                <a:latin typeface="Baskerville Old Face" pitchFamily="18" charset="0"/>
              </a:rPr>
              <a:t>OLEH</a:t>
            </a:r>
          </a:p>
          <a:p>
            <a:pPr algn="ctr"/>
            <a:r>
              <a:rPr lang="id-ID" sz="1400" dirty="0" smtClean="0">
                <a:latin typeface="Baskerville Old Face" pitchFamily="18" charset="0"/>
              </a:rPr>
              <a:t>SETYAWATI. M. NOMLENI, S.Pd</a:t>
            </a:r>
            <a:endParaRPr lang="id-ID" sz="1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Materi 4</a:t>
            </a:r>
            <a:endParaRPr lang="id-ID" dirty="0"/>
          </a:p>
        </p:txBody>
      </p:sp>
      <p:sp>
        <p:nvSpPr>
          <p:cNvPr id="3" name="Content Placeholder 2"/>
          <p:cNvSpPr>
            <a:spLocks noGrp="1"/>
          </p:cNvSpPr>
          <p:nvPr>
            <p:ph idx="1"/>
          </p:nvPr>
        </p:nvSpPr>
        <p:spPr/>
        <p:txBody>
          <a:bodyPr>
            <a:normAutofit fontScale="85000" lnSpcReduction="10000"/>
          </a:bodyPr>
          <a:lstStyle/>
          <a:p>
            <a:pPr>
              <a:buNone/>
            </a:pPr>
            <a:r>
              <a:rPr lang="id-ID" b="1" dirty="0" smtClean="0"/>
              <a:t>KD </a:t>
            </a:r>
            <a:r>
              <a:rPr lang="id-ID" dirty="0" smtClean="0"/>
              <a:t>: 3</a:t>
            </a:r>
            <a:r>
              <a:rPr lang="en-US" dirty="0"/>
              <a:t>.12Menelaah </a:t>
            </a:r>
            <a:r>
              <a:rPr lang="en-US" dirty="0" err="1"/>
              <a:t>struktur</a:t>
            </a:r>
            <a:r>
              <a:rPr lang="en-US" dirty="0"/>
              <a:t> </a:t>
            </a:r>
            <a:r>
              <a:rPr lang="en-US" dirty="0" err="1"/>
              <a:t>dan</a:t>
            </a:r>
            <a:r>
              <a:rPr lang="en-US" dirty="0"/>
              <a:t> </a:t>
            </a:r>
            <a:r>
              <a:rPr lang="en-US" dirty="0" err="1"/>
              <a:t>kebahasaan</a:t>
            </a:r>
            <a:r>
              <a:rPr lang="en-US" dirty="0"/>
              <a:t> </a:t>
            </a:r>
            <a:r>
              <a:rPr lang="en-US" dirty="0" err="1"/>
              <a:t>fabel</a:t>
            </a:r>
            <a:r>
              <a:rPr lang="en-US" dirty="0"/>
              <a:t>/ </a:t>
            </a:r>
            <a:r>
              <a:rPr lang="en-US" dirty="0" err="1"/>
              <a:t>legenda</a:t>
            </a:r>
            <a:r>
              <a:rPr lang="en-US" dirty="0"/>
              <a:t> </a:t>
            </a:r>
            <a:r>
              <a:rPr lang="en-US" dirty="0" err="1"/>
              <a:t>daerah</a:t>
            </a:r>
            <a:r>
              <a:rPr lang="en-US" dirty="0"/>
              <a:t> </a:t>
            </a:r>
            <a:r>
              <a:rPr lang="en-US" dirty="0" err="1"/>
              <a:t>setempat</a:t>
            </a:r>
            <a:r>
              <a:rPr lang="en-US" dirty="0"/>
              <a:t> yang </a:t>
            </a:r>
            <a:r>
              <a:rPr lang="en-US" dirty="0" err="1"/>
              <a:t>dibaca</a:t>
            </a:r>
            <a:r>
              <a:rPr lang="en-US" dirty="0"/>
              <a:t> </a:t>
            </a:r>
            <a:r>
              <a:rPr lang="en-US" dirty="0" err="1"/>
              <a:t>dan</a:t>
            </a:r>
            <a:r>
              <a:rPr lang="en-US" dirty="0"/>
              <a:t> </a:t>
            </a:r>
            <a:r>
              <a:rPr lang="en-US" dirty="0" err="1"/>
              <a:t>didengar</a:t>
            </a:r>
            <a:r>
              <a:rPr lang="en-US" dirty="0" smtClean="0"/>
              <a:t>.</a:t>
            </a:r>
            <a:endParaRPr lang="id-ID" dirty="0"/>
          </a:p>
          <a:p>
            <a:pPr>
              <a:buNone/>
            </a:pPr>
            <a:r>
              <a:rPr lang="id-ID" b="1" dirty="0" smtClean="0"/>
              <a:t>Tujuan Pmebelajaran</a:t>
            </a:r>
          </a:p>
          <a:p>
            <a:pPr lvl="0"/>
            <a:r>
              <a:rPr lang="id-ID" dirty="0" smtClean="0"/>
              <a:t>Siswa Mampu Mendiskusikan </a:t>
            </a:r>
            <a:r>
              <a:rPr lang="id-ID" dirty="0"/>
              <a:t>struktur teks fabel/ legenda dan kebahasaan yang digunakan (variasi penyajian, variasi pola pengembangan)</a:t>
            </a:r>
          </a:p>
          <a:p>
            <a:pPr lvl="0"/>
            <a:r>
              <a:rPr lang="id-ID" dirty="0" smtClean="0"/>
              <a:t>Siswa Mampu </a:t>
            </a:r>
            <a:r>
              <a:rPr lang="id-ID" dirty="0" smtClean="0"/>
              <a:t>Mendata </a:t>
            </a:r>
            <a:r>
              <a:rPr lang="id-ID" dirty="0"/>
              <a:t>isi, memperbaiki pilihan kata, kalimat narasi, dialog, penyajian latar agar cerita menjadi lebih menarik</a:t>
            </a:r>
          </a:p>
          <a:p>
            <a:pPr lvl="0"/>
            <a:r>
              <a:rPr lang="id-ID" dirty="0" smtClean="0"/>
              <a:t>Siswa Mampu </a:t>
            </a:r>
            <a:r>
              <a:rPr lang="id-ID" dirty="0" smtClean="0"/>
              <a:t>Menulis </a:t>
            </a:r>
            <a:r>
              <a:rPr lang="id-ID" dirty="0"/>
              <a:t>fabel/ legenda berdasarkan  ide yang direncanakan dan data yang diperoleh</a:t>
            </a:r>
          </a:p>
          <a:p>
            <a:pPr>
              <a:buNone/>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FABEL</a:t>
            </a:r>
            <a:endParaRPr lang="id-ID" dirty="0"/>
          </a:p>
        </p:txBody>
      </p:sp>
      <p:sp>
        <p:nvSpPr>
          <p:cNvPr id="3" name="Content Placeholder 2"/>
          <p:cNvSpPr>
            <a:spLocks noGrp="1"/>
          </p:cNvSpPr>
          <p:nvPr>
            <p:ph sz="quarter" idx="1"/>
          </p:nvPr>
        </p:nvSpPr>
        <p:spPr/>
        <p:txBody>
          <a:bodyPr numCol="2">
            <a:normAutofit fontScale="62500" lnSpcReduction="20000"/>
          </a:bodyPr>
          <a:lstStyle/>
          <a:p>
            <a:pPr>
              <a:buNone/>
            </a:pPr>
            <a:r>
              <a:rPr lang="id-ID" dirty="0" smtClean="0"/>
              <a:t>Struktur suatu fabel adalah sebagai berikut :</a:t>
            </a:r>
          </a:p>
          <a:p>
            <a:pPr marL="514350" indent="-514350">
              <a:buAutoNum type="arabicPeriod"/>
            </a:pPr>
            <a:r>
              <a:rPr lang="id-ID" b="1" dirty="0" smtClean="0">
                <a:latin typeface="Angsana New" pitchFamily="18" charset="-34"/>
                <a:cs typeface="Angsana New" pitchFamily="18" charset="-34"/>
              </a:rPr>
              <a:t>Orientasi</a:t>
            </a:r>
            <a:r>
              <a:rPr lang="id-ID" dirty="0" smtClean="0">
                <a:latin typeface="Angsana New" pitchFamily="18" charset="-34"/>
                <a:cs typeface="Angsana New" pitchFamily="18" charset="-34"/>
              </a:rPr>
              <a:t> : berisi pengenalan tokoh, latar, watak tokoh, dan konflik. Pengungkapan orientasi dilakukan melalui deskripsi latar, penggambaran latar dan kegiatan tokoh, serta pengambaran latar pada masa lalu. </a:t>
            </a:r>
            <a:r>
              <a:rPr lang="id-ID" i="1" dirty="0" smtClean="0">
                <a:latin typeface="Angsana New" pitchFamily="18" charset="-34"/>
                <a:cs typeface="Angsana New" pitchFamily="18" charset="-34"/>
              </a:rPr>
              <a:t>Ciri bahasa yang digunakan adalah keterangan tempat dan waktu</a:t>
            </a:r>
            <a:r>
              <a:rPr lang="id-ID" dirty="0" smtClean="0">
                <a:latin typeface="Angsana New" pitchFamily="18" charset="-34"/>
                <a:cs typeface="Angsana New" pitchFamily="18" charset="-34"/>
              </a:rPr>
              <a:t>.</a:t>
            </a:r>
          </a:p>
          <a:p>
            <a:pPr marL="514350" indent="-514350">
              <a:buAutoNum type="arabicPeriod"/>
            </a:pPr>
            <a:r>
              <a:rPr lang="id-ID" b="1" dirty="0" smtClean="0">
                <a:latin typeface="Angsana New" pitchFamily="18" charset="-34"/>
                <a:cs typeface="Angsana New" pitchFamily="18" charset="-34"/>
              </a:rPr>
              <a:t>Komplikasi</a:t>
            </a:r>
            <a:r>
              <a:rPr lang="id-ID" dirty="0" smtClean="0">
                <a:latin typeface="Angsana New" pitchFamily="18" charset="-34"/>
                <a:cs typeface="Angsana New" pitchFamily="18" charset="-34"/>
              </a:rPr>
              <a:t> : dimulai dari munculnya masalah hingga masalah memuncak/komplikasi/klimaks</a:t>
            </a:r>
            <a:r>
              <a:rPr lang="id-ID" i="1" dirty="0" smtClean="0">
                <a:latin typeface="Angsana New" pitchFamily="18" charset="-34"/>
                <a:cs typeface="Angsana New" pitchFamily="18" charset="-34"/>
              </a:rPr>
              <a:t>. Ciri bahasa yang digunakan adalah </a:t>
            </a:r>
            <a:r>
              <a:rPr lang="id-ID" b="1" i="1" dirty="0" smtClean="0">
                <a:latin typeface="Angsana New" pitchFamily="18" charset="-34"/>
                <a:cs typeface="Angsana New" pitchFamily="18" charset="-34"/>
              </a:rPr>
              <a:t>tiba-tiba, tanpa diduga</a:t>
            </a:r>
            <a:r>
              <a:rPr lang="id-ID" i="1" dirty="0" smtClean="0">
                <a:latin typeface="Angsana New" pitchFamily="18" charset="-34"/>
                <a:cs typeface="Angsana New" pitchFamily="18" charset="-34"/>
              </a:rPr>
              <a:t>, </a:t>
            </a:r>
            <a:r>
              <a:rPr lang="id-ID" dirty="0" smtClean="0">
                <a:latin typeface="Angsana New" pitchFamily="18" charset="-34"/>
                <a:cs typeface="Angsana New" pitchFamily="18" charset="-34"/>
              </a:rPr>
              <a:t>dan </a:t>
            </a:r>
            <a:r>
              <a:rPr lang="id-ID" b="1" i="1" dirty="0" smtClean="0">
                <a:latin typeface="Angsana New" pitchFamily="18" charset="-34"/>
                <a:cs typeface="Angsana New" pitchFamily="18" charset="-34"/>
              </a:rPr>
              <a:t>tidak disangka-sangka</a:t>
            </a:r>
            <a:r>
              <a:rPr lang="id-ID" dirty="0" smtClean="0">
                <a:latin typeface="Angsana New" pitchFamily="18" charset="-34"/>
                <a:cs typeface="Angsana New" pitchFamily="18" charset="-34"/>
              </a:rPr>
              <a:t>.</a:t>
            </a:r>
          </a:p>
          <a:p>
            <a:pPr marL="514350" indent="-514350">
              <a:buAutoNum type="arabicPeriod"/>
            </a:pPr>
            <a:r>
              <a:rPr lang="id-ID" b="1" dirty="0" smtClean="0">
                <a:latin typeface="Angsana New" pitchFamily="18" charset="-34"/>
                <a:cs typeface="Angsana New" pitchFamily="18" charset="-34"/>
              </a:rPr>
              <a:t>Resolusi</a:t>
            </a:r>
            <a:r>
              <a:rPr lang="id-ID" dirty="0" smtClean="0">
                <a:latin typeface="Angsana New" pitchFamily="18" charset="-34"/>
                <a:cs typeface="Angsana New" pitchFamily="18" charset="-34"/>
              </a:rPr>
              <a:t> : berisi pemecahan masalah akibat dari perilaku tokoh, akibat yang diterima tokoh, dan perubahan watak tokoh menjadi baik. </a:t>
            </a:r>
            <a:r>
              <a:rPr lang="id-ID" i="1" dirty="0" smtClean="0">
                <a:latin typeface="Angsana New" pitchFamily="18" charset="-34"/>
                <a:cs typeface="Angsana New" pitchFamily="18" charset="-34"/>
              </a:rPr>
              <a:t>Ciri bahasa yang digunakan dapat berupa </a:t>
            </a:r>
            <a:r>
              <a:rPr lang="id-ID" b="1" i="1" dirty="0" smtClean="0">
                <a:latin typeface="Angsana New" pitchFamily="18" charset="-34"/>
                <a:cs typeface="Angsana New" pitchFamily="18" charset="-34"/>
              </a:rPr>
              <a:t>dia menyadari </a:t>
            </a:r>
            <a:r>
              <a:rPr lang="id-ID" dirty="0" smtClean="0">
                <a:latin typeface="Angsana New" pitchFamily="18" charset="-34"/>
                <a:cs typeface="Angsana New" pitchFamily="18" charset="-34"/>
              </a:rPr>
              <a:t>atau  </a:t>
            </a:r>
            <a:r>
              <a:rPr lang="id-ID" b="1" i="1" dirty="0" smtClean="0">
                <a:latin typeface="Angsana New" pitchFamily="18" charset="-34"/>
                <a:cs typeface="Angsana New" pitchFamily="18" charset="-34"/>
              </a:rPr>
              <a:t>akhirnya</a:t>
            </a:r>
            <a:r>
              <a:rPr lang="id-ID" dirty="0" smtClean="0">
                <a:latin typeface="Angsana New" pitchFamily="18" charset="-34"/>
                <a:cs typeface="Angsana New" pitchFamily="18" charset="-34"/>
              </a:rPr>
              <a:t>.</a:t>
            </a:r>
          </a:p>
          <a:p>
            <a:pPr marL="514350" indent="-514350">
              <a:buAutoNum type="arabicPeriod"/>
            </a:pPr>
            <a:r>
              <a:rPr lang="id-ID" b="1" dirty="0" smtClean="0">
                <a:latin typeface="Angsana New" pitchFamily="18" charset="-34"/>
                <a:cs typeface="Angsana New" pitchFamily="18" charset="-34"/>
              </a:rPr>
              <a:t>Koda</a:t>
            </a:r>
            <a:r>
              <a:rPr lang="id-ID" dirty="0" smtClean="0">
                <a:latin typeface="Angsana New" pitchFamily="18" charset="-34"/>
                <a:cs typeface="Angsana New" pitchFamily="18" charset="-34"/>
              </a:rPr>
              <a:t> : berisi nilai moral yang diungkapkan oleh pengarang secara eksplisit (secara jelas) pada akhir cerita.</a:t>
            </a:r>
          </a:p>
          <a:p>
            <a:pPr marL="514350" indent="-514350">
              <a:buNone/>
            </a:pPr>
            <a:r>
              <a:rPr lang="id-ID" b="1" dirty="0" smtClean="0">
                <a:latin typeface="Angsana New" pitchFamily="18" charset="-34"/>
                <a:cs typeface="Angsana New" pitchFamily="18" charset="-34"/>
              </a:rPr>
              <a:t>Judul fabel dapat dikembangkan dengan cara antara lain :</a:t>
            </a:r>
          </a:p>
          <a:p>
            <a:pPr marL="514350" indent="-514350">
              <a:buAutoNum type="arabicPeriod"/>
            </a:pPr>
            <a:r>
              <a:rPr lang="id-ID" b="1" dirty="0" smtClean="0">
                <a:latin typeface="Angsana New" pitchFamily="18" charset="-34"/>
                <a:cs typeface="Angsana New" pitchFamily="18" charset="-34"/>
              </a:rPr>
              <a:t>Judul berasal dari nama tokoh </a:t>
            </a:r>
            <a:r>
              <a:rPr lang="id-ID" dirty="0" smtClean="0">
                <a:latin typeface="Angsana New" pitchFamily="18" charset="-34"/>
                <a:cs typeface="Angsana New" pitchFamily="18" charset="-34"/>
              </a:rPr>
              <a:t>(misal: Dora dan kera)</a:t>
            </a:r>
          </a:p>
          <a:p>
            <a:pPr marL="514350" indent="-514350">
              <a:buAutoNum type="arabicPeriod"/>
            </a:pPr>
            <a:r>
              <a:rPr lang="id-ID" b="1" dirty="0" smtClean="0">
                <a:latin typeface="Angsana New" pitchFamily="18" charset="-34"/>
                <a:cs typeface="Angsana New" pitchFamily="18" charset="-34"/>
              </a:rPr>
              <a:t>Judul dikembangkan berdasarkan sifat tokoh </a:t>
            </a:r>
            <a:r>
              <a:rPr lang="id-ID" dirty="0" smtClean="0">
                <a:latin typeface="Angsana New" pitchFamily="18" charset="-34"/>
                <a:cs typeface="Angsana New" pitchFamily="18" charset="-34"/>
              </a:rPr>
              <a:t>(misal: Kelinci yang cerdik)</a:t>
            </a:r>
          </a:p>
          <a:p>
            <a:pPr marL="514350" indent="-514350">
              <a:buAutoNum type="arabicPeriod"/>
            </a:pPr>
            <a:r>
              <a:rPr lang="id-ID" b="1" dirty="0" smtClean="0">
                <a:latin typeface="Angsana New" pitchFamily="18" charset="-34"/>
                <a:cs typeface="Angsana New" pitchFamily="18" charset="-34"/>
              </a:rPr>
              <a:t>Judul diambil dari tema </a:t>
            </a:r>
            <a:r>
              <a:rPr lang="id-ID" dirty="0" smtClean="0">
                <a:latin typeface="Angsana New" pitchFamily="18" charset="-34"/>
                <a:cs typeface="Angsana New" pitchFamily="18" charset="-34"/>
              </a:rPr>
              <a:t>(misal: Keluarga kelinci)</a:t>
            </a:r>
            <a:endParaRPr lang="id-ID" dirty="0">
              <a:latin typeface="Angsana New" pitchFamily="18" charset="-34"/>
              <a:cs typeface="Angsana New" pitchFamily="18" charset="-3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Kebahasaan cerita Fabel</a:t>
            </a:r>
            <a:endParaRPr lang="id-ID" dirty="0"/>
          </a:p>
        </p:txBody>
      </p:sp>
      <p:sp>
        <p:nvSpPr>
          <p:cNvPr id="3" name="Content Placeholder 2"/>
          <p:cNvSpPr>
            <a:spLocks noGrp="1"/>
          </p:cNvSpPr>
          <p:nvPr>
            <p:ph sz="quarter" idx="1"/>
          </p:nvPr>
        </p:nvSpPr>
        <p:spPr/>
        <p:txBody>
          <a:bodyPr numCol="2">
            <a:normAutofit fontScale="47500" lnSpcReduction="20000"/>
          </a:bodyPr>
          <a:lstStyle/>
          <a:p>
            <a:pPr marL="514350" indent="-514350">
              <a:buAutoNum type="arabicPeriod"/>
            </a:pPr>
            <a:r>
              <a:rPr lang="id-ID" b="1" dirty="0" smtClean="0">
                <a:latin typeface="Andalus" pitchFamily="18" charset="-78"/>
                <a:cs typeface="Andalus" pitchFamily="18" charset="-78"/>
              </a:rPr>
              <a:t>Penggunaan sinonim dan Antonim pada Fabel</a:t>
            </a:r>
            <a:r>
              <a:rPr lang="id-ID" dirty="0" smtClean="0">
                <a:latin typeface="Andalus" pitchFamily="18" charset="-78"/>
                <a:cs typeface="Andalus" pitchFamily="18" charset="-78"/>
              </a:rPr>
              <a:t>. Penggunaan kata yang tepat dalam medeskripsikam watak tokoh dapat mempengaruhi nilai rasa pada pembaca meskipun kata tersebut memiliki arti yang sama. Contoh adalah kata ‘Sedih’ sering sama dengan kata berduka.</a:t>
            </a:r>
          </a:p>
          <a:p>
            <a:pPr marL="514350" indent="-514350">
              <a:buAutoNum type="arabicPeriod"/>
            </a:pPr>
            <a:r>
              <a:rPr lang="id-ID" b="1" dirty="0" smtClean="0">
                <a:latin typeface="Andalus" pitchFamily="18" charset="-78"/>
                <a:cs typeface="Andalus" pitchFamily="18" charset="-78"/>
              </a:rPr>
              <a:t>Penggunaan Kalimat Langsung. Ciri-ciri kalimat Langsung </a:t>
            </a:r>
            <a:r>
              <a:rPr lang="id-ID" b="1" i="1" dirty="0" smtClean="0">
                <a:latin typeface="Andalus" pitchFamily="18" charset="-78"/>
                <a:cs typeface="Andalus" pitchFamily="18" charset="-78"/>
              </a:rPr>
              <a:t>: </a:t>
            </a:r>
            <a:r>
              <a:rPr lang="id-ID" i="1" dirty="0" smtClean="0">
                <a:latin typeface="Andalus" pitchFamily="18" charset="-78"/>
                <a:cs typeface="Andalus" pitchFamily="18" charset="-78"/>
              </a:rPr>
              <a:t>a). Menggunakan tanda petik (“..”), b). Intonasi tinggi untuk bertanya, datar untuk berita, intonasi perihtah untuk kata seru.c). Kata ganti oarng petama dan kedua (Aku,Kamu). </a:t>
            </a:r>
            <a:r>
              <a:rPr lang="id-ID" b="1" dirty="0" smtClean="0">
                <a:latin typeface="Andalus" pitchFamily="18" charset="-78"/>
                <a:cs typeface="Andalus" pitchFamily="18" charset="-78"/>
              </a:rPr>
              <a:t>Kalimat langsung dibuat dengan cara :</a:t>
            </a:r>
            <a:r>
              <a:rPr lang="id-ID" dirty="0" smtClean="0">
                <a:latin typeface="Andalus" pitchFamily="18" charset="-78"/>
                <a:cs typeface="Andalus" pitchFamily="18" charset="-78"/>
              </a:rPr>
              <a:t> </a:t>
            </a:r>
            <a:r>
              <a:rPr lang="id-ID" i="1" dirty="0" smtClean="0">
                <a:latin typeface="Andalus" pitchFamily="18" charset="-78"/>
                <a:cs typeface="Andalus" pitchFamily="18" charset="-78"/>
              </a:rPr>
              <a:t>a). Bagian kalimat langsung diapit oleh tanda(“) bukan petik 1(‘), b) tanda petik penutup diletakan setelah tanda baca yang mengakhiri kaliamat petikan, (contoh Fandi Mengatakan, “aku tidak pergi kesekolah besok”), c).</a:t>
            </a:r>
            <a:r>
              <a:rPr lang="id-ID" dirty="0" smtClean="0">
                <a:latin typeface="Andalus" pitchFamily="18" charset="-78"/>
                <a:cs typeface="Andalus" pitchFamily="18" charset="-78"/>
              </a:rPr>
              <a:t> </a:t>
            </a:r>
            <a:r>
              <a:rPr lang="id-ID" b="1" dirty="0" smtClean="0">
                <a:latin typeface="Andalus" pitchFamily="18" charset="-78"/>
                <a:cs typeface="Andalus" pitchFamily="18" charset="-78"/>
              </a:rPr>
              <a:t>Tanda koma tidak dipakai untuk memisahkan petikan langsung.</a:t>
            </a:r>
          </a:p>
          <a:p>
            <a:pPr marL="514350" indent="-514350">
              <a:buAutoNum type="arabicPeriod"/>
            </a:pPr>
            <a:r>
              <a:rPr lang="id-ID" b="1" dirty="0" smtClean="0">
                <a:latin typeface="Andalus" pitchFamily="18" charset="-78"/>
                <a:cs typeface="Andalus" pitchFamily="18" charset="-78"/>
              </a:rPr>
              <a:t>Kalimat Tidak Langsung antra lain </a:t>
            </a:r>
            <a:r>
              <a:rPr lang="id-ID" dirty="0" smtClean="0">
                <a:latin typeface="Andalus" pitchFamily="18" charset="-78"/>
                <a:cs typeface="Andalus" pitchFamily="18" charset="-78"/>
              </a:rPr>
              <a:t>: a) tidak menggunakan tanda petik, b) intonasi bacanya datar, c) terdapat perubahan kata ganti orang( kata ganti orang pertama berubah menjadi orang ketiga. “saya/aku” menjadi “dia/ia”, kata ganti orang kedua menjadi orang pertama “kamu/ dia” menjadi “saya” atau Nama orang</a:t>
            </a:r>
          </a:p>
          <a:p>
            <a:pPr marL="514350" indent="-514350">
              <a:buAutoNum type="arabicPeriod"/>
            </a:pPr>
            <a:r>
              <a:rPr lang="id-ID" b="1" dirty="0" smtClean="0">
                <a:latin typeface="Andalus" pitchFamily="18" charset="-78"/>
                <a:cs typeface="Andalus" pitchFamily="18" charset="-78"/>
              </a:rPr>
              <a:t>Penulisan Tanda Koma, </a:t>
            </a:r>
            <a:r>
              <a:rPr lang="id-ID" dirty="0" smtClean="0">
                <a:latin typeface="Andalus" pitchFamily="18" charset="-78"/>
                <a:cs typeface="Andalus" pitchFamily="18" charset="-78"/>
              </a:rPr>
              <a:t>tanda koma(,) dipakai untuk memisahkan kata seru(ow,yah,wah,)</a:t>
            </a:r>
          </a:p>
          <a:p>
            <a:pPr marL="514350" indent="-514350">
              <a:buAutoNum type="arabicPeriod"/>
            </a:pPr>
            <a:r>
              <a:rPr lang="id-ID" b="1" dirty="0" smtClean="0">
                <a:latin typeface="Andalus" pitchFamily="18" charset="-78"/>
                <a:cs typeface="Andalus" pitchFamily="18" charset="-78"/>
              </a:rPr>
              <a:t>Penggunaan Kata Sandang “si” dan “sang”, </a:t>
            </a:r>
            <a:r>
              <a:rPr lang="id-ID" dirty="0" smtClean="0">
                <a:latin typeface="Andalus" pitchFamily="18" charset="-78"/>
                <a:cs typeface="Andalus" pitchFamily="18" charset="-78"/>
              </a:rPr>
              <a:t>kata sandang merupakan kata pembatas yang letaknya ddidepan kata benda atau kata sifat. Penulisan kata “sing” dan “sang” ditulis dengan huruf kecil bukan kapital. Contoh kedua makhluk itu, si kancil dan si kelindi adalah sahabat baik.</a:t>
            </a:r>
          </a:p>
          <a:p>
            <a:pPr marL="514350" indent="-514350">
              <a:buAutoNum type="arabicPeriod"/>
            </a:pPr>
            <a:r>
              <a:rPr lang="id-ID" b="1" dirty="0" smtClean="0">
                <a:latin typeface="Andalus" pitchFamily="18" charset="-78"/>
                <a:cs typeface="Andalus" pitchFamily="18" charset="-78"/>
              </a:rPr>
              <a:t>Penggunaan kata Depan pada Fabel</a:t>
            </a:r>
            <a:r>
              <a:rPr lang="id-ID" dirty="0" smtClean="0">
                <a:latin typeface="Andalus" pitchFamily="18" charset="-78"/>
                <a:cs typeface="Andalus" pitchFamily="18" charset="-78"/>
              </a:rPr>
              <a:t> : kata keterangan tempat dituliskan terpisah dengan kata depan “di-”.  Kata keterangan “di-” dirangkai dengan kata yang mengikutinya apabila kata tersebut bbukan kata  keterangan tempat.</a:t>
            </a:r>
            <a:endParaRPr lang="id-ID" dirty="0">
              <a:latin typeface="Andalus" pitchFamily="18" charset="-78"/>
              <a:cs typeface="Andalus"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Tugas </a:t>
            </a:r>
            <a:endParaRPr lang="id-ID" dirty="0"/>
          </a:p>
        </p:txBody>
      </p:sp>
      <p:sp>
        <p:nvSpPr>
          <p:cNvPr id="3" name="Content Placeholder 2"/>
          <p:cNvSpPr>
            <a:spLocks noGrp="1"/>
          </p:cNvSpPr>
          <p:nvPr>
            <p:ph sz="quarter" idx="1"/>
          </p:nvPr>
        </p:nvSpPr>
        <p:spPr/>
        <p:txBody>
          <a:bodyPr/>
          <a:lstStyle/>
          <a:p>
            <a:pPr marL="514350" indent="-514350">
              <a:buAutoNum type="arabicPeriod"/>
            </a:pPr>
            <a:r>
              <a:rPr lang="id-ID" dirty="0" smtClean="0"/>
              <a:t>Carilah/ buatlah </a:t>
            </a:r>
            <a:r>
              <a:rPr lang="id-ID" dirty="0" smtClean="0"/>
              <a:t>sebuah cerita Fabel yang kamu sukai</a:t>
            </a:r>
          </a:p>
          <a:p>
            <a:pPr marL="514350" indent="-514350">
              <a:buAutoNum type="arabicPeriod"/>
            </a:pPr>
            <a:r>
              <a:rPr lang="id-ID" dirty="0" smtClean="0"/>
              <a:t>Bacalah dan ceritakanlah fabel tersebut dengan singkat dan jelas (cerita kembali dan kirim dalam bentuk video)</a:t>
            </a: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596</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MATERI BAHASA INDONESIA UNTUK KELAS 7 SEMESTER 2</vt:lpstr>
      <vt:lpstr>Materi 4</vt:lpstr>
      <vt:lpstr>STRUKTUR FABEL</vt:lpstr>
      <vt:lpstr>Kebahasaan cerita Fabel</vt:lpstr>
      <vt:lpstr>Tugas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 BAHASA INDONESIA UNTUK KELAS 7 SEMESTER 2</dc:title>
  <dc:creator>TIMMORES</dc:creator>
  <cp:lastModifiedBy>TIMMORES</cp:lastModifiedBy>
  <cp:revision>2</cp:revision>
  <dcterms:created xsi:type="dcterms:W3CDTF">2021-01-11T06:25:41Z</dcterms:created>
  <dcterms:modified xsi:type="dcterms:W3CDTF">2021-01-11T06:35:58Z</dcterms:modified>
</cp:coreProperties>
</file>