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0" r:id="rId2"/>
    <p:sldId id="259" r:id="rId3"/>
    <p:sldId id="261" r:id="rId4"/>
    <p:sldId id="294" r:id="rId5"/>
    <p:sldId id="295" r:id="rId6"/>
    <p:sldId id="296" r:id="rId7"/>
    <p:sldId id="297" r:id="rId8"/>
    <p:sldId id="263" r:id="rId9"/>
    <p:sldId id="264" r:id="rId10"/>
    <p:sldId id="298" r:id="rId11"/>
    <p:sldId id="299" r:id="rId12"/>
    <p:sldId id="300" r:id="rId13"/>
    <p:sldId id="269" r:id="rId14"/>
    <p:sldId id="270" r:id="rId15"/>
    <p:sldId id="303" r:id="rId16"/>
    <p:sldId id="301" r:id="rId17"/>
    <p:sldId id="274" r:id="rId18"/>
    <p:sldId id="302" r:id="rId19"/>
    <p:sldId id="275" r:id="rId20"/>
    <p:sldId id="304" r:id="rId21"/>
    <p:sldId id="279" r:id="rId22"/>
    <p:sldId id="291" r:id="rId23"/>
    <p:sldId id="305" r:id="rId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0F6EE1"/>
    <a:srgbClr val="99FF33"/>
    <a:srgbClr val="FFFF99"/>
    <a:srgbClr val="3A6A96"/>
    <a:srgbClr val="456A1C"/>
    <a:srgbClr val="F2F3CD"/>
    <a:srgbClr val="D5FAC2"/>
    <a:srgbClr val="CCECFF"/>
    <a:srgbClr val="9F7E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46" autoAdjust="0"/>
  </p:normalViewPr>
  <p:slideViewPr>
    <p:cSldViewPr>
      <p:cViewPr>
        <p:scale>
          <a:sx n="80" d="100"/>
          <a:sy n="80" d="100"/>
        </p:scale>
        <p:origin x="-1674" y="-64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CB7F36-5BB5-43F7-AB61-6FC95394EB49}" type="datetimeFigureOut">
              <a:rPr lang="en-US" smtClean="0"/>
              <a:pPr/>
              <a:t>3/12/2018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359A6D-C777-497D-9B9D-9A7B4FB2A5FF}" type="slidenum">
              <a:rPr lang="en-US" smtClean="0"/>
              <a:pPr/>
              <a:t>‹#›</a:t>
            </a:fld>
            <a:endParaRPr lang="en-US"/>
          </a:p>
        </p:txBody>
      </p:sp>
    </p:spTree>
    <p:extLst>
      <p:ext uri="{BB962C8B-B14F-4D97-AF65-F5344CB8AC3E}">
        <p14:creationId xmlns:p14="http://schemas.microsoft.com/office/powerpoint/2010/main" val="3630454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0420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4" descr="E:\ELISA\ERLANGGA LISA\2017\TEMPLATE PPT\SMP Mts English on Sky (K13)\background isi.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0969" y="-137402"/>
            <a:ext cx="9405938" cy="53943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ELISA\ERLANGGA LISA\2017\TEMPLATE PPT\SMP Mts English on Sky (K13)\banner isi.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6570"/>
          <a:stretch/>
        </p:blipFill>
        <p:spPr bwMode="auto">
          <a:xfrm>
            <a:off x="0" y="2614612"/>
            <a:ext cx="9144000" cy="25288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E:\ELISA\ERLANGGA LISA\2017\TEMPLATE PPT\SMP Mts English on Sky (K13)\logo eos.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083425" y="0"/>
            <a:ext cx="2060575" cy="153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712125"/>
      </p:ext>
    </p:extLst>
  </p:cSld>
  <p:clrMap bg1="lt1" tx1="dk1" bg2="lt2" tx2="dk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descr="E:\ELISA\ERLANGGA LISA\2017\TEMPLATE PPT\SMP Mts English on Sky (K13)\English on Sky judu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42900"/>
            <a:ext cx="46990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E:\ELISA\ERLANGGA LISA\2017\TEMPLATE PPT\SMP Mts English on Sky (K13)\cov-eos-utk ppt.png"/>
          <p:cNvPicPr>
            <a:picLocks noChangeAspect="1" noChangeArrowheads="1"/>
          </p:cNvPicPr>
          <p:nvPr/>
        </p:nvPicPr>
        <p:blipFill rotWithShape="1">
          <a:blip r:embed="rId3">
            <a:extLst>
              <a:ext uri="{28A0092B-C50C-407E-A947-70E740481C1C}">
                <a14:useLocalDpi xmlns:a14="http://schemas.microsoft.com/office/drawing/2010/main" val="0"/>
              </a:ext>
            </a:extLst>
          </a:blip>
          <a:srcRect r="10055"/>
          <a:stretch/>
        </p:blipFill>
        <p:spPr bwMode="auto">
          <a:xfrm>
            <a:off x="3113966" y="666750"/>
            <a:ext cx="6053136" cy="44918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ELISA\ERLANGGA LISA\2017\TEMPLATE PPT\SMP Mts English on Sky (K13)\SMP Mts English on Sky (K13) banner opening-.png"/>
          <p:cNvPicPr>
            <a:picLocks noChangeAspect="1" noChangeArrowheads="1"/>
          </p:cNvPicPr>
          <p:nvPr/>
        </p:nvPicPr>
        <p:blipFill rotWithShape="1">
          <a:blip r:embed="rId4">
            <a:extLst>
              <a:ext uri="{28A0092B-C50C-407E-A947-70E740481C1C}">
                <a14:useLocalDpi xmlns:a14="http://schemas.microsoft.com/office/drawing/2010/main" val="0"/>
              </a:ext>
            </a:extLst>
          </a:blip>
          <a:srcRect r="52"/>
          <a:stretch/>
        </p:blipFill>
        <p:spPr bwMode="auto">
          <a:xfrm>
            <a:off x="0" y="73835"/>
            <a:ext cx="9144000" cy="508952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238999" y="0"/>
            <a:ext cx="1279525" cy="1039812"/>
            <a:chOff x="7238999" y="0"/>
            <a:chExt cx="1279525" cy="1039812"/>
          </a:xfrm>
        </p:grpSpPr>
        <p:pic>
          <p:nvPicPr>
            <p:cNvPr id="8" name="Picture 8" descr="E:\ELISA\ERLANGGA LISA\2017\TEMPLATE PPT\SMP Mts English on Sky (K13)\untuk SMP.png"/>
            <p:cNvPicPr>
              <a:picLocks noChangeAspect="1" noChangeArrowheads="1"/>
            </p:cNvPicPr>
            <p:nvPr/>
          </p:nvPicPr>
          <p:blipFill rotWithShape="1">
            <a:blip r:embed="rId5">
              <a:extLst>
                <a:ext uri="{28A0092B-C50C-407E-A947-70E740481C1C}">
                  <a14:useLocalDpi xmlns:a14="http://schemas.microsoft.com/office/drawing/2010/main" val="0"/>
                </a:ext>
              </a:extLst>
            </a:blip>
            <a:srcRect t="18735"/>
            <a:stretch/>
          </p:blipFill>
          <p:spPr bwMode="auto">
            <a:xfrm>
              <a:off x="7238999" y="0"/>
              <a:ext cx="1279525" cy="10398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315199" y="114300"/>
              <a:ext cx="1143001" cy="738664"/>
            </a:xfrm>
            <a:prstGeom prst="rect">
              <a:avLst/>
            </a:prstGeom>
          </p:spPr>
          <p:txBody>
            <a:bodyPr wrap="square">
              <a:spAutoFit/>
            </a:bodyPr>
            <a:lstStyle/>
            <a:p>
              <a:pPr algn="ctr"/>
              <a:r>
                <a:rPr lang="en-US" sz="1400" i="1" dirty="0" smtClean="0">
                  <a:solidFill>
                    <a:schemeClr val="bg1"/>
                  </a:solidFill>
                </a:rPr>
                <a:t>For</a:t>
              </a:r>
            </a:p>
            <a:p>
              <a:pPr algn="ctr"/>
              <a:r>
                <a:rPr lang="en-US" sz="1400" b="1" i="1" dirty="0" smtClean="0">
                  <a:solidFill>
                    <a:schemeClr val="bg1"/>
                  </a:solidFill>
                </a:rPr>
                <a:t>SMP/MTs</a:t>
              </a:r>
            </a:p>
            <a:p>
              <a:pPr algn="ctr"/>
              <a:r>
                <a:rPr lang="en-US" sz="1400" i="1" dirty="0" smtClean="0">
                  <a:solidFill>
                    <a:schemeClr val="bg1"/>
                  </a:solidFill>
                </a:rPr>
                <a:t>Class </a:t>
              </a:r>
              <a:r>
                <a:rPr lang="en-US" sz="1400" b="1" i="1" dirty="0" smtClean="0">
                  <a:solidFill>
                    <a:schemeClr val="bg1"/>
                  </a:solidFill>
                </a:rPr>
                <a:t>VII</a:t>
              </a:r>
              <a:endParaRPr lang="en-US" sz="1400" b="1" i="1" dirty="0">
                <a:solidFill>
                  <a:schemeClr val="bg1"/>
                </a:solidFill>
              </a:endParaRPr>
            </a:p>
          </p:txBody>
        </p:sp>
      </p:grpSp>
      <p:pic>
        <p:nvPicPr>
          <p:cNvPr id="4" name="Picture 4" descr="E:\ELISA\ERLANGGA LISA\2017\TEMPLATE PPT\SMP Mts English on Sky (K13)\logo erlangga melayani pengetahua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3966" y="2917078"/>
            <a:ext cx="1515456" cy="193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78527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00118" y="457191"/>
            <a:ext cx="8229600" cy="7572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400" b="1" dirty="0" smtClean="0">
                <a:solidFill>
                  <a:srgbClr val="00B0F0"/>
                </a:solidFill>
                <a:latin typeface="Arial" charset="0"/>
                <a:cs typeface="Arial" charset="0"/>
              </a:rPr>
              <a:t>Read aloud.</a:t>
            </a:r>
            <a:endParaRPr lang="id-ID" altLang="en-US" sz="3400" b="1" dirty="0" smtClean="0">
              <a:solidFill>
                <a:srgbClr val="00B0F0"/>
              </a:solidFill>
              <a:latin typeface="Arial" charset="0"/>
              <a:cs typeface="Arial" charset="0"/>
            </a:endParaRPr>
          </a:p>
        </p:txBody>
      </p:sp>
      <p:sp>
        <p:nvSpPr>
          <p:cNvPr id="8" name="Content Placeholder 2"/>
          <p:cNvSpPr txBox="1">
            <a:spLocks/>
          </p:cNvSpPr>
          <p:nvPr/>
        </p:nvSpPr>
        <p:spPr>
          <a:xfrm>
            <a:off x="638172" y="1219198"/>
            <a:ext cx="4648208" cy="27098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en-US" sz="2400" dirty="0" smtClean="0">
                <a:latin typeface="Arial" charset="0"/>
                <a:cs typeface="Arial" charset="0"/>
              </a:rPr>
              <a:t>I think Evan Dimas is one of the best young footballers in Indonesia. He is skilful and diligent. He usually plays as an attacking midfielder. He is tall and thin with short dark hair. He has a lot of fans. He is my idol.</a:t>
            </a:r>
            <a:endParaRPr lang="id-ID" altLang="en-US" sz="2400" dirty="0" smtClean="0">
              <a:latin typeface="Arial" charset="0"/>
              <a:cs typeface="Arial" charset="0"/>
            </a:endParaRPr>
          </a:p>
        </p:txBody>
      </p:sp>
      <p:pic>
        <p:nvPicPr>
          <p:cNvPr id="4" name="Picture 2" descr="H:\Personal\Iseng\Gambar PPT EOS 1\1 copy.JPG"/>
          <p:cNvPicPr>
            <a:picLocks noChangeAspect="1" noChangeArrowheads="1"/>
          </p:cNvPicPr>
          <p:nvPr/>
        </p:nvPicPr>
        <p:blipFill>
          <a:blip r:embed="rId2" cstate="print"/>
          <a:stretch>
            <a:fillRect/>
          </a:stretch>
        </p:blipFill>
        <p:spPr bwMode="auto">
          <a:xfrm>
            <a:off x="5429256" y="1573472"/>
            <a:ext cx="3286148" cy="2186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324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0.70"/>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childTnLst>
                          </p:cTn>
                        </p:par>
                        <p:par>
                          <p:cTn id="19" fill="hold">
                            <p:stCondLst>
                              <p:cond delay="2000"/>
                            </p:stCondLst>
                            <p:childTnLst>
                              <p:par>
                                <p:cTn id="20" presetID="6" presetClass="entr" presetSubtype="1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00118" y="457191"/>
            <a:ext cx="8229600" cy="7572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400" b="1" dirty="0" smtClean="0">
                <a:solidFill>
                  <a:srgbClr val="00B0F0"/>
                </a:solidFill>
                <a:latin typeface="Arial" charset="0"/>
                <a:cs typeface="Arial" charset="0"/>
              </a:rPr>
              <a:t>Read aloud.</a:t>
            </a:r>
            <a:endParaRPr lang="id-ID" altLang="en-US" sz="3400" b="1" dirty="0" smtClean="0">
              <a:solidFill>
                <a:srgbClr val="00B0F0"/>
              </a:solidFill>
              <a:latin typeface="Arial" charset="0"/>
              <a:cs typeface="Arial" charset="0"/>
            </a:endParaRPr>
          </a:p>
        </p:txBody>
      </p:sp>
      <p:sp>
        <p:nvSpPr>
          <p:cNvPr id="8" name="Content Placeholder 2"/>
          <p:cNvSpPr txBox="1">
            <a:spLocks/>
          </p:cNvSpPr>
          <p:nvPr/>
        </p:nvSpPr>
        <p:spPr>
          <a:xfrm>
            <a:off x="638172" y="1219198"/>
            <a:ext cx="5219712" cy="27098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en-US" sz="2400" dirty="0" smtClean="0">
                <a:latin typeface="Arial" charset="0"/>
                <a:cs typeface="Arial" charset="0"/>
              </a:rPr>
              <a:t>My favorite author is J. K. Rowling. She is a very productive novel writer. She has written more than 10 books. She is medium height and has straight blonde hair. She is beautiful. She enjoys working on her laptop, writing books.</a:t>
            </a:r>
            <a:endParaRPr lang="id-ID" altLang="en-US" sz="2400" dirty="0" smtClean="0">
              <a:latin typeface="Arial" charset="0"/>
              <a:cs typeface="Arial" charset="0"/>
            </a:endParaRPr>
          </a:p>
        </p:txBody>
      </p:sp>
      <p:pic>
        <p:nvPicPr>
          <p:cNvPr id="4" name="Picture 2" descr="H:\Personal\Iseng\Gambar PPT EOS 1\1 copy.JPG"/>
          <p:cNvPicPr>
            <a:picLocks noChangeAspect="1" noChangeArrowheads="1"/>
          </p:cNvPicPr>
          <p:nvPr/>
        </p:nvPicPr>
        <p:blipFill>
          <a:blip r:embed="rId2" cstate="print"/>
          <a:stretch>
            <a:fillRect/>
          </a:stretch>
        </p:blipFill>
        <p:spPr bwMode="auto">
          <a:xfrm>
            <a:off x="6143636" y="1142990"/>
            <a:ext cx="1922041" cy="2974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324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0.70"/>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childTnLst>
                          </p:cTn>
                        </p:par>
                        <p:par>
                          <p:cTn id="19" fill="hold">
                            <p:stCondLst>
                              <p:cond delay="2000"/>
                            </p:stCondLst>
                            <p:childTnLst>
                              <p:par>
                                <p:cTn id="20" presetID="6" presetClass="entr" presetSubtype="1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00118" y="457191"/>
            <a:ext cx="8229600" cy="7572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400" b="1" dirty="0" smtClean="0">
                <a:solidFill>
                  <a:srgbClr val="00B0F0"/>
                </a:solidFill>
                <a:latin typeface="Arial" charset="0"/>
                <a:cs typeface="Arial" charset="0"/>
              </a:rPr>
              <a:t>Think about it.</a:t>
            </a:r>
            <a:endParaRPr lang="id-ID" altLang="en-US" sz="3400" b="1" dirty="0" smtClean="0">
              <a:solidFill>
                <a:srgbClr val="00B0F0"/>
              </a:solidFill>
              <a:latin typeface="Arial" charset="0"/>
              <a:cs typeface="Arial" charset="0"/>
            </a:endParaRPr>
          </a:p>
        </p:txBody>
      </p:sp>
      <p:sp>
        <p:nvSpPr>
          <p:cNvPr id="8" name="Content Placeholder 2"/>
          <p:cNvSpPr txBox="1">
            <a:spLocks/>
          </p:cNvSpPr>
          <p:nvPr/>
        </p:nvSpPr>
        <p:spPr>
          <a:xfrm>
            <a:off x="638172" y="1219198"/>
            <a:ext cx="5005398" cy="27098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en-US" sz="2400" dirty="0" smtClean="0">
                <a:latin typeface="Arial" charset="0"/>
                <a:cs typeface="Arial" charset="0"/>
              </a:rPr>
              <a:t>I think Evan Dimas is one of the best young footballers in Indonesia. He is skilful and diligent. </a:t>
            </a:r>
          </a:p>
          <a:p>
            <a:pPr marL="0" indent="0">
              <a:buFont typeface="Arial" charset="0"/>
              <a:buNone/>
            </a:pPr>
            <a:r>
              <a:rPr lang="en-US" altLang="en-US" sz="2400" dirty="0" smtClean="0">
                <a:solidFill>
                  <a:srgbClr val="CC00CC"/>
                </a:solidFill>
                <a:latin typeface="Arial" charset="0"/>
                <a:cs typeface="Arial" charset="0"/>
              </a:rPr>
              <a:t>He usually plays as an attacking midfielder. He is tall and thin with short dark hair. He has a lot of fans. He is my idol.</a:t>
            </a:r>
            <a:endParaRPr lang="id-ID" altLang="en-US" sz="2400" dirty="0" smtClean="0">
              <a:solidFill>
                <a:srgbClr val="CC00CC"/>
              </a:solidFill>
              <a:latin typeface="Arial" charset="0"/>
              <a:cs typeface="Arial" charset="0"/>
            </a:endParaRPr>
          </a:p>
        </p:txBody>
      </p:sp>
      <p:sp>
        <p:nvSpPr>
          <p:cNvPr id="4" name="Right Brace 3"/>
          <p:cNvSpPr/>
          <p:nvPr/>
        </p:nvSpPr>
        <p:spPr>
          <a:xfrm>
            <a:off x="5786446" y="1428742"/>
            <a:ext cx="214314" cy="857256"/>
          </a:xfrm>
          <a:prstGeom prst="rightBrace">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
        <p:nvSpPr>
          <p:cNvPr id="5" name="TextBox 4"/>
          <p:cNvSpPr txBox="1"/>
          <p:nvPr/>
        </p:nvSpPr>
        <p:spPr>
          <a:xfrm>
            <a:off x="6357950" y="1571618"/>
            <a:ext cx="1162498" cy="584775"/>
          </a:xfrm>
          <a:prstGeom prst="rect">
            <a:avLst/>
          </a:prstGeom>
          <a:noFill/>
        </p:spPr>
        <p:txBody>
          <a:bodyPr wrap="none" rtlCol="0">
            <a:spAutoFit/>
          </a:bodyPr>
          <a:lstStyle/>
          <a:p>
            <a:r>
              <a:rPr lang="en-US" sz="3200" b="1" dirty="0" smtClean="0">
                <a:solidFill>
                  <a:srgbClr val="00B050"/>
                </a:solidFill>
              </a:rPr>
              <a:t>topic</a:t>
            </a:r>
            <a:endParaRPr lang="id-ID" sz="3200" b="1" dirty="0">
              <a:solidFill>
                <a:srgbClr val="00B050"/>
              </a:solidFill>
            </a:endParaRPr>
          </a:p>
        </p:txBody>
      </p:sp>
      <p:sp>
        <p:nvSpPr>
          <p:cNvPr id="6" name="Right Brace 5"/>
          <p:cNvSpPr/>
          <p:nvPr/>
        </p:nvSpPr>
        <p:spPr>
          <a:xfrm>
            <a:off x="5786446" y="2571750"/>
            <a:ext cx="214314" cy="1214446"/>
          </a:xfrm>
          <a:prstGeom prst="rightBrace">
            <a:avLst/>
          </a:prstGeom>
          <a:ln w="19050">
            <a:solidFill>
              <a:srgbClr val="CC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
        <p:nvSpPr>
          <p:cNvPr id="7" name="TextBox 6"/>
          <p:cNvSpPr txBox="1"/>
          <p:nvPr/>
        </p:nvSpPr>
        <p:spPr>
          <a:xfrm>
            <a:off x="6286512" y="2714626"/>
            <a:ext cx="2161169" cy="954107"/>
          </a:xfrm>
          <a:prstGeom prst="rect">
            <a:avLst/>
          </a:prstGeom>
          <a:noFill/>
        </p:spPr>
        <p:txBody>
          <a:bodyPr wrap="none" rtlCol="0">
            <a:spAutoFit/>
          </a:bodyPr>
          <a:lstStyle/>
          <a:p>
            <a:r>
              <a:rPr lang="en-US" sz="2800" b="1" dirty="0" smtClean="0">
                <a:solidFill>
                  <a:srgbClr val="CC00CC"/>
                </a:solidFill>
              </a:rPr>
              <a:t>detailed </a:t>
            </a:r>
          </a:p>
          <a:p>
            <a:r>
              <a:rPr lang="en-US" sz="2800" b="1" dirty="0" smtClean="0">
                <a:solidFill>
                  <a:srgbClr val="CC00CC"/>
                </a:solidFill>
              </a:rPr>
              <a:t>information</a:t>
            </a:r>
            <a:endParaRPr lang="id-ID" sz="2800" b="1" dirty="0">
              <a:solidFill>
                <a:srgbClr val="CC00CC"/>
              </a:solidFill>
            </a:endParaRPr>
          </a:p>
        </p:txBody>
      </p:sp>
    </p:spTree>
    <p:extLst>
      <p:ext uri="{BB962C8B-B14F-4D97-AF65-F5344CB8AC3E}">
        <p14:creationId xmlns:p14="http://schemas.microsoft.com/office/powerpoint/2010/main" val="112324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0.70"/>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decel="100000"/>
                                        <p:tgtEl>
                                          <p:spTgt spid="4"/>
                                        </p:tgtEl>
                                      </p:cBhvr>
                                    </p:animEffect>
                                    <p:anim calcmode="lin" valueType="num">
                                      <p:cBhvr>
                                        <p:cTn id="24" dur="800" decel="100000" fill="hold"/>
                                        <p:tgtEl>
                                          <p:spTgt spid="4"/>
                                        </p:tgtEl>
                                        <p:attrNameLst>
                                          <p:attrName>style.rotation</p:attrName>
                                        </p:attrNameLst>
                                      </p:cBhvr>
                                      <p:tavLst>
                                        <p:tav tm="0">
                                          <p:val>
                                            <p:fltVal val="-90"/>
                                          </p:val>
                                        </p:tav>
                                        <p:tav tm="100000">
                                          <p:val>
                                            <p:fltVal val="0"/>
                                          </p:val>
                                        </p:tav>
                                      </p:tavLst>
                                    </p:anim>
                                    <p:anim calcmode="lin" valueType="num">
                                      <p:cBhvr>
                                        <p:cTn id="25" dur="800" decel="100000" fill="hold"/>
                                        <p:tgtEl>
                                          <p:spTgt spid="4"/>
                                        </p:tgtEl>
                                        <p:attrNameLst>
                                          <p:attrName>ppt_x</p:attrName>
                                        </p:attrNameLst>
                                      </p:cBhvr>
                                      <p:tavLst>
                                        <p:tav tm="0">
                                          <p:val>
                                            <p:strVal val="#ppt_x+0.4"/>
                                          </p:val>
                                        </p:tav>
                                        <p:tav tm="100000">
                                          <p:val>
                                            <p:strVal val="#ppt_x-0.05"/>
                                          </p:val>
                                        </p:tav>
                                      </p:tavLst>
                                    </p:anim>
                                    <p:anim calcmode="lin" valueType="num">
                                      <p:cBhvr>
                                        <p:cTn id="26" dur="800" decel="100000" fill="hold"/>
                                        <p:tgtEl>
                                          <p:spTgt spid="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3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800" decel="100000"/>
                                        <p:tgtEl>
                                          <p:spTgt spid="6"/>
                                        </p:tgtEl>
                                      </p:cBhvr>
                                    </p:animEffect>
                                    <p:anim calcmode="lin" valueType="num">
                                      <p:cBhvr>
                                        <p:cTn id="40" dur="800" decel="100000" fill="hold"/>
                                        <p:tgtEl>
                                          <p:spTgt spid="6"/>
                                        </p:tgtEl>
                                        <p:attrNameLst>
                                          <p:attrName>style.rotation</p:attrName>
                                        </p:attrNameLst>
                                      </p:cBhvr>
                                      <p:tavLst>
                                        <p:tav tm="0">
                                          <p:val>
                                            <p:fltVal val="-90"/>
                                          </p:val>
                                        </p:tav>
                                        <p:tav tm="100000">
                                          <p:val>
                                            <p:fltVal val="0"/>
                                          </p:val>
                                        </p:tav>
                                      </p:tavLst>
                                    </p:anim>
                                    <p:anim calcmode="lin" valueType="num">
                                      <p:cBhvr>
                                        <p:cTn id="41" dur="800" decel="100000" fill="hold"/>
                                        <p:tgtEl>
                                          <p:spTgt spid="6"/>
                                        </p:tgtEl>
                                        <p:attrNameLst>
                                          <p:attrName>ppt_x</p:attrName>
                                        </p:attrNameLst>
                                      </p:cBhvr>
                                      <p:tavLst>
                                        <p:tav tm="0">
                                          <p:val>
                                            <p:strVal val="#ppt_x+0.4"/>
                                          </p:val>
                                        </p:tav>
                                        <p:tav tm="100000">
                                          <p:val>
                                            <p:strVal val="#ppt_x-0.05"/>
                                          </p:val>
                                        </p:tav>
                                      </p:tavLst>
                                    </p:anim>
                                    <p:anim calcmode="lin" valueType="num">
                                      <p:cBhvr>
                                        <p:cTn id="42" dur="800" decel="100000" fill="hold"/>
                                        <p:tgtEl>
                                          <p:spTgt spid="6"/>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4" grpId="0" animBg="1"/>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352550"/>
            <a:ext cx="4114800" cy="2133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en-US" sz="2800" b="1" dirty="0" smtClean="0">
                <a:latin typeface="Arial" charset="0"/>
                <a:cs typeface="Arial" charset="0"/>
              </a:rPr>
              <a:t>Find information about and a picture of your idol. Tell your friend about her/him.</a:t>
            </a:r>
          </a:p>
          <a:p>
            <a:pPr marL="0" indent="0">
              <a:buFont typeface="Arial" charset="0"/>
              <a:buNone/>
            </a:pPr>
            <a:r>
              <a:rPr lang="en-US" altLang="en-US" sz="2800" b="1" dirty="0" smtClean="0">
                <a:latin typeface="Arial" charset="0"/>
                <a:cs typeface="Arial" charset="0"/>
              </a:rPr>
              <a:t>`</a:t>
            </a:r>
            <a:endParaRPr lang="id-ID" altLang="en-US" sz="2800" b="1" dirty="0" smtClean="0">
              <a:latin typeface="Arial" charset="0"/>
              <a:cs typeface="Arial" charset="0"/>
            </a:endParaRPr>
          </a:p>
        </p:txBody>
      </p:sp>
      <p:sp>
        <p:nvSpPr>
          <p:cNvPr id="5" name="Title 1"/>
          <p:cNvSpPr txBox="1">
            <a:spLocks/>
          </p:cNvSpPr>
          <p:nvPr/>
        </p:nvSpPr>
        <p:spPr>
          <a:xfrm>
            <a:off x="457200" y="503238"/>
            <a:ext cx="8229600" cy="6969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smtClean="0">
                <a:solidFill>
                  <a:srgbClr val="00B0F0"/>
                </a:solidFill>
                <a:latin typeface="Arial" charset="0"/>
                <a:cs typeface="Arial" charset="0"/>
              </a:rPr>
              <a:t>Make it real.</a:t>
            </a:r>
            <a:endParaRPr lang="id-ID" altLang="en-US" sz="3600" dirty="0" smtClean="0"/>
          </a:p>
        </p:txBody>
      </p:sp>
      <p:pic>
        <p:nvPicPr>
          <p:cNvPr id="4" name="Picture 2" descr="H:\Personal\Iseng\Gambar PPT EOS 1\1.4 Atiqah melempar bola ke Binsar (2).jpg"/>
          <p:cNvPicPr>
            <a:picLocks noChangeAspect="1" noChangeArrowheads="1"/>
          </p:cNvPicPr>
          <p:nvPr/>
        </p:nvPicPr>
        <p:blipFill>
          <a:blip r:embed="rId2" cstate="print"/>
          <a:stretch>
            <a:fillRect/>
          </a:stretch>
        </p:blipFill>
        <p:spPr bwMode="auto">
          <a:xfrm>
            <a:off x="4510847" y="1285866"/>
            <a:ext cx="3922173" cy="2857520"/>
          </a:xfrm>
          <a:prstGeom prst="rect">
            <a:avLst/>
          </a:prstGeom>
          <a:ln>
            <a:noFill/>
          </a:ln>
          <a:effectLst>
            <a:softEdge rad="112500"/>
          </a:effectLst>
        </p:spPr>
      </p:pic>
    </p:spTree>
    <p:extLst>
      <p:ext uri="{BB962C8B-B14F-4D97-AF65-F5344CB8AC3E}">
        <p14:creationId xmlns:p14="http://schemas.microsoft.com/office/powerpoint/2010/main" val="168158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par>
                          <p:cTn id="19" fill="hold">
                            <p:stCondLst>
                              <p:cond delay="2000"/>
                            </p:stCondLst>
                            <p:childTnLst>
                              <p:par>
                                <p:cTn id="20" presetID="16" presetClass="entr" presetSubtype="2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122226"/>
            <a:ext cx="7772400" cy="735012"/>
          </a:xfrm>
          <a:prstGeom prst="rect">
            <a:avLst/>
          </a:prstGeom>
        </p:spPr>
        <p:txBody>
          <a:bodyPr anchor="ctr">
            <a:norm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3200" b="1" dirty="0" smtClean="0">
                <a:solidFill>
                  <a:srgbClr val="FF0000"/>
                </a:solidFill>
                <a:latin typeface="Arial" charset="0"/>
              </a:rPr>
              <a:t>3. It’s red with white zippers.</a:t>
            </a:r>
            <a:endParaRPr lang="id-ID" altLang="en-US" sz="3200" b="1" dirty="0">
              <a:solidFill>
                <a:srgbClr val="FF0000"/>
              </a:solidFill>
              <a:latin typeface="Arial" charset="0"/>
            </a:endParaRPr>
          </a:p>
        </p:txBody>
      </p:sp>
      <p:sp>
        <p:nvSpPr>
          <p:cNvPr id="7" name="Title 1"/>
          <p:cNvSpPr txBox="1">
            <a:spLocks/>
          </p:cNvSpPr>
          <p:nvPr/>
        </p:nvSpPr>
        <p:spPr>
          <a:xfrm>
            <a:off x="357158" y="714362"/>
            <a:ext cx="8229600" cy="7572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800" b="1" dirty="0">
                <a:solidFill>
                  <a:srgbClr val="00B0F0"/>
                </a:solidFill>
                <a:latin typeface="Arial" charset="0"/>
                <a:cs typeface="Arial" charset="0"/>
              </a:rPr>
              <a:t>Practice the dialog.</a:t>
            </a:r>
            <a:endParaRPr lang="id-ID" altLang="en-US" sz="2800" b="1" dirty="0" smtClean="0">
              <a:solidFill>
                <a:srgbClr val="00B0F0"/>
              </a:solidFill>
              <a:latin typeface="Arial" charset="0"/>
              <a:cs typeface="Arial" charset="0"/>
            </a:endParaRPr>
          </a:p>
        </p:txBody>
      </p:sp>
      <p:sp>
        <p:nvSpPr>
          <p:cNvPr id="17" name="Content Placeholder 2"/>
          <p:cNvSpPr txBox="1">
            <a:spLocks/>
          </p:cNvSpPr>
          <p:nvPr/>
        </p:nvSpPr>
        <p:spPr>
          <a:xfrm>
            <a:off x="357158" y="1285866"/>
            <a:ext cx="8001056" cy="12144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en-US" sz="2400" dirty="0" err="1" smtClean="0">
                <a:latin typeface="Arial" charset="0"/>
                <a:cs typeface="Arial" charset="0"/>
              </a:rPr>
              <a:t>Thinneke</a:t>
            </a:r>
            <a:r>
              <a:rPr lang="en-US" altLang="en-US" sz="2400" dirty="0" smtClean="0">
                <a:latin typeface="Arial" charset="0"/>
                <a:cs typeface="Arial" charset="0"/>
              </a:rPr>
              <a:t> and her classmates are visiting the science museum. She lost her backpack and she is not at the information desk.</a:t>
            </a:r>
            <a:endParaRPr lang="id-ID" altLang="en-US" sz="2400" dirty="0" smtClean="0">
              <a:latin typeface="Arial" charset="0"/>
              <a:cs typeface="Arial" charset="0"/>
            </a:endParaRPr>
          </a:p>
        </p:txBody>
      </p:sp>
      <p:sp>
        <p:nvSpPr>
          <p:cNvPr id="18" name="Content Placeholder 2"/>
          <p:cNvSpPr txBox="1">
            <a:spLocks/>
          </p:cNvSpPr>
          <p:nvPr/>
        </p:nvSpPr>
        <p:spPr>
          <a:xfrm>
            <a:off x="357158" y="2500312"/>
            <a:ext cx="5857916" cy="25717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7050" indent="-1797050">
              <a:buFont typeface="Arial" charset="0"/>
              <a:buNone/>
              <a:tabLst>
                <a:tab pos="1701800" algn="l"/>
              </a:tabLst>
            </a:pPr>
            <a:r>
              <a:rPr lang="en-US" altLang="en-US" sz="2400" dirty="0" smtClean="0">
                <a:latin typeface="Arial" charset="0"/>
                <a:cs typeface="Arial" charset="0"/>
              </a:rPr>
              <a:t>Receptionist	: </a:t>
            </a:r>
            <a:r>
              <a:rPr lang="en-US" altLang="en-US" sz="2400" dirty="0" smtClean="0">
                <a:solidFill>
                  <a:srgbClr val="FF0000"/>
                </a:solidFill>
                <a:latin typeface="Arial" charset="0"/>
                <a:cs typeface="Arial" charset="0"/>
              </a:rPr>
              <a:t>Can I help you?</a:t>
            </a:r>
          </a:p>
          <a:p>
            <a:pPr marL="1797050" indent="-1797050">
              <a:buFont typeface="Arial" charset="0"/>
              <a:buNone/>
              <a:tabLst>
                <a:tab pos="1701800" algn="l"/>
              </a:tabLst>
            </a:pPr>
            <a:r>
              <a:rPr lang="en-US" altLang="en-US" sz="2400" dirty="0" err="1" smtClean="0">
                <a:latin typeface="Arial" charset="0"/>
                <a:cs typeface="Arial" charset="0"/>
              </a:rPr>
              <a:t>Thinneke</a:t>
            </a:r>
            <a:r>
              <a:rPr lang="en-US" altLang="en-US" sz="2400" dirty="0" smtClean="0">
                <a:latin typeface="Arial" charset="0"/>
                <a:cs typeface="Arial" charset="0"/>
              </a:rPr>
              <a:t>	: </a:t>
            </a:r>
            <a:r>
              <a:rPr lang="en-US" altLang="en-US" sz="2400" dirty="0" smtClean="0">
                <a:solidFill>
                  <a:srgbClr val="CC00CC"/>
                </a:solidFill>
                <a:latin typeface="Arial" charset="0"/>
                <a:cs typeface="Arial" charset="0"/>
              </a:rPr>
              <a:t>I have lost my backpack.</a:t>
            </a:r>
          </a:p>
          <a:p>
            <a:pPr marL="1797050" indent="-1797050">
              <a:buFont typeface="Arial" charset="0"/>
              <a:buNone/>
              <a:tabLst>
                <a:tab pos="1701800" algn="l"/>
              </a:tabLst>
            </a:pPr>
            <a:r>
              <a:rPr lang="en-US" altLang="en-US" sz="2400" dirty="0" smtClean="0">
                <a:latin typeface="Arial" charset="0"/>
                <a:cs typeface="Arial" charset="0"/>
              </a:rPr>
              <a:t>Receptionist	: </a:t>
            </a:r>
            <a:r>
              <a:rPr lang="en-US" altLang="en-US" sz="2400" dirty="0" smtClean="0">
                <a:solidFill>
                  <a:srgbClr val="FF0000"/>
                </a:solidFill>
                <a:latin typeface="Arial" charset="0"/>
                <a:cs typeface="Arial" charset="0"/>
              </a:rPr>
              <a:t>Your backpack? What is it like?</a:t>
            </a:r>
          </a:p>
        </p:txBody>
      </p:sp>
      <p:pic>
        <p:nvPicPr>
          <p:cNvPr id="6" name="Picture 2" descr="H:\Personal\Iseng\Gambar PPT EOS 1\1 copy.JPG"/>
          <p:cNvPicPr>
            <a:picLocks noChangeAspect="1" noChangeArrowheads="1"/>
          </p:cNvPicPr>
          <p:nvPr/>
        </p:nvPicPr>
        <p:blipFill>
          <a:blip r:embed="rId2" cstate="print"/>
          <a:srcRect l="21629" r="13486"/>
          <a:stretch>
            <a:fillRect/>
          </a:stretch>
        </p:blipFill>
        <p:spPr bwMode="auto">
          <a:xfrm>
            <a:off x="6357950" y="2285998"/>
            <a:ext cx="2032791" cy="2286016"/>
          </a:xfrm>
          <a:prstGeom prst="rect">
            <a:avLst/>
          </a:prstGeom>
          <a:ln>
            <a:noFill/>
          </a:ln>
          <a:effectLst>
            <a:softEdge rad="112500"/>
          </a:effectLst>
        </p:spPr>
      </p:pic>
    </p:spTree>
    <p:extLst>
      <p:ext uri="{BB962C8B-B14F-4D97-AF65-F5344CB8AC3E}">
        <p14:creationId xmlns:p14="http://schemas.microsoft.com/office/powerpoint/2010/main" val="260042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800" decel="100000"/>
                                        <p:tgtEl>
                                          <p:spTgt spid="7"/>
                                        </p:tgtEl>
                                      </p:cBhvr>
                                    </p:animEffect>
                                    <p:anim calcmode="lin" valueType="num">
                                      <p:cBhvr>
                                        <p:cTn id="13" dur="800" decel="100000" fill="hold"/>
                                        <p:tgtEl>
                                          <p:spTgt spid="7"/>
                                        </p:tgtEl>
                                        <p:attrNameLst>
                                          <p:attrName>style.rotation</p:attrName>
                                        </p:attrNameLst>
                                      </p:cBhvr>
                                      <p:tavLst>
                                        <p:tav tm="0">
                                          <p:val>
                                            <p:fltVal val="-90"/>
                                          </p:val>
                                        </p:tav>
                                        <p:tav tm="100000">
                                          <p:val>
                                            <p:fltVal val="0"/>
                                          </p:val>
                                        </p:tav>
                                      </p:tavLst>
                                    </p:anim>
                                    <p:anim calcmode="lin" valueType="num">
                                      <p:cBhvr>
                                        <p:cTn id="14" dur="800" decel="100000" fill="hold"/>
                                        <p:tgtEl>
                                          <p:spTgt spid="7"/>
                                        </p:tgtEl>
                                        <p:attrNameLst>
                                          <p:attrName>ppt_x</p:attrName>
                                        </p:attrNameLst>
                                      </p:cBhvr>
                                      <p:tavLst>
                                        <p:tav tm="0">
                                          <p:val>
                                            <p:strVal val="#ppt_x+0.4"/>
                                          </p:val>
                                        </p:tav>
                                        <p:tav tm="100000">
                                          <p:val>
                                            <p:strVal val="#ppt_x-0.05"/>
                                          </p:val>
                                        </p:tav>
                                      </p:tavLst>
                                    </p:anim>
                                    <p:anim calcmode="lin" valueType="num">
                                      <p:cBhvr>
                                        <p:cTn id="15" dur="800" decel="100000" fill="hold"/>
                                        <p:tgtEl>
                                          <p:spTgt spid="7"/>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8" fill="hold">
                            <p:stCondLst>
                              <p:cond delay="1500"/>
                            </p:stCondLst>
                            <p:childTnLst>
                              <p:par>
                                <p:cTn id="19" presetID="55"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childTnLst>
                          </p:cTn>
                        </p:par>
                        <p:par>
                          <p:cTn id="24" fill="hold">
                            <p:stCondLst>
                              <p:cond delay="2500"/>
                            </p:stCondLst>
                            <p:childTnLst>
                              <p:par>
                                <p:cTn id="25" presetID="55"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strVal val="#ppt_w*0.70"/>
                                          </p:val>
                                        </p:tav>
                                        <p:tav tm="100000">
                                          <p:val>
                                            <p:strVal val="#ppt_w"/>
                                          </p:val>
                                        </p:tav>
                                      </p:tavLst>
                                    </p:anim>
                                    <p:anim calcmode="lin" valueType="num">
                                      <p:cBhvr>
                                        <p:cTn id="28" dur="1000" fill="hold"/>
                                        <p:tgtEl>
                                          <p:spTgt spid="18"/>
                                        </p:tgtEl>
                                        <p:attrNameLst>
                                          <p:attrName>ppt_h</p:attrName>
                                        </p:attrNameLst>
                                      </p:cBhvr>
                                      <p:tavLst>
                                        <p:tav tm="0">
                                          <p:val>
                                            <p:strVal val="#ppt_h"/>
                                          </p:val>
                                        </p:tav>
                                        <p:tav tm="100000">
                                          <p:val>
                                            <p:strVal val="#ppt_h"/>
                                          </p:val>
                                        </p:tav>
                                      </p:tavLst>
                                    </p:anim>
                                    <p:animEffect transition="in" filter="fade">
                                      <p:cBhvr>
                                        <p:cTn id="29" dur="1000"/>
                                        <p:tgtEl>
                                          <p:spTgt spid="18"/>
                                        </p:tgtEl>
                                      </p:cBhvr>
                                    </p:animEffect>
                                  </p:childTnLst>
                                </p:cTn>
                              </p:par>
                            </p:childTnLst>
                          </p:cTn>
                        </p:par>
                        <p:par>
                          <p:cTn id="30" fill="hold">
                            <p:stCondLst>
                              <p:cond delay="3500"/>
                            </p:stCondLst>
                            <p:childTnLst>
                              <p:par>
                                <p:cTn id="31" presetID="6" presetClass="entr" presetSubtype="16"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57158" y="142858"/>
            <a:ext cx="8229600" cy="7572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800" b="1" dirty="0" smtClean="0">
                <a:solidFill>
                  <a:srgbClr val="00B0F0"/>
                </a:solidFill>
                <a:latin typeface="Arial" charset="0"/>
                <a:cs typeface="Arial" charset="0"/>
              </a:rPr>
              <a:t>cont.</a:t>
            </a:r>
            <a:endParaRPr lang="id-ID" altLang="en-US" sz="2800" b="1" dirty="0" smtClean="0">
              <a:solidFill>
                <a:srgbClr val="00B0F0"/>
              </a:solidFill>
              <a:latin typeface="Arial" charset="0"/>
              <a:cs typeface="Arial" charset="0"/>
            </a:endParaRPr>
          </a:p>
        </p:txBody>
      </p:sp>
      <p:sp>
        <p:nvSpPr>
          <p:cNvPr id="18" name="Content Placeholder 2"/>
          <p:cNvSpPr txBox="1">
            <a:spLocks/>
          </p:cNvSpPr>
          <p:nvPr/>
        </p:nvSpPr>
        <p:spPr>
          <a:xfrm>
            <a:off x="357158" y="785800"/>
            <a:ext cx="5357850" cy="335758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7050" indent="-1797050">
              <a:buFont typeface="Arial" charset="0"/>
              <a:buNone/>
              <a:tabLst>
                <a:tab pos="1701800" algn="l"/>
              </a:tabLst>
            </a:pPr>
            <a:r>
              <a:rPr lang="en-US" altLang="en-US" sz="2400" dirty="0" err="1" smtClean="0">
                <a:latin typeface="Arial" charset="0"/>
                <a:cs typeface="Arial" charset="0"/>
              </a:rPr>
              <a:t>Thinneke</a:t>
            </a:r>
            <a:r>
              <a:rPr lang="en-US" altLang="en-US" sz="2400" dirty="0" smtClean="0">
                <a:latin typeface="Arial" charset="0"/>
                <a:cs typeface="Arial" charset="0"/>
              </a:rPr>
              <a:t>	: </a:t>
            </a:r>
            <a:r>
              <a:rPr lang="en-US" altLang="en-US" sz="2400" dirty="0" smtClean="0">
                <a:solidFill>
                  <a:srgbClr val="CC00CC"/>
                </a:solidFill>
                <a:latin typeface="Arial" charset="0"/>
                <a:cs typeface="Arial" charset="0"/>
              </a:rPr>
              <a:t>Well, it is red with white zippers and brown straps. It has one pocket at the front</a:t>
            </a:r>
            <a:r>
              <a:rPr lang="en-US" altLang="en-US" sz="2400" dirty="0" smtClean="0">
                <a:latin typeface="Arial" charset="0"/>
                <a:cs typeface="Arial" charset="0"/>
              </a:rPr>
              <a:t>.</a:t>
            </a:r>
          </a:p>
          <a:p>
            <a:pPr marL="1797050" indent="-1797050">
              <a:buFont typeface="Arial" charset="0"/>
              <a:buNone/>
              <a:tabLst>
                <a:tab pos="1701800" algn="l"/>
              </a:tabLst>
            </a:pPr>
            <a:r>
              <a:rPr lang="en-US" altLang="en-US" sz="2400" dirty="0" smtClean="0">
                <a:latin typeface="Arial" charset="0"/>
                <a:cs typeface="Arial" charset="0"/>
              </a:rPr>
              <a:t>Receptionist	: </a:t>
            </a:r>
            <a:r>
              <a:rPr lang="en-US" altLang="en-US" sz="2400" dirty="0" smtClean="0">
                <a:solidFill>
                  <a:srgbClr val="FF0000"/>
                </a:solidFill>
                <a:latin typeface="Arial" charset="0"/>
                <a:cs typeface="Arial" charset="0"/>
              </a:rPr>
              <a:t>Alright. I’ll announce it. Hopefully you will get it back.</a:t>
            </a:r>
          </a:p>
          <a:p>
            <a:pPr marL="1797050" indent="-1797050">
              <a:buFont typeface="Arial" charset="0"/>
              <a:buNone/>
              <a:tabLst>
                <a:tab pos="1701800" algn="l"/>
              </a:tabLst>
            </a:pPr>
            <a:r>
              <a:rPr lang="en-US" altLang="en-US" sz="2400" dirty="0" err="1" smtClean="0">
                <a:latin typeface="Arial" charset="0"/>
                <a:cs typeface="Arial" charset="0"/>
              </a:rPr>
              <a:t>Thinneke</a:t>
            </a:r>
            <a:r>
              <a:rPr lang="en-US" altLang="en-US" sz="2400" dirty="0" smtClean="0">
                <a:latin typeface="Arial" charset="0"/>
                <a:cs typeface="Arial" charset="0"/>
              </a:rPr>
              <a:t>	: </a:t>
            </a:r>
            <a:r>
              <a:rPr lang="en-US" altLang="en-US" sz="2400" dirty="0" smtClean="0">
                <a:solidFill>
                  <a:srgbClr val="CC00CC"/>
                </a:solidFill>
                <a:latin typeface="Arial" charset="0"/>
                <a:cs typeface="Arial" charset="0"/>
              </a:rPr>
              <a:t>Thank you.</a:t>
            </a:r>
            <a:endParaRPr lang="id-ID" altLang="en-US" sz="2400" dirty="0" smtClean="0">
              <a:solidFill>
                <a:srgbClr val="CC00CC"/>
              </a:solidFill>
              <a:latin typeface="Arial" charset="0"/>
              <a:cs typeface="Arial" charset="0"/>
            </a:endParaRPr>
          </a:p>
        </p:txBody>
      </p:sp>
      <p:pic>
        <p:nvPicPr>
          <p:cNvPr id="4" name="Picture 2" descr="H:\Personal\Iseng\Gambar PPT EOS 1\1 copy.JPG"/>
          <p:cNvPicPr>
            <a:picLocks noChangeAspect="1" noChangeArrowheads="1"/>
          </p:cNvPicPr>
          <p:nvPr/>
        </p:nvPicPr>
        <p:blipFill>
          <a:blip r:embed="rId2" cstate="print"/>
          <a:srcRect l="21629" r="13486"/>
          <a:stretch>
            <a:fillRect/>
          </a:stretch>
        </p:blipFill>
        <p:spPr bwMode="auto">
          <a:xfrm>
            <a:off x="5857884" y="1214428"/>
            <a:ext cx="2731563" cy="3071834"/>
          </a:xfrm>
          <a:prstGeom prst="rect">
            <a:avLst/>
          </a:prstGeom>
          <a:ln>
            <a:noFill/>
          </a:ln>
          <a:effectLst>
            <a:softEdge rad="112500"/>
          </a:effectLst>
        </p:spPr>
      </p:pic>
    </p:spTree>
    <p:extLst>
      <p:ext uri="{BB962C8B-B14F-4D97-AF65-F5344CB8AC3E}">
        <p14:creationId xmlns:p14="http://schemas.microsoft.com/office/powerpoint/2010/main" val="260042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strVal val="#ppt_w*0.70"/>
                                          </p:val>
                                        </p:tav>
                                        <p:tav tm="100000">
                                          <p:val>
                                            <p:strVal val="#ppt_w"/>
                                          </p:val>
                                        </p:tav>
                                      </p:tavLst>
                                    </p:anim>
                                    <p:anim calcmode="lin" valueType="num">
                                      <p:cBhvr>
                                        <p:cTn id="17" dur="1000" fill="hold"/>
                                        <p:tgtEl>
                                          <p:spTgt spid="18"/>
                                        </p:tgtEl>
                                        <p:attrNameLst>
                                          <p:attrName>ppt_h</p:attrName>
                                        </p:attrNameLst>
                                      </p:cBhvr>
                                      <p:tavLst>
                                        <p:tav tm="0">
                                          <p:val>
                                            <p:strVal val="#ppt_h"/>
                                          </p:val>
                                        </p:tav>
                                        <p:tav tm="100000">
                                          <p:val>
                                            <p:strVal val="#ppt_h"/>
                                          </p:val>
                                        </p:tav>
                                      </p:tavLst>
                                    </p:anim>
                                    <p:animEffect transition="in" filter="fade">
                                      <p:cBhvr>
                                        <p:cTn id="18" dur="1000"/>
                                        <p:tgtEl>
                                          <p:spTgt spid="18"/>
                                        </p:tgtEl>
                                      </p:cBhvr>
                                    </p:animEffect>
                                  </p:childTnLst>
                                </p:cTn>
                              </p:par>
                            </p:childTnLst>
                          </p:cTn>
                        </p:par>
                        <p:par>
                          <p:cTn id="19" fill="hold">
                            <p:stCondLst>
                              <p:cond delay="2000"/>
                            </p:stCondLst>
                            <p:childTnLst>
                              <p:par>
                                <p:cTn id="20" presetID="6" presetClass="entr" presetSubtype="1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3110" y="285734"/>
            <a:ext cx="8229600" cy="7731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smtClean="0">
                <a:solidFill>
                  <a:srgbClr val="00B0F0"/>
                </a:solidFill>
                <a:latin typeface="Arial" charset="0"/>
                <a:cs typeface="Arial" charset="0"/>
              </a:rPr>
              <a:t>Act it out.</a:t>
            </a:r>
            <a:endParaRPr lang="id-ID" altLang="en-US" sz="3600" dirty="0" smtClean="0"/>
          </a:p>
        </p:txBody>
      </p:sp>
      <p:sp>
        <p:nvSpPr>
          <p:cNvPr id="3" name="Content Placeholder 2"/>
          <p:cNvSpPr txBox="1">
            <a:spLocks/>
          </p:cNvSpPr>
          <p:nvPr/>
        </p:nvSpPr>
        <p:spPr>
          <a:xfrm>
            <a:off x="571472" y="990574"/>
            <a:ext cx="4116438" cy="34385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en-US" sz="2800" b="1" dirty="0" smtClean="0">
                <a:latin typeface="Arial" charset="0"/>
                <a:cs typeface="Arial" charset="0"/>
              </a:rPr>
              <a:t>Work with a partner. Pretend you are at the information desk. You lost your backpack and now you are at the information desk to report it to the officer.</a:t>
            </a:r>
            <a:endParaRPr lang="id-ID" altLang="en-US" sz="2800" b="1" dirty="0" smtClean="0">
              <a:latin typeface="Arial" charset="0"/>
              <a:cs typeface="Arial" charset="0"/>
            </a:endParaRPr>
          </a:p>
        </p:txBody>
      </p:sp>
      <p:grpSp>
        <p:nvGrpSpPr>
          <p:cNvPr id="5" name="Group 4"/>
          <p:cNvGrpSpPr/>
          <p:nvPr/>
        </p:nvGrpSpPr>
        <p:grpSpPr>
          <a:xfrm>
            <a:off x="5437625" y="1484250"/>
            <a:ext cx="2419351" cy="2393951"/>
            <a:chOff x="5437625" y="1484250"/>
            <a:chExt cx="2419351" cy="2393951"/>
          </a:xfrm>
        </p:grpSpPr>
        <p:pic>
          <p:nvPicPr>
            <p:cNvPr id="7" name="Picture 2" descr="C:\Users\P1846\Desktop\buat png 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7625" y="1484250"/>
              <a:ext cx="2419351" cy="23939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580112" y="1998588"/>
              <a:ext cx="2160240" cy="1077218"/>
            </a:xfrm>
            <a:prstGeom prst="rect">
              <a:avLst/>
            </a:prstGeom>
          </p:spPr>
          <p:txBody>
            <a:bodyPr wrap="square">
              <a:spAutoFit/>
            </a:bodyPr>
            <a:lstStyle/>
            <a:p>
              <a:pPr algn="ctr"/>
              <a:r>
                <a:rPr lang="en-US" sz="3200" dirty="0">
                  <a:solidFill>
                    <a:schemeClr val="bg1"/>
                  </a:solidFill>
                </a:rPr>
                <a:t>See </a:t>
              </a:r>
              <a:endParaRPr lang="en-US" sz="3200" dirty="0" smtClean="0">
                <a:solidFill>
                  <a:schemeClr val="bg1"/>
                </a:solidFill>
              </a:endParaRPr>
            </a:p>
            <a:p>
              <a:pPr algn="ctr"/>
              <a:r>
                <a:rPr lang="en-US" sz="3200" dirty="0" smtClean="0">
                  <a:solidFill>
                    <a:schemeClr val="bg1"/>
                  </a:solidFill>
                </a:rPr>
                <a:t>page </a:t>
              </a:r>
              <a:r>
                <a:rPr lang="en-US" sz="3200" b="1" dirty="0" smtClean="0">
                  <a:solidFill>
                    <a:srgbClr val="FFFF00"/>
                  </a:solidFill>
                </a:rPr>
                <a:t>169</a:t>
              </a:r>
              <a:r>
                <a:rPr lang="en-US" sz="3200" dirty="0">
                  <a:solidFill>
                    <a:schemeClr val="bg1"/>
                  </a:solidFill>
                </a:rPr>
                <a:t>.</a:t>
              </a:r>
              <a:endParaRPr lang="id-ID" sz="32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par>
                          <p:cTn id="19" fill="hold">
                            <p:stCondLst>
                              <p:cond delay="2000"/>
                            </p:stCondLst>
                            <p:childTnLst>
                              <p:par>
                                <p:cTn id="20" presetID="12" presetClass="entr" presetSubtype="4"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p:tgtEl>
                                          <p:spTgt spid="5"/>
                                        </p:tgtEl>
                                        <p:attrNameLst>
                                          <p:attrName>ppt_y</p:attrName>
                                        </p:attrNameLst>
                                      </p:cBhvr>
                                      <p:tavLst>
                                        <p:tav tm="0">
                                          <p:val>
                                            <p:strVal val="#ppt_y+#ppt_h*1.125000"/>
                                          </p:val>
                                        </p:tav>
                                        <p:tav tm="100000">
                                          <p:val>
                                            <p:strVal val="#ppt_y"/>
                                          </p:val>
                                        </p:tav>
                                      </p:tavLst>
                                    </p:anim>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7224" y="928676"/>
            <a:ext cx="8229600" cy="6810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smtClean="0">
                <a:solidFill>
                  <a:srgbClr val="00B0F0"/>
                </a:solidFill>
                <a:latin typeface="Arial" charset="0"/>
                <a:cs typeface="Arial" charset="0"/>
              </a:rPr>
              <a:t>Say them.</a:t>
            </a:r>
            <a:endParaRPr lang="id-ID" altLang="en-US" sz="3600" b="1" dirty="0" smtClean="0">
              <a:solidFill>
                <a:srgbClr val="00B0F0"/>
              </a:solidFill>
              <a:latin typeface="Arial" charset="0"/>
              <a:cs typeface="Arial" charset="0"/>
            </a:endParaRPr>
          </a:p>
        </p:txBody>
      </p:sp>
      <p:sp>
        <p:nvSpPr>
          <p:cNvPr id="3" name="Title 1"/>
          <p:cNvSpPr txBox="1">
            <a:spLocks/>
          </p:cNvSpPr>
          <p:nvPr/>
        </p:nvSpPr>
        <p:spPr>
          <a:xfrm>
            <a:off x="214282" y="285751"/>
            <a:ext cx="7772400" cy="761999"/>
          </a:xfrm>
          <a:prstGeom prst="rect">
            <a:avLst/>
          </a:prstGeom>
        </p:spPr>
        <p:txBody>
          <a:bodyPr anchor="ctr">
            <a:normAutofit fontScale="77500" lnSpcReduction="2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4400" b="1" dirty="0">
                <a:solidFill>
                  <a:srgbClr val="FF0000"/>
                </a:solidFill>
                <a:latin typeface="Arial" charset="0"/>
              </a:rPr>
              <a:t>4. </a:t>
            </a:r>
            <a:r>
              <a:rPr lang="en-US" altLang="en-US" sz="4400" b="1" dirty="0" smtClean="0">
                <a:solidFill>
                  <a:srgbClr val="FF0000"/>
                </a:solidFill>
                <a:latin typeface="Arial" charset="0"/>
              </a:rPr>
              <a:t>Blink-blink has a long golden tail.</a:t>
            </a:r>
            <a:endParaRPr lang="id-ID" altLang="en-US" sz="4400" b="1" dirty="0">
              <a:solidFill>
                <a:srgbClr val="FF0000"/>
              </a:solidFill>
              <a:latin typeface="Arial" charset="0"/>
            </a:endParaRPr>
          </a:p>
        </p:txBody>
      </p:sp>
      <p:sp>
        <p:nvSpPr>
          <p:cNvPr id="7" name="Flowchart: Alternate Process 6"/>
          <p:cNvSpPr/>
          <p:nvPr/>
        </p:nvSpPr>
        <p:spPr>
          <a:xfrm>
            <a:off x="571472" y="3786196"/>
            <a:ext cx="2571750" cy="571500"/>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golden soft fur</a:t>
            </a:r>
            <a:endParaRPr lang="id-ID" altLang="en-US" sz="2400" dirty="0">
              <a:solidFill>
                <a:schemeClr val="bg1"/>
              </a:solidFill>
            </a:endParaRPr>
          </a:p>
        </p:txBody>
      </p:sp>
      <p:sp>
        <p:nvSpPr>
          <p:cNvPr id="8" name="Flowchart: Alternate Process 7"/>
          <p:cNvSpPr/>
          <p:nvPr/>
        </p:nvSpPr>
        <p:spPr>
          <a:xfrm>
            <a:off x="3357572" y="3795712"/>
            <a:ext cx="2428874" cy="571500"/>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long blue feather</a:t>
            </a:r>
            <a:endParaRPr lang="id-ID" altLang="en-US" sz="2400" dirty="0">
              <a:solidFill>
                <a:schemeClr val="bg1"/>
              </a:solidFill>
            </a:endParaRPr>
          </a:p>
        </p:txBody>
      </p:sp>
      <p:sp>
        <p:nvSpPr>
          <p:cNvPr id="9" name="Flowchart: Alternate Process 8"/>
          <p:cNvSpPr/>
          <p:nvPr/>
        </p:nvSpPr>
        <p:spPr>
          <a:xfrm>
            <a:off x="6000760" y="3786196"/>
            <a:ext cx="2643206" cy="571500"/>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long bushy tail</a:t>
            </a:r>
            <a:endParaRPr lang="id-ID" altLang="en-US" sz="2400" dirty="0">
              <a:solidFill>
                <a:schemeClr val="bg1"/>
              </a:solidFill>
            </a:endParaRPr>
          </a:p>
        </p:txBody>
      </p:sp>
      <p:pic>
        <p:nvPicPr>
          <p:cNvPr id="10" name="Picture 2"/>
          <p:cNvPicPr>
            <a:picLocks noChangeAspect="1" noChangeArrowheads="1"/>
          </p:cNvPicPr>
          <p:nvPr/>
        </p:nvPicPr>
        <p:blipFill>
          <a:blip r:embed="rId2" cstate="print"/>
          <a:stretch>
            <a:fillRect/>
          </a:stretch>
        </p:blipFill>
        <p:spPr bwMode="auto">
          <a:xfrm>
            <a:off x="678600" y="1857370"/>
            <a:ext cx="2438698" cy="16253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print"/>
          <a:stretch>
            <a:fillRect/>
          </a:stretch>
        </p:blipFill>
        <p:spPr bwMode="auto">
          <a:xfrm>
            <a:off x="3417589" y="1857370"/>
            <a:ext cx="2314177" cy="166902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4" cstate="print"/>
          <a:srcRect t="25627" r="64582" b="33323"/>
          <a:stretch>
            <a:fillRect/>
          </a:stretch>
        </p:blipFill>
        <p:spPr bwMode="auto">
          <a:xfrm>
            <a:off x="6072198" y="1785932"/>
            <a:ext cx="2321736" cy="171451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4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3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800" decel="100000"/>
                                        <p:tgtEl>
                                          <p:spTgt spid="2"/>
                                        </p:tgtEl>
                                      </p:cBhvr>
                                    </p:animEffect>
                                    <p:anim calcmode="lin" valueType="num">
                                      <p:cBhvr>
                                        <p:cTn id="14" dur="800" decel="100000" fill="hold"/>
                                        <p:tgtEl>
                                          <p:spTgt spid="2"/>
                                        </p:tgtEl>
                                        <p:attrNameLst>
                                          <p:attrName>style.rotation</p:attrName>
                                        </p:attrNameLst>
                                      </p:cBhvr>
                                      <p:tavLst>
                                        <p:tav tm="0">
                                          <p:val>
                                            <p:fltVal val="-90"/>
                                          </p:val>
                                        </p:tav>
                                        <p:tav tm="100000">
                                          <p:val>
                                            <p:fltVal val="0"/>
                                          </p:val>
                                        </p:tav>
                                      </p:tavLst>
                                    </p:anim>
                                    <p:anim calcmode="lin" valueType="num">
                                      <p:cBhvr>
                                        <p:cTn id="15" dur="800" decel="100000" fill="hold"/>
                                        <p:tgtEl>
                                          <p:spTgt spid="2"/>
                                        </p:tgtEl>
                                        <p:attrNameLst>
                                          <p:attrName>ppt_x</p:attrName>
                                        </p:attrNameLst>
                                      </p:cBhvr>
                                      <p:tavLst>
                                        <p:tav tm="0">
                                          <p:val>
                                            <p:strVal val="#ppt_x+0.4"/>
                                          </p:val>
                                        </p:tav>
                                        <p:tav tm="100000">
                                          <p:val>
                                            <p:strVal val="#ppt_x-0.05"/>
                                          </p:val>
                                        </p:tav>
                                      </p:tavLst>
                                    </p:anim>
                                    <p:anim calcmode="lin" valueType="num">
                                      <p:cBhvr>
                                        <p:cTn id="16" dur="800" decel="100000" fill="hold"/>
                                        <p:tgtEl>
                                          <p:spTgt spid="2"/>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9" fill="hold">
                            <p:stCondLst>
                              <p:cond delay="2000"/>
                            </p:stCondLst>
                            <p:childTnLst>
                              <p:par>
                                <p:cTn id="20" presetID="8" presetClass="entr" presetSubtype="16"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childTnLst>
                          </p:cTn>
                        </p:par>
                        <p:par>
                          <p:cTn id="23" fill="hold">
                            <p:stCondLst>
                              <p:cond delay="40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amond(in)">
                                      <p:cBhvr>
                                        <p:cTn id="32" dur="2000"/>
                                        <p:tgtEl>
                                          <p:spTgt spid="11"/>
                                        </p:tgtEl>
                                      </p:cBhvr>
                                    </p:animEffect>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amond(in)">
                                      <p:cBhvr>
                                        <p:cTn id="42" dur="2000"/>
                                        <p:tgtEl>
                                          <p:spTgt spid="12"/>
                                        </p:tgtEl>
                                      </p:cBhvr>
                                    </p:animEffect>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0034" y="357172"/>
            <a:ext cx="8229600" cy="6810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smtClean="0">
                <a:solidFill>
                  <a:srgbClr val="00B0F0"/>
                </a:solidFill>
                <a:latin typeface="Arial" charset="0"/>
                <a:cs typeface="Arial" charset="0"/>
              </a:rPr>
              <a:t>Say them.</a:t>
            </a:r>
            <a:endParaRPr lang="id-ID" altLang="en-US" sz="3600" b="1" dirty="0" smtClean="0">
              <a:solidFill>
                <a:srgbClr val="00B0F0"/>
              </a:solidFill>
              <a:latin typeface="Arial" charset="0"/>
              <a:cs typeface="Arial" charset="0"/>
            </a:endParaRPr>
          </a:p>
        </p:txBody>
      </p:sp>
      <p:sp>
        <p:nvSpPr>
          <p:cNvPr id="7" name="Flowchart: Alternate Process 6"/>
          <p:cNvSpPr/>
          <p:nvPr/>
        </p:nvSpPr>
        <p:spPr>
          <a:xfrm>
            <a:off x="714348" y="3500444"/>
            <a:ext cx="2428892" cy="723892"/>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shiny green scales</a:t>
            </a:r>
            <a:endParaRPr lang="id-ID" altLang="en-US" sz="2400" dirty="0">
              <a:solidFill>
                <a:schemeClr val="bg1"/>
              </a:solidFill>
            </a:endParaRPr>
          </a:p>
        </p:txBody>
      </p:sp>
      <p:sp>
        <p:nvSpPr>
          <p:cNvPr id="8" name="Flowchart: Alternate Process 7"/>
          <p:cNvSpPr/>
          <p:nvPr/>
        </p:nvSpPr>
        <p:spPr>
          <a:xfrm>
            <a:off x="3357572" y="3509960"/>
            <a:ext cx="2428874" cy="723892"/>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strong brown paws</a:t>
            </a:r>
            <a:endParaRPr lang="id-ID" altLang="en-US" sz="2400" dirty="0">
              <a:solidFill>
                <a:schemeClr val="bg1"/>
              </a:solidFill>
            </a:endParaRPr>
          </a:p>
        </p:txBody>
      </p:sp>
      <p:sp>
        <p:nvSpPr>
          <p:cNvPr id="9" name="Flowchart: Alternate Process 8"/>
          <p:cNvSpPr/>
          <p:nvPr/>
        </p:nvSpPr>
        <p:spPr>
          <a:xfrm>
            <a:off x="6000760" y="3500444"/>
            <a:ext cx="2428892" cy="723892"/>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blue round eye</a:t>
            </a:r>
            <a:endParaRPr lang="id-ID" altLang="en-US" sz="2400" dirty="0">
              <a:solidFill>
                <a:schemeClr val="bg1"/>
              </a:solidFill>
            </a:endParaRPr>
          </a:p>
        </p:txBody>
      </p:sp>
      <p:pic>
        <p:nvPicPr>
          <p:cNvPr id="6" name="Picture 2"/>
          <p:cNvPicPr>
            <a:picLocks noChangeAspect="1" noChangeArrowheads="1"/>
          </p:cNvPicPr>
          <p:nvPr/>
        </p:nvPicPr>
        <p:blipFill>
          <a:blip r:embed="rId2" cstate="print"/>
          <a:stretch>
            <a:fillRect/>
          </a:stretch>
        </p:blipFill>
        <p:spPr bwMode="auto">
          <a:xfrm>
            <a:off x="908224" y="1500180"/>
            <a:ext cx="1979450" cy="16253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3" cstate="print"/>
          <a:srcRect l="34449" t="58598" r="31594" b="1913"/>
          <a:stretch>
            <a:fillRect/>
          </a:stretch>
        </p:blipFill>
        <p:spPr bwMode="auto">
          <a:xfrm>
            <a:off x="3384344" y="1500180"/>
            <a:ext cx="2259226" cy="15716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cstate="print"/>
          <a:stretch>
            <a:fillRect/>
          </a:stretch>
        </p:blipFill>
        <p:spPr bwMode="auto">
          <a:xfrm>
            <a:off x="6072198" y="1509029"/>
            <a:ext cx="2321736" cy="15539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4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amond(in)">
                                      <p:cBhvr>
                                        <p:cTn id="16" dur="2000"/>
                                        <p:tgtEl>
                                          <p:spTgt spid="6"/>
                                        </p:tgtEl>
                                      </p:cBhvr>
                                    </p:animEffect>
                                  </p:childTnLst>
                                </p:cTn>
                              </p:par>
                            </p:childTnLst>
                          </p:cTn>
                        </p:par>
                        <p:par>
                          <p:cTn id="17" fill="hold">
                            <p:stCondLst>
                              <p:cond delay="3000"/>
                            </p:stCondLst>
                            <p:childTnLst>
                              <p:par>
                                <p:cTn id="18" presetID="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amond(in)">
                                      <p:cBhvr>
                                        <p:cTn id="26" dur="2000"/>
                                        <p:tgtEl>
                                          <p:spTgt spid="10"/>
                                        </p:tgtEl>
                                      </p:cBhvr>
                                    </p:animEffect>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amond(in)">
                                      <p:cBhvr>
                                        <p:cTn id="36" dur="2000"/>
                                        <p:tgtEl>
                                          <p:spTgt spid="11"/>
                                        </p:tgtEl>
                                      </p:cBhvr>
                                    </p:animEffect>
                                  </p:childTnLst>
                                </p:cTn>
                              </p:par>
                            </p:childTnLst>
                          </p:cTn>
                        </p:par>
                        <p:par>
                          <p:cTn id="37" fill="hold">
                            <p:stCondLst>
                              <p:cond delay="2000"/>
                            </p:stCondLst>
                            <p:childTnLst>
                              <p:par>
                                <p:cTn id="38" presetID="2" presetClass="entr" presetSubtype="4"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357172"/>
            <a:ext cx="8229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smtClean="0">
                <a:solidFill>
                  <a:srgbClr val="00B0F0"/>
                </a:solidFill>
                <a:latin typeface="Arial" charset="0"/>
                <a:cs typeface="Arial" charset="0"/>
              </a:rPr>
              <a:t>Read aloud.</a:t>
            </a:r>
            <a:endParaRPr lang="id-ID" altLang="en-US" sz="3600" b="1" dirty="0" smtClean="0">
              <a:solidFill>
                <a:srgbClr val="00B0F0"/>
              </a:solidFill>
              <a:latin typeface="Arial" charset="0"/>
              <a:cs typeface="Arial" charset="0"/>
            </a:endParaRPr>
          </a:p>
        </p:txBody>
      </p:sp>
      <p:sp>
        <p:nvSpPr>
          <p:cNvPr id="6" name="Content Placeholder 2"/>
          <p:cNvSpPr txBox="1">
            <a:spLocks/>
          </p:cNvSpPr>
          <p:nvPr/>
        </p:nvSpPr>
        <p:spPr>
          <a:xfrm>
            <a:off x="357158" y="1128688"/>
            <a:ext cx="5143536" cy="314327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altLang="en-US" sz="2400" b="1" dirty="0" smtClean="0">
                <a:solidFill>
                  <a:srgbClr val="7030A0"/>
                </a:solidFill>
                <a:latin typeface="Arial" charset="0"/>
                <a:cs typeface="Arial" charset="0"/>
              </a:rPr>
              <a:t>Blink-blink My Golden Retriever</a:t>
            </a:r>
          </a:p>
          <a:p>
            <a:pPr marL="0" indent="0">
              <a:buFont typeface="Arial" charset="0"/>
              <a:buNone/>
            </a:pPr>
            <a:r>
              <a:rPr lang="en-US" altLang="en-US" sz="2400" dirty="0" smtClean="0">
                <a:latin typeface="Arial" charset="0"/>
                <a:cs typeface="Arial" charset="0"/>
              </a:rPr>
              <a:t>This is Blink-blink, my golden retriever. He is two years old. He has long golden tail. All parts of his body are golden, except his eyes, nose, and mouth. Blink-blink is an active and naughty dog. He loves to chew our shoes and sandals.</a:t>
            </a:r>
            <a:endParaRPr lang="id-ID" altLang="en-US" sz="2400" dirty="0" smtClean="0">
              <a:latin typeface="Arial" charset="0"/>
              <a:cs typeface="Arial" charset="0"/>
            </a:endParaRPr>
          </a:p>
        </p:txBody>
      </p:sp>
      <p:pic>
        <p:nvPicPr>
          <p:cNvPr id="4" name="Picture 2" descr="H:\Personal\Iseng\Gambar PPT EOS 1\1 copy.JPG"/>
          <p:cNvPicPr>
            <a:picLocks noChangeAspect="1" noChangeArrowheads="1"/>
          </p:cNvPicPr>
          <p:nvPr/>
        </p:nvPicPr>
        <p:blipFill>
          <a:blip r:embed="rId2" cstate="print"/>
          <a:stretch>
            <a:fillRect/>
          </a:stretch>
        </p:blipFill>
        <p:spPr bwMode="auto">
          <a:xfrm>
            <a:off x="5429256" y="1573472"/>
            <a:ext cx="3286147" cy="2186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99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par>
                          <p:cTn id="19" fill="hold">
                            <p:stCondLst>
                              <p:cond delay="2000"/>
                            </p:stCondLst>
                            <p:childTnLst>
                              <p:par>
                                <p:cTn id="20" presetID="6" presetClass="entr" presetSubtype="1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GAMBAR\istock\iStock_000011668412_Large.jpg"/>
          <p:cNvPicPr>
            <a:picLocks noChangeAspect="1" noChangeArrowheads="1"/>
          </p:cNvPicPr>
          <p:nvPr/>
        </p:nvPicPr>
        <p:blipFill rotWithShape="1">
          <a:blip r:embed="rId2" cstate="print"/>
          <a:srcRect t="20105" b="-4480"/>
          <a:stretch/>
        </p:blipFill>
        <p:spPr bwMode="auto">
          <a:xfrm>
            <a:off x="-32" y="0"/>
            <a:ext cx="9144032" cy="5143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ELISA\ERLANGGA LISA\2017\TEMPLATE PPT\SMP Mts English on Sky (K13)\banner isi.png"/>
          <p:cNvPicPr>
            <a:picLocks noChangeAspect="1" noChangeArrowheads="1"/>
          </p:cNvPicPr>
          <p:nvPr/>
        </p:nvPicPr>
        <p:blipFill rotWithShape="1">
          <a:blip r:embed="rId3">
            <a:extLst>
              <a:ext uri="{28A0092B-C50C-407E-A947-70E740481C1C}">
                <a14:useLocalDpi xmlns:a14="http://schemas.microsoft.com/office/drawing/2010/main" val="0"/>
              </a:ext>
            </a:extLst>
          </a:blip>
          <a:srcRect l="16570"/>
          <a:stretch/>
        </p:blipFill>
        <p:spPr bwMode="auto">
          <a:xfrm>
            <a:off x="0" y="2614612"/>
            <a:ext cx="9144000" cy="2528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ELISA\ERLANGGA LISA\2017\TEMPLATE PPT\SMP Mts English on Sky (K13)\logo eo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425" y="0"/>
            <a:ext cx="2060575" cy="153035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95536" y="382364"/>
            <a:ext cx="3240360" cy="2232248"/>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rPr>
              <a:t>He Has Straight </a:t>
            </a:r>
            <a:r>
              <a:rPr lang="en-US" sz="4400" b="1" dirty="0" smtClean="0">
                <a:solidFill>
                  <a:schemeClr val="tx1"/>
                </a:solidFill>
              </a:rPr>
              <a:t>Dark </a:t>
            </a:r>
            <a:r>
              <a:rPr lang="en-US" sz="4400" b="1" dirty="0" smtClean="0">
                <a:solidFill>
                  <a:schemeClr val="tx1"/>
                </a:solidFill>
              </a:rPr>
              <a:t>Hair</a:t>
            </a:r>
            <a:endParaRPr lang="en-US" sz="4400" b="1" dirty="0">
              <a:solidFill>
                <a:schemeClr val="tx1"/>
              </a:solidFill>
            </a:endParaRPr>
          </a:p>
        </p:txBody>
      </p:sp>
    </p:spTree>
    <p:extLst>
      <p:ext uri="{BB962C8B-B14F-4D97-AF65-F5344CB8AC3E}">
        <p14:creationId xmlns:p14="http://schemas.microsoft.com/office/powerpoint/2010/main" val="2046500316"/>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357172"/>
            <a:ext cx="8229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smtClean="0">
                <a:solidFill>
                  <a:srgbClr val="00B0F0"/>
                </a:solidFill>
                <a:latin typeface="Arial" charset="0"/>
                <a:cs typeface="Arial" charset="0"/>
              </a:rPr>
              <a:t>Read aloud.</a:t>
            </a:r>
            <a:endParaRPr lang="id-ID" altLang="en-US" sz="3600" b="1" dirty="0" smtClean="0">
              <a:solidFill>
                <a:srgbClr val="00B0F0"/>
              </a:solidFill>
              <a:latin typeface="Arial" charset="0"/>
              <a:cs typeface="Arial" charset="0"/>
            </a:endParaRPr>
          </a:p>
        </p:txBody>
      </p:sp>
      <p:sp>
        <p:nvSpPr>
          <p:cNvPr id="6" name="Content Placeholder 2"/>
          <p:cNvSpPr txBox="1">
            <a:spLocks/>
          </p:cNvSpPr>
          <p:nvPr/>
        </p:nvSpPr>
        <p:spPr>
          <a:xfrm>
            <a:off x="357158" y="1128688"/>
            <a:ext cx="5214974" cy="314327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altLang="en-US" sz="2400" b="1" dirty="0" err="1" smtClean="0">
                <a:solidFill>
                  <a:srgbClr val="7030A0"/>
                </a:solidFill>
                <a:latin typeface="Arial" charset="0"/>
                <a:cs typeface="Arial" charset="0"/>
              </a:rPr>
              <a:t>Blontang</a:t>
            </a:r>
            <a:r>
              <a:rPr lang="en-US" altLang="en-US" sz="2400" b="1" dirty="0" smtClean="0">
                <a:solidFill>
                  <a:srgbClr val="7030A0"/>
                </a:solidFill>
                <a:latin typeface="Arial" charset="0"/>
                <a:cs typeface="Arial" charset="0"/>
              </a:rPr>
              <a:t>, My Dalmatian</a:t>
            </a:r>
          </a:p>
          <a:p>
            <a:pPr marL="0" indent="0">
              <a:buFont typeface="Arial" charset="0"/>
              <a:buNone/>
            </a:pPr>
            <a:r>
              <a:rPr lang="en-US" altLang="en-US" sz="2400" dirty="0" smtClean="0">
                <a:latin typeface="Arial" charset="0"/>
                <a:cs typeface="Arial" charset="0"/>
              </a:rPr>
              <a:t>This is </a:t>
            </a:r>
            <a:r>
              <a:rPr lang="en-US" altLang="en-US" sz="2400" dirty="0" err="1" smtClean="0">
                <a:latin typeface="Arial" charset="0"/>
                <a:cs typeface="Arial" charset="0"/>
              </a:rPr>
              <a:t>Blontang</a:t>
            </a:r>
            <a:r>
              <a:rPr lang="en-US" altLang="en-US" sz="2400" dirty="0" smtClean="0">
                <a:latin typeface="Arial" charset="0"/>
                <a:cs typeface="Arial" charset="0"/>
              </a:rPr>
              <a:t>, my Dalmatian. She is one year old. She has round blue eyes and a short tail. She has short white fur with black spots. </a:t>
            </a:r>
            <a:r>
              <a:rPr lang="en-US" altLang="en-US" sz="2400" dirty="0" err="1" smtClean="0">
                <a:latin typeface="Arial" charset="0"/>
                <a:cs typeface="Arial" charset="0"/>
              </a:rPr>
              <a:t>Blontang</a:t>
            </a:r>
            <a:r>
              <a:rPr lang="en-US" altLang="en-US" sz="2400" dirty="0" smtClean="0">
                <a:latin typeface="Arial" charset="0"/>
                <a:cs typeface="Arial" charset="0"/>
              </a:rPr>
              <a:t> is a nice and funny dog. She loves to watch TV and roll on the floor.</a:t>
            </a:r>
            <a:endParaRPr lang="id-ID" altLang="en-US" sz="2400" dirty="0" smtClean="0">
              <a:latin typeface="Arial" charset="0"/>
              <a:cs typeface="Arial" charset="0"/>
            </a:endParaRPr>
          </a:p>
        </p:txBody>
      </p:sp>
      <p:pic>
        <p:nvPicPr>
          <p:cNvPr id="4" name="Picture 2" descr="H:\Personal\Iseng\Gambar PPT EOS 1\1 copy.JPG"/>
          <p:cNvPicPr>
            <a:picLocks noChangeAspect="1" noChangeArrowheads="1"/>
          </p:cNvPicPr>
          <p:nvPr/>
        </p:nvPicPr>
        <p:blipFill>
          <a:blip r:embed="rId2" cstate="print"/>
          <a:stretch>
            <a:fillRect/>
          </a:stretch>
        </p:blipFill>
        <p:spPr bwMode="auto">
          <a:xfrm>
            <a:off x="5958364" y="1264537"/>
            <a:ext cx="2542725" cy="2495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99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par>
                          <p:cTn id="19" fill="hold">
                            <p:stCondLst>
                              <p:cond delay="2000"/>
                            </p:stCondLst>
                            <p:childTnLst>
                              <p:par>
                                <p:cTn id="20" presetID="6" presetClass="entr" presetSubtype="1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3110" y="438150"/>
            <a:ext cx="8229600" cy="7731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smtClean="0">
                <a:solidFill>
                  <a:srgbClr val="00B0F0"/>
                </a:solidFill>
                <a:latin typeface="Arial" charset="0"/>
                <a:cs typeface="Arial" charset="0"/>
              </a:rPr>
              <a:t>On your own</a:t>
            </a:r>
            <a:endParaRPr lang="id-ID" altLang="en-US" sz="3600" dirty="0" smtClean="0"/>
          </a:p>
        </p:txBody>
      </p:sp>
      <p:sp>
        <p:nvSpPr>
          <p:cNvPr id="3" name="Content Placeholder 2"/>
          <p:cNvSpPr txBox="1">
            <a:spLocks/>
          </p:cNvSpPr>
          <p:nvPr/>
        </p:nvSpPr>
        <p:spPr>
          <a:xfrm>
            <a:off x="571472" y="1214428"/>
            <a:ext cx="4071966" cy="314327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en-US" sz="2800" b="1" dirty="0" smtClean="0">
                <a:latin typeface="Arial" charset="0"/>
                <a:cs typeface="Arial" charset="0"/>
              </a:rPr>
              <a:t>Write about a pet. Describe its age, physical appearance, and behaviors. You may state your good or bad things about the pet.</a:t>
            </a:r>
            <a:endParaRPr lang="id-ID" altLang="en-US" sz="2800" b="1" dirty="0" smtClean="0">
              <a:latin typeface="Arial" charset="0"/>
              <a:cs typeface="Arial" charset="0"/>
            </a:endParaRPr>
          </a:p>
        </p:txBody>
      </p:sp>
      <p:pic>
        <p:nvPicPr>
          <p:cNvPr id="4" name="Picture 2"/>
          <p:cNvPicPr>
            <a:picLocks noChangeAspect="1" noChangeArrowheads="1"/>
          </p:cNvPicPr>
          <p:nvPr/>
        </p:nvPicPr>
        <p:blipFill>
          <a:blip r:embed="rId2" cstate="print">
            <a:clrChange>
              <a:clrFrom>
                <a:srgbClr val="FEFEFE"/>
              </a:clrFrom>
              <a:clrTo>
                <a:srgbClr val="FEFEFE">
                  <a:alpha val="0"/>
                </a:srgbClr>
              </a:clrTo>
            </a:clrChange>
          </a:blip>
          <a:srcRect l="14976" r="15572"/>
          <a:stretch>
            <a:fillRect/>
          </a:stretch>
        </p:blipFill>
        <p:spPr bwMode="auto">
          <a:xfrm>
            <a:off x="5000628" y="642924"/>
            <a:ext cx="1143008" cy="16253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l="8602" r="22582"/>
          <a:stretch>
            <a:fillRect/>
          </a:stretch>
        </p:blipFill>
        <p:spPr bwMode="auto">
          <a:xfrm>
            <a:off x="6643702" y="714362"/>
            <a:ext cx="1143008" cy="16253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srcRect r="47272"/>
          <a:stretch>
            <a:fillRect/>
          </a:stretch>
        </p:blipFill>
        <p:spPr bwMode="auto">
          <a:xfrm>
            <a:off x="5000628" y="2714626"/>
            <a:ext cx="1285884" cy="16198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srcRect t="13186"/>
          <a:stretch>
            <a:fillRect/>
          </a:stretch>
        </p:blipFill>
        <p:spPr bwMode="auto">
          <a:xfrm>
            <a:off x="6348146" y="2786064"/>
            <a:ext cx="2438696" cy="1411025"/>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par>
                          <p:cTn id="19" fill="hold">
                            <p:stCondLst>
                              <p:cond delay="2000"/>
                            </p:stCondLst>
                            <p:childTnLst>
                              <p:par>
                                <p:cTn id="20" presetID="8" presetClass="entr" presetSubtype="1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amond(in)">
                                      <p:cBhvr>
                                        <p:cTn id="22" dur="2000"/>
                                        <p:tgtEl>
                                          <p:spTgt spid="4"/>
                                        </p:tgtEl>
                                      </p:cBhvr>
                                    </p:animEffect>
                                  </p:childTnLst>
                                </p:cTn>
                              </p:par>
                            </p:childTnLst>
                          </p:cTn>
                        </p:par>
                        <p:par>
                          <p:cTn id="23" fill="hold">
                            <p:stCondLst>
                              <p:cond delay="4000"/>
                            </p:stCondLst>
                            <p:childTnLst>
                              <p:par>
                                <p:cTn id="24" presetID="8"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amond(in)">
                                      <p:cBhvr>
                                        <p:cTn id="26" dur="2000"/>
                                        <p:tgtEl>
                                          <p:spTgt spid="5"/>
                                        </p:tgtEl>
                                      </p:cBhvr>
                                    </p:animEffect>
                                  </p:childTnLst>
                                </p:cTn>
                              </p:par>
                            </p:childTnLst>
                          </p:cTn>
                        </p:par>
                        <p:par>
                          <p:cTn id="27" fill="hold">
                            <p:stCondLst>
                              <p:cond delay="6000"/>
                            </p:stCondLst>
                            <p:childTnLst>
                              <p:par>
                                <p:cTn id="28" presetID="8" presetClass="entr" presetSubtype="16"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amond(in)">
                                      <p:cBhvr>
                                        <p:cTn id="30" dur="2000"/>
                                        <p:tgtEl>
                                          <p:spTgt spid="6"/>
                                        </p:tgtEl>
                                      </p:cBhvr>
                                    </p:animEffect>
                                  </p:childTnLst>
                                </p:cTn>
                              </p:par>
                            </p:childTnLst>
                          </p:cTn>
                        </p:par>
                        <p:par>
                          <p:cTn id="31" fill="hold">
                            <p:stCondLst>
                              <p:cond delay="8000"/>
                            </p:stCondLst>
                            <p:childTnLst>
                              <p:par>
                                <p:cTn id="32" presetID="8" presetClass="entr" presetSubtype="16"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amond(in)">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2938" y="285751"/>
            <a:ext cx="7772400" cy="761999"/>
          </a:xfrm>
          <a:prstGeom prst="rect">
            <a:avLst/>
          </a:prstGeom>
        </p:spPr>
        <p:txBody>
          <a:bodyPr anchor="ctr">
            <a:normAutofit lnSpcReduction="1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4400" b="1" dirty="0" smtClean="0">
                <a:solidFill>
                  <a:srgbClr val="FF0000"/>
                </a:solidFill>
                <a:latin typeface="Arial" charset="0"/>
              </a:rPr>
              <a:t>FYI</a:t>
            </a:r>
            <a:endParaRPr lang="id-ID" altLang="en-US" sz="4400" b="1" dirty="0">
              <a:solidFill>
                <a:srgbClr val="FF0000"/>
              </a:solidFill>
              <a:latin typeface="Arial" charset="0"/>
            </a:endParaRPr>
          </a:p>
        </p:txBody>
      </p:sp>
      <p:sp>
        <p:nvSpPr>
          <p:cNvPr id="3" name="Content Placeholder 2"/>
          <p:cNvSpPr txBox="1">
            <a:spLocks/>
          </p:cNvSpPr>
          <p:nvPr/>
        </p:nvSpPr>
        <p:spPr>
          <a:xfrm>
            <a:off x="600076" y="1357304"/>
            <a:ext cx="7901014" cy="171451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r>
              <a:rPr lang="en-US" altLang="en-US" sz="2800" dirty="0" smtClean="0">
                <a:latin typeface="Arial" charset="0"/>
                <a:cs typeface="Arial" charset="0"/>
              </a:rPr>
              <a:t>In western culture, people treat their </a:t>
            </a:r>
            <a:r>
              <a:rPr lang="en-US" altLang="en-US" sz="2800" dirty="0" smtClean="0">
                <a:solidFill>
                  <a:srgbClr val="00B050"/>
                </a:solidFill>
                <a:latin typeface="Arial" charset="0"/>
                <a:cs typeface="Arial" charset="0"/>
              </a:rPr>
              <a:t>pets</a:t>
            </a:r>
            <a:r>
              <a:rPr lang="en-US" altLang="en-US" sz="2800" dirty="0" smtClean="0">
                <a:latin typeface="Arial" charset="0"/>
                <a:cs typeface="Arial" charset="0"/>
              </a:rPr>
              <a:t> as their </a:t>
            </a:r>
            <a:r>
              <a:rPr lang="en-US" altLang="en-US" sz="2800" dirty="0" smtClean="0">
                <a:solidFill>
                  <a:srgbClr val="00B050"/>
                </a:solidFill>
                <a:latin typeface="Arial" charset="0"/>
                <a:cs typeface="Arial" charset="0"/>
              </a:rPr>
              <a:t>family</a:t>
            </a:r>
            <a:r>
              <a:rPr lang="en-US" altLang="en-US" sz="2800" dirty="0" smtClean="0">
                <a:solidFill>
                  <a:srgbClr val="7030A0"/>
                </a:solidFill>
                <a:latin typeface="Arial" charset="0"/>
                <a:cs typeface="Arial" charset="0"/>
              </a:rPr>
              <a:t> </a:t>
            </a:r>
            <a:r>
              <a:rPr lang="en-US" altLang="en-US" sz="2800" dirty="0" smtClean="0">
                <a:solidFill>
                  <a:srgbClr val="00B050"/>
                </a:solidFill>
                <a:latin typeface="Arial" charset="0"/>
                <a:cs typeface="Arial" charset="0"/>
              </a:rPr>
              <a:t>members</a:t>
            </a:r>
            <a:r>
              <a:rPr lang="en-US" altLang="en-US" sz="2800" dirty="0" smtClean="0">
                <a:latin typeface="Arial" charset="0"/>
                <a:cs typeface="Arial" charset="0"/>
              </a:rPr>
              <a:t>.</a:t>
            </a:r>
          </a:p>
          <a:p>
            <a:pPr marL="514350" indent="-514350"/>
            <a:r>
              <a:rPr lang="en-US" altLang="en-US" sz="2800" dirty="0" smtClean="0">
                <a:latin typeface="Arial" charset="0"/>
                <a:cs typeface="Arial" charset="0"/>
              </a:rPr>
              <a:t>The pronouns for a pet can be </a:t>
            </a:r>
            <a:r>
              <a:rPr lang="en-US" altLang="en-US" sz="2800" i="1" dirty="0" smtClean="0">
                <a:solidFill>
                  <a:srgbClr val="00B050"/>
                </a:solidFill>
                <a:latin typeface="Arial" charset="0"/>
                <a:cs typeface="Arial" charset="0"/>
              </a:rPr>
              <a:t>he</a:t>
            </a:r>
            <a:r>
              <a:rPr lang="en-US" altLang="en-US" sz="2800" i="1" dirty="0" smtClean="0">
                <a:latin typeface="Arial" charset="0"/>
                <a:cs typeface="Arial" charset="0"/>
              </a:rPr>
              <a:t> </a:t>
            </a:r>
            <a:r>
              <a:rPr lang="en-US" altLang="en-US" sz="2800" dirty="0" smtClean="0">
                <a:latin typeface="Arial" charset="0"/>
                <a:cs typeface="Arial" charset="0"/>
              </a:rPr>
              <a:t>or </a:t>
            </a:r>
            <a:r>
              <a:rPr lang="en-US" altLang="en-US" sz="2800" i="1" dirty="0" smtClean="0">
                <a:solidFill>
                  <a:srgbClr val="00B050"/>
                </a:solidFill>
                <a:latin typeface="Arial" charset="0"/>
                <a:cs typeface="Arial" charset="0"/>
              </a:rPr>
              <a:t>she</a:t>
            </a:r>
            <a:r>
              <a:rPr lang="en-US" altLang="en-US" sz="2800" dirty="0" smtClean="0">
                <a:latin typeface="Arial" charset="0"/>
                <a:cs typeface="Arial" charset="0"/>
              </a:rPr>
              <a:t>.</a:t>
            </a:r>
            <a:endParaRPr lang="en-US" altLang="en-US" sz="2800" dirty="0" smtClean="0">
              <a:solidFill>
                <a:srgbClr val="00B05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 calcmode="lin" valueType="num">
                                      <p:cBhvr>
                                        <p:cTn id="18" dur="500" fill="hold"/>
                                        <p:tgtEl>
                                          <p:spTgt spid="3"/>
                                        </p:tgtEl>
                                        <p:attrNameLst>
                                          <p:attrName>style.rotation</p:attrName>
                                        </p:attrNameLst>
                                      </p:cBhvr>
                                      <p:tavLst>
                                        <p:tav tm="0">
                                          <p:val>
                                            <p:fltVal val="360"/>
                                          </p:val>
                                        </p:tav>
                                        <p:tav tm="100000">
                                          <p:val>
                                            <p:fltVal val="0"/>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2938" y="285751"/>
            <a:ext cx="7772400" cy="761999"/>
          </a:xfrm>
          <a:prstGeom prst="rect">
            <a:avLst/>
          </a:prstGeom>
        </p:spPr>
        <p:txBody>
          <a:bodyPr anchor="ctr">
            <a:normAutofit lnSpcReduction="1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4400" b="1" dirty="0" smtClean="0">
                <a:solidFill>
                  <a:srgbClr val="FF0000"/>
                </a:solidFill>
                <a:latin typeface="Arial" charset="0"/>
              </a:rPr>
              <a:t>Summary</a:t>
            </a:r>
            <a:endParaRPr lang="id-ID" altLang="en-US" sz="4400" b="1" dirty="0">
              <a:solidFill>
                <a:srgbClr val="FF0000"/>
              </a:solidFill>
              <a:latin typeface="Arial" charset="0"/>
            </a:endParaRPr>
          </a:p>
        </p:txBody>
      </p:sp>
      <p:sp>
        <p:nvSpPr>
          <p:cNvPr id="3" name="Content Placeholder 2"/>
          <p:cNvSpPr txBox="1">
            <a:spLocks/>
          </p:cNvSpPr>
          <p:nvPr/>
        </p:nvSpPr>
        <p:spPr>
          <a:xfrm>
            <a:off x="600076" y="1142990"/>
            <a:ext cx="7901014" cy="328614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r>
              <a:rPr lang="en-US" altLang="en-US" sz="2200" dirty="0" smtClean="0">
                <a:latin typeface="Arial" charset="0"/>
                <a:cs typeface="Arial" charset="0"/>
              </a:rPr>
              <a:t>A descriptive text consists of the </a:t>
            </a:r>
            <a:r>
              <a:rPr lang="en-US" altLang="en-US" sz="2200" dirty="0" smtClean="0">
                <a:solidFill>
                  <a:srgbClr val="00B050"/>
                </a:solidFill>
                <a:latin typeface="Arial" charset="0"/>
                <a:cs typeface="Arial" charset="0"/>
              </a:rPr>
              <a:t>topic</a:t>
            </a:r>
            <a:r>
              <a:rPr lang="en-US" altLang="en-US" sz="2200" dirty="0" smtClean="0">
                <a:latin typeface="Arial" charset="0"/>
                <a:cs typeface="Arial" charset="0"/>
              </a:rPr>
              <a:t> and the </a:t>
            </a:r>
            <a:r>
              <a:rPr lang="en-US" altLang="en-US" sz="2200" dirty="0" smtClean="0">
                <a:solidFill>
                  <a:srgbClr val="00B050"/>
                </a:solidFill>
                <a:latin typeface="Arial" charset="0"/>
                <a:cs typeface="Arial" charset="0"/>
              </a:rPr>
              <a:t>detailed information</a:t>
            </a:r>
            <a:r>
              <a:rPr lang="en-US" altLang="en-US" sz="2200" dirty="0" smtClean="0">
                <a:latin typeface="Arial" charset="0"/>
                <a:cs typeface="Arial" charset="0"/>
              </a:rPr>
              <a:t>.</a:t>
            </a:r>
          </a:p>
          <a:p>
            <a:pPr marL="514350" indent="-514350"/>
            <a:r>
              <a:rPr lang="en-US" altLang="en-US" sz="2200" dirty="0" smtClean="0">
                <a:latin typeface="Arial" charset="0"/>
                <a:cs typeface="Arial" charset="0"/>
              </a:rPr>
              <a:t>Information to describe people: </a:t>
            </a:r>
            <a:r>
              <a:rPr lang="en-US" altLang="en-US" sz="2200" dirty="0" smtClean="0">
                <a:solidFill>
                  <a:srgbClr val="00B050"/>
                </a:solidFill>
                <a:latin typeface="Arial" charset="0"/>
                <a:cs typeface="Arial" charset="0"/>
              </a:rPr>
              <a:t>name, job, age, personality, physical appearance, behavior</a:t>
            </a:r>
          </a:p>
          <a:p>
            <a:pPr marL="514350" indent="-514350"/>
            <a:r>
              <a:rPr lang="en-US" altLang="en-US" sz="2200" dirty="0" smtClean="0">
                <a:latin typeface="Arial" charset="0"/>
                <a:cs typeface="Arial" charset="0"/>
              </a:rPr>
              <a:t>Information to describe things: </a:t>
            </a:r>
            <a:r>
              <a:rPr lang="en-US" altLang="en-US" sz="2200" dirty="0" smtClean="0">
                <a:solidFill>
                  <a:srgbClr val="00B050"/>
                </a:solidFill>
                <a:latin typeface="Arial" charset="0"/>
                <a:cs typeface="Arial" charset="0"/>
              </a:rPr>
              <a:t>color, size, parts of things</a:t>
            </a:r>
          </a:p>
          <a:p>
            <a:pPr marL="514350" indent="-514350"/>
            <a:r>
              <a:rPr lang="en-US" altLang="en-US" sz="2200" dirty="0" smtClean="0">
                <a:latin typeface="Arial" charset="0"/>
                <a:cs typeface="Arial" charset="0"/>
              </a:rPr>
              <a:t>Information to describe pets: </a:t>
            </a:r>
            <a:r>
              <a:rPr lang="en-US" altLang="en-US" sz="2200" dirty="0" smtClean="0">
                <a:solidFill>
                  <a:srgbClr val="00B050"/>
                </a:solidFill>
                <a:latin typeface="Arial" charset="0"/>
                <a:cs typeface="Arial" charset="0"/>
              </a:rPr>
              <a:t>name, kind of animal, body parts of animal, quality/character, behavior</a:t>
            </a:r>
          </a:p>
          <a:p>
            <a:pPr marL="514350" indent="-514350"/>
            <a:r>
              <a:rPr lang="en-US" altLang="en-US" sz="2200" dirty="0" smtClean="0">
                <a:latin typeface="Arial" charset="0"/>
                <a:cs typeface="Arial" charset="0"/>
              </a:rPr>
              <a:t>We describe people, animals, or things </a:t>
            </a:r>
            <a:r>
              <a:rPr lang="en-US" altLang="en-US" sz="2200" dirty="0" smtClean="0">
                <a:solidFill>
                  <a:srgbClr val="00B050"/>
                </a:solidFill>
                <a:latin typeface="Arial" charset="0"/>
                <a:cs typeface="Arial" charset="0"/>
              </a:rPr>
              <a:t>to introduce, identify, or express good or bad things about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 calcmode="lin" valueType="num">
                                      <p:cBhvr>
                                        <p:cTn id="18" dur="500" fill="hold"/>
                                        <p:tgtEl>
                                          <p:spTgt spid="3"/>
                                        </p:tgtEl>
                                        <p:attrNameLst>
                                          <p:attrName>style.rotation</p:attrName>
                                        </p:attrNameLst>
                                      </p:cBhvr>
                                      <p:tavLst>
                                        <p:tav tm="0">
                                          <p:val>
                                            <p:fltVal val="360"/>
                                          </p:val>
                                        </p:tav>
                                        <p:tav tm="100000">
                                          <p:val>
                                            <p:fltVal val="0"/>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ELISA\ERLANGGA LISA\2017\TEMPLATE PPT\SMP Mts English on Sky (K13)\banner isi.png"/>
          <p:cNvPicPr>
            <a:picLocks noChangeAspect="1" noChangeArrowheads="1"/>
          </p:cNvPicPr>
          <p:nvPr/>
        </p:nvPicPr>
        <p:blipFill rotWithShape="1">
          <a:blip r:embed="rId2">
            <a:extLst>
              <a:ext uri="{28A0092B-C50C-407E-A947-70E740481C1C}">
                <a14:useLocalDpi xmlns:a14="http://schemas.microsoft.com/office/drawing/2010/main" val="0"/>
              </a:ext>
            </a:extLst>
          </a:blip>
          <a:srcRect l="16570"/>
          <a:stretch/>
        </p:blipFill>
        <p:spPr bwMode="auto">
          <a:xfrm>
            <a:off x="0" y="2614612"/>
            <a:ext cx="9144000" cy="2528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ELISA\ERLANGGA LISA\2017\TEMPLATE PPT\SMP Mts English on Sky (K13)\logo e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425" y="0"/>
            <a:ext cx="2060575" cy="15303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1047750"/>
            <a:ext cx="82296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smtClean="0">
                <a:solidFill>
                  <a:srgbClr val="00B0F0"/>
                </a:solidFill>
                <a:latin typeface="Arial" charset="0"/>
                <a:cs typeface="Arial" charset="0"/>
              </a:rPr>
              <a:t>Say them.</a:t>
            </a:r>
            <a:endParaRPr lang="id-ID" altLang="en-US" sz="3600" b="1" dirty="0" smtClean="0">
              <a:solidFill>
                <a:srgbClr val="00B0F0"/>
              </a:solidFill>
              <a:latin typeface="Arial" charset="0"/>
              <a:cs typeface="Arial" charset="0"/>
            </a:endParaRPr>
          </a:p>
        </p:txBody>
      </p:sp>
      <p:sp>
        <p:nvSpPr>
          <p:cNvPr id="11" name="Title 1"/>
          <p:cNvSpPr txBox="1">
            <a:spLocks/>
          </p:cNvSpPr>
          <p:nvPr/>
        </p:nvSpPr>
        <p:spPr>
          <a:xfrm>
            <a:off x="85748" y="304790"/>
            <a:ext cx="7772400" cy="838200"/>
          </a:xfrm>
          <a:prstGeom prst="rect">
            <a:avLst/>
          </a:prstGeom>
        </p:spPr>
        <p:txBody>
          <a:bodyPr anchor="ctr">
            <a:normAutofit fontScale="77500" lnSpcReduction="2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4400" b="1" dirty="0">
                <a:solidFill>
                  <a:srgbClr val="FF0000"/>
                </a:solidFill>
                <a:latin typeface="Arial" charset="0"/>
              </a:rPr>
              <a:t>1. </a:t>
            </a:r>
            <a:r>
              <a:rPr lang="en-US" altLang="en-US" sz="4400" b="1" dirty="0" smtClean="0">
                <a:solidFill>
                  <a:srgbClr val="FF0000"/>
                </a:solidFill>
                <a:latin typeface="Arial" charset="0"/>
              </a:rPr>
              <a:t>What does your brother look like?</a:t>
            </a:r>
            <a:endParaRPr lang="id-ID" altLang="en-US" sz="4400" b="1" dirty="0">
              <a:solidFill>
                <a:srgbClr val="FF0000"/>
              </a:solidFill>
              <a:latin typeface="Arial" charset="0"/>
            </a:endParaRPr>
          </a:p>
        </p:txBody>
      </p:sp>
      <p:sp>
        <p:nvSpPr>
          <p:cNvPr id="12" name="Flowchart: Alternate Process 11"/>
          <p:cNvSpPr/>
          <p:nvPr/>
        </p:nvSpPr>
        <p:spPr>
          <a:xfrm>
            <a:off x="857224" y="3562366"/>
            <a:ext cx="3652868" cy="866768"/>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Anton is tall and Dino is short.</a:t>
            </a:r>
            <a:endParaRPr lang="id-ID" altLang="en-US" sz="2400" dirty="0">
              <a:solidFill>
                <a:schemeClr val="bg1"/>
              </a:solidFill>
            </a:endParaRPr>
          </a:p>
        </p:txBody>
      </p:sp>
      <p:sp>
        <p:nvSpPr>
          <p:cNvPr id="13" name="Flowchart: Alternate Process 12"/>
          <p:cNvSpPr/>
          <p:nvPr/>
        </p:nvSpPr>
        <p:spPr>
          <a:xfrm>
            <a:off x="4705346" y="3571882"/>
            <a:ext cx="3652868" cy="866768"/>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Mira is young and Mrs. Hera is old.</a:t>
            </a:r>
            <a:endParaRPr lang="id-ID" altLang="en-US" sz="2400" dirty="0">
              <a:solidFill>
                <a:schemeClr val="bg1"/>
              </a:solidFill>
            </a:endParaRPr>
          </a:p>
        </p:txBody>
      </p:sp>
      <p:pic>
        <p:nvPicPr>
          <p:cNvPr id="8" name="Picture 2"/>
          <p:cNvPicPr>
            <a:picLocks noChangeAspect="1" noChangeArrowheads="1"/>
          </p:cNvPicPr>
          <p:nvPr/>
        </p:nvPicPr>
        <p:blipFill>
          <a:blip r:embed="rId4"/>
          <a:stretch>
            <a:fillRect/>
          </a:stretch>
        </p:blipFill>
        <p:spPr bwMode="auto">
          <a:xfrm>
            <a:off x="1996154" y="1643241"/>
            <a:ext cx="1218523" cy="17857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stretch>
            <a:fillRect/>
          </a:stretch>
        </p:blipFill>
        <p:spPr bwMode="auto">
          <a:xfrm>
            <a:off x="5738473" y="1571618"/>
            <a:ext cx="1581593" cy="19288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21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400" decel="100000"/>
                                        <p:tgtEl>
                                          <p:spTgt spid="4"/>
                                        </p:tgtEl>
                                      </p:cBhvr>
                                    </p:animEffect>
                                    <p:anim calcmode="lin" valueType="num">
                                      <p:cBhvr>
                                        <p:cTn id="13" dur="400" decel="100000" fill="hold"/>
                                        <p:tgtEl>
                                          <p:spTgt spid="4"/>
                                        </p:tgtEl>
                                        <p:attrNameLst>
                                          <p:attrName>style.rotation</p:attrName>
                                        </p:attrNameLst>
                                      </p:cBhvr>
                                      <p:tavLst>
                                        <p:tav tm="0">
                                          <p:val>
                                            <p:fltVal val="-90"/>
                                          </p:val>
                                        </p:tav>
                                        <p:tav tm="100000">
                                          <p:val>
                                            <p:fltVal val="0"/>
                                          </p:val>
                                        </p:tav>
                                      </p:tavLst>
                                    </p:anim>
                                    <p:anim calcmode="lin" valueType="num">
                                      <p:cBhvr>
                                        <p:cTn id="14" dur="400" decel="100000" fill="hold"/>
                                        <p:tgtEl>
                                          <p:spTgt spid="4"/>
                                        </p:tgtEl>
                                        <p:attrNameLst>
                                          <p:attrName>ppt_x</p:attrName>
                                        </p:attrNameLst>
                                      </p:cBhvr>
                                      <p:tavLst>
                                        <p:tav tm="0">
                                          <p:val>
                                            <p:strVal val="#ppt_x+0.4"/>
                                          </p:val>
                                        </p:tav>
                                        <p:tav tm="100000">
                                          <p:val>
                                            <p:strVal val="#ppt_x-0.05"/>
                                          </p:val>
                                        </p:tav>
                                      </p:tavLst>
                                    </p:anim>
                                    <p:anim calcmode="lin" valueType="num">
                                      <p:cBhvr>
                                        <p:cTn id="15" dur="400" decel="100000" fill="hold"/>
                                        <p:tgtEl>
                                          <p:spTgt spid="4"/>
                                        </p:tgtEl>
                                        <p:attrNameLst>
                                          <p:attrName>ppt_y</p:attrName>
                                        </p:attrNameLst>
                                      </p:cBhvr>
                                      <p:tavLst>
                                        <p:tav tm="0">
                                          <p:val>
                                            <p:strVal val="#ppt_y-0.4"/>
                                          </p:val>
                                        </p:tav>
                                        <p:tav tm="100000">
                                          <p:val>
                                            <p:strVal val="#ppt_y+0.1"/>
                                          </p:val>
                                        </p:tav>
                                      </p:tavLst>
                                    </p:anim>
                                    <p:anim calcmode="lin" valueType="num">
                                      <p:cBhvr>
                                        <p:cTn id="16" dur="100" accel="100000" fill="hold">
                                          <p:stCondLst>
                                            <p:cond delay="400"/>
                                          </p:stCondLst>
                                        </p:cTn>
                                        <p:tgtEl>
                                          <p:spTgt spid="4"/>
                                        </p:tgtEl>
                                        <p:attrNameLst>
                                          <p:attrName>ppt_x</p:attrName>
                                        </p:attrNameLst>
                                      </p:cBhvr>
                                      <p:tavLst>
                                        <p:tav tm="0">
                                          <p:val>
                                            <p:strVal val="#ppt_x-0.05"/>
                                          </p:val>
                                        </p:tav>
                                        <p:tav tm="100000">
                                          <p:val>
                                            <p:strVal val="#ppt_x"/>
                                          </p:val>
                                        </p:tav>
                                      </p:tavLst>
                                    </p:anim>
                                    <p:anim calcmode="lin" valueType="num">
                                      <p:cBhvr>
                                        <p:cTn id="17" dur="100" accel="100000" fill="hold">
                                          <p:stCondLst>
                                            <p:cond delay="400"/>
                                          </p:stCondLst>
                                        </p:cTn>
                                        <p:tgtEl>
                                          <p:spTgt spid="4"/>
                                        </p:tgtEl>
                                        <p:attrNameLst>
                                          <p:attrName>ppt_y</p:attrName>
                                        </p:attrNameLst>
                                      </p:cBhvr>
                                      <p:tavLst>
                                        <p:tav tm="0">
                                          <p:val>
                                            <p:strVal val="#ppt_y+0.1"/>
                                          </p:val>
                                        </p:tav>
                                        <p:tav tm="100000">
                                          <p:val>
                                            <p:strVal val="#ppt_y"/>
                                          </p:val>
                                        </p:tav>
                                      </p:tavLst>
                                    </p:anim>
                                  </p:childTnLst>
                                </p:cTn>
                              </p:par>
                            </p:childTnLst>
                          </p:cTn>
                        </p:par>
                        <p:par>
                          <p:cTn id="18" fill="hold">
                            <p:stCondLst>
                              <p:cond delay="1000"/>
                            </p:stCondLst>
                            <p:childTnLst>
                              <p:par>
                                <p:cTn id="19" presetID="8"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30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amond(in)">
                                      <p:cBhvr>
                                        <p:cTn id="31" dur="2000"/>
                                        <p:tgtEl>
                                          <p:spTgt spid="9"/>
                                        </p:tgtEl>
                                      </p:cBhvr>
                                    </p:animEffect>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ELISA\ERLANGGA LISA\2017\TEMPLATE PPT\SMP Mts English on Sky (K13)\banner isi.png"/>
          <p:cNvPicPr>
            <a:picLocks noChangeAspect="1" noChangeArrowheads="1"/>
          </p:cNvPicPr>
          <p:nvPr/>
        </p:nvPicPr>
        <p:blipFill rotWithShape="1">
          <a:blip r:embed="rId2">
            <a:extLst>
              <a:ext uri="{28A0092B-C50C-407E-A947-70E740481C1C}">
                <a14:useLocalDpi xmlns:a14="http://schemas.microsoft.com/office/drawing/2010/main" val="0"/>
              </a:ext>
            </a:extLst>
          </a:blip>
          <a:srcRect l="16570"/>
          <a:stretch/>
        </p:blipFill>
        <p:spPr bwMode="auto">
          <a:xfrm>
            <a:off x="0" y="2614612"/>
            <a:ext cx="9144000" cy="2528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ELISA\ERLANGGA LISA\2017\TEMPLATE PPT\SMP Mts English on Sky (K13)\logo e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425" y="0"/>
            <a:ext cx="2060575" cy="15303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28610"/>
            <a:ext cx="82296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smtClean="0">
                <a:solidFill>
                  <a:srgbClr val="00B0F0"/>
                </a:solidFill>
                <a:latin typeface="Arial" charset="0"/>
                <a:cs typeface="Arial" charset="0"/>
              </a:rPr>
              <a:t>Say them.</a:t>
            </a:r>
            <a:endParaRPr lang="id-ID" altLang="en-US" sz="3600" b="1" dirty="0" smtClean="0">
              <a:solidFill>
                <a:srgbClr val="00B0F0"/>
              </a:solidFill>
              <a:latin typeface="Arial" charset="0"/>
              <a:cs typeface="Arial" charset="0"/>
            </a:endParaRPr>
          </a:p>
        </p:txBody>
      </p:sp>
      <p:sp>
        <p:nvSpPr>
          <p:cNvPr id="12" name="Flowchart: Alternate Process 11"/>
          <p:cNvSpPr/>
          <p:nvPr/>
        </p:nvSpPr>
        <p:spPr>
          <a:xfrm>
            <a:off x="857224" y="3562366"/>
            <a:ext cx="3652868" cy="866768"/>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Dana is beautiful and Harry is handsome.</a:t>
            </a:r>
            <a:endParaRPr lang="id-ID" altLang="en-US" sz="2400" dirty="0">
              <a:solidFill>
                <a:schemeClr val="bg1"/>
              </a:solidFill>
            </a:endParaRPr>
          </a:p>
        </p:txBody>
      </p:sp>
      <p:sp>
        <p:nvSpPr>
          <p:cNvPr id="13" name="Flowchart: Alternate Process 12"/>
          <p:cNvSpPr/>
          <p:nvPr/>
        </p:nvSpPr>
        <p:spPr>
          <a:xfrm>
            <a:off x="4705346" y="3571882"/>
            <a:ext cx="3652868" cy="866768"/>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Rio is thin and </a:t>
            </a:r>
            <a:r>
              <a:rPr lang="en-US" altLang="en-US" sz="2400" dirty="0" err="1" smtClean="0">
                <a:solidFill>
                  <a:schemeClr val="bg1"/>
                </a:solidFill>
              </a:rPr>
              <a:t>Hasan</a:t>
            </a:r>
            <a:r>
              <a:rPr lang="en-US" altLang="en-US" sz="2400" dirty="0" smtClean="0">
                <a:solidFill>
                  <a:schemeClr val="bg1"/>
                </a:solidFill>
              </a:rPr>
              <a:t> is chubby.</a:t>
            </a:r>
            <a:endParaRPr lang="id-ID" altLang="en-US" sz="2400" dirty="0">
              <a:solidFill>
                <a:schemeClr val="bg1"/>
              </a:solidFill>
            </a:endParaRPr>
          </a:p>
        </p:txBody>
      </p:sp>
      <p:pic>
        <p:nvPicPr>
          <p:cNvPr id="7" name="Picture 2"/>
          <p:cNvPicPr>
            <a:picLocks noChangeAspect="1" noChangeArrowheads="1"/>
          </p:cNvPicPr>
          <p:nvPr/>
        </p:nvPicPr>
        <p:blipFill>
          <a:blip r:embed="rId4"/>
          <a:stretch>
            <a:fillRect/>
          </a:stretch>
        </p:blipFill>
        <p:spPr bwMode="auto">
          <a:xfrm>
            <a:off x="1714576" y="1032154"/>
            <a:ext cx="857160" cy="23966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stretch>
            <a:fillRect/>
          </a:stretch>
        </p:blipFill>
        <p:spPr bwMode="auto">
          <a:xfrm>
            <a:off x="5572132" y="1000114"/>
            <a:ext cx="2004533" cy="23664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a:stretch>
            <a:fillRect/>
          </a:stretch>
        </p:blipFill>
        <p:spPr bwMode="auto">
          <a:xfrm>
            <a:off x="2857488" y="932334"/>
            <a:ext cx="964313" cy="242505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21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 decel="100000"/>
                                        <p:tgtEl>
                                          <p:spTgt spid="4"/>
                                        </p:tgtEl>
                                      </p:cBhvr>
                                    </p:animEffect>
                                    <p:anim calcmode="lin" valueType="num">
                                      <p:cBhvr>
                                        <p:cTn id="8" dur="400" decel="100000" fill="hold"/>
                                        <p:tgtEl>
                                          <p:spTgt spid="4"/>
                                        </p:tgtEl>
                                        <p:attrNameLst>
                                          <p:attrName>style.rotation</p:attrName>
                                        </p:attrNameLst>
                                      </p:cBhvr>
                                      <p:tavLst>
                                        <p:tav tm="0">
                                          <p:val>
                                            <p:fltVal val="-90"/>
                                          </p:val>
                                        </p:tav>
                                        <p:tav tm="100000">
                                          <p:val>
                                            <p:fltVal val="0"/>
                                          </p:val>
                                        </p:tav>
                                      </p:tavLst>
                                    </p:anim>
                                    <p:anim calcmode="lin" valueType="num">
                                      <p:cBhvr>
                                        <p:cTn id="9" dur="400" decel="100000" fill="hold"/>
                                        <p:tgtEl>
                                          <p:spTgt spid="4"/>
                                        </p:tgtEl>
                                        <p:attrNameLst>
                                          <p:attrName>ppt_x</p:attrName>
                                        </p:attrNameLst>
                                      </p:cBhvr>
                                      <p:tavLst>
                                        <p:tav tm="0">
                                          <p:val>
                                            <p:strVal val="#ppt_x+0.4"/>
                                          </p:val>
                                        </p:tav>
                                        <p:tav tm="100000">
                                          <p:val>
                                            <p:strVal val="#ppt_x-0.05"/>
                                          </p:val>
                                        </p:tav>
                                      </p:tavLst>
                                    </p:anim>
                                    <p:anim calcmode="lin" valueType="num">
                                      <p:cBhvr>
                                        <p:cTn id="10" dur="400" decel="100000" fill="hold"/>
                                        <p:tgtEl>
                                          <p:spTgt spid="4"/>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4"/>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500"/>
                            </p:stCondLst>
                            <p:childTnLst>
                              <p:par>
                                <p:cTn id="14" presetID="8"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par>
                                <p:cTn id="17" presetID="8"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2000"/>
                                        <p:tgtEl>
                                          <p:spTgt spid="9"/>
                                        </p:tgtEl>
                                      </p:cBhvr>
                                    </p:animEffect>
                                  </p:child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amond(in)">
                                      <p:cBhvr>
                                        <p:cTn id="29" dur="2000"/>
                                        <p:tgtEl>
                                          <p:spTgt spid="8"/>
                                        </p:tgtEl>
                                      </p:cBhvr>
                                    </p:animEffect>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ELISA\ERLANGGA LISA\2017\TEMPLATE PPT\SMP Mts English on Sky (K13)\banner isi.png"/>
          <p:cNvPicPr>
            <a:picLocks noChangeAspect="1" noChangeArrowheads="1"/>
          </p:cNvPicPr>
          <p:nvPr/>
        </p:nvPicPr>
        <p:blipFill rotWithShape="1">
          <a:blip r:embed="rId2">
            <a:extLst>
              <a:ext uri="{28A0092B-C50C-407E-A947-70E740481C1C}">
                <a14:useLocalDpi xmlns:a14="http://schemas.microsoft.com/office/drawing/2010/main" val="0"/>
              </a:ext>
            </a:extLst>
          </a:blip>
          <a:srcRect l="16570"/>
          <a:stretch/>
        </p:blipFill>
        <p:spPr bwMode="auto">
          <a:xfrm>
            <a:off x="0" y="2614612"/>
            <a:ext cx="9144000" cy="2528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ELISA\ERLANGGA LISA\2017\TEMPLATE PPT\SMP Mts English on Sky (K13)\logo e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425" y="0"/>
            <a:ext cx="2060575" cy="15303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28610"/>
            <a:ext cx="82296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smtClean="0">
                <a:solidFill>
                  <a:srgbClr val="00B0F0"/>
                </a:solidFill>
                <a:latin typeface="Arial" charset="0"/>
                <a:cs typeface="Arial" charset="0"/>
              </a:rPr>
              <a:t>Say them.</a:t>
            </a:r>
            <a:endParaRPr lang="id-ID" altLang="en-US" sz="3600" b="1" dirty="0" smtClean="0">
              <a:solidFill>
                <a:srgbClr val="00B0F0"/>
              </a:solidFill>
              <a:latin typeface="Arial" charset="0"/>
              <a:cs typeface="Arial" charset="0"/>
            </a:endParaRPr>
          </a:p>
        </p:txBody>
      </p:sp>
      <p:sp>
        <p:nvSpPr>
          <p:cNvPr id="12" name="Flowchart: Alternate Process 11"/>
          <p:cNvSpPr/>
          <p:nvPr/>
        </p:nvSpPr>
        <p:spPr>
          <a:xfrm>
            <a:off x="857224" y="3562366"/>
            <a:ext cx="3652868" cy="866768"/>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She has short straight hair.</a:t>
            </a:r>
            <a:endParaRPr lang="id-ID" altLang="en-US" sz="2400" dirty="0">
              <a:solidFill>
                <a:schemeClr val="bg1"/>
              </a:solidFill>
            </a:endParaRPr>
          </a:p>
        </p:txBody>
      </p:sp>
      <p:sp>
        <p:nvSpPr>
          <p:cNvPr id="13" name="Flowchart: Alternate Process 12"/>
          <p:cNvSpPr/>
          <p:nvPr/>
        </p:nvSpPr>
        <p:spPr>
          <a:xfrm>
            <a:off x="4705346" y="3571882"/>
            <a:ext cx="3652868" cy="866768"/>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She has long wavy hair.</a:t>
            </a:r>
            <a:endParaRPr lang="id-ID" altLang="en-US" sz="2400" dirty="0">
              <a:solidFill>
                <a:schemeClr val="bg1"/>
              </a:solidFill>
            </a:endParaRPr>
          </a:p>
        </p:txBody>
      </p:sp>
      <p:pic>
        <p:nvPicPr>
          <p:cNvPr id="7" name="Picture 2"/>
          <p:cNvPicPr>
            <a:picLocks noChangeAspect="1" noChangeArrowheads="1"/>
          </p:cNvPicPr>
          <p:nvPr/>
        </p:nvPicPr>
        <p:blipFill>
          <a:blip r:embed="rId4"/>
          <a:srcRect b="69108"/>
          <a:stretch>
            <a:fillRect/>
          </a:stretch>
        </p:blipFill>
        <p:spPr bwMode="auto">
          <a:xfrm>
            <a:off x="1357290" y="1428742"/>
            <a:ext cx="2643206" cy="202939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srcRect r="34998" b="62963"/>
          <a:stretch>
            <a:fillRect/>
          </a:stretch>
        </p:blipFill>
        <p:spPr bwMode="auto">
          <a:xfrm>
            <a:off x="5500694" y="1428742"/>
            <a:ext cx="2335556" cy="207170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21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 decel="100000"/>
                                        <p:tgtEl>
                                          <p:spTgt spid="4"/>
                                        </p:tgtEl>
                                      </p:cBhvr>
                                    </p:animEffect>
                                    <p:anim calcmode="lin" valueType="num">
                                      <p:cBhvr>
                                        <p:cTn id="8" dur="400" decel="100000" fill="hold"/>
                                        <p:tgtEl>
                                          <p:spTgt spid="4"/>
                                        </p:tgtEl>
                                        <p:attrNameLst>
                                          <p:attrName>style.rotation</p:attrName>
                                        </p:attrNameLst>
                                      </p:cBhvr>
                                      <p:tavLst>
                                        <p:tav tm="0">
                                          <p:val>
                                            <p:fltVal val="-90"/>
                                          </p:val>
                                        </p:tav>
                                        <p:tav tm="100000">
                                          <p:val>
                                            <p:fltVal val="0"/>
                                          </p:val>
                                        </p:tav>
                                      </p:tavLst>
                                    </p:anim>
                                    <p:anim calcmode="lin" valueType="num">
                                      <p:cBhvr>
                                        <p:cTn id="9" dur="400" decel="100000" fill="hold"/>
                                        <p:tgtEl>
                                          <p:spTgt spid="4"/>
                                        </p:tgtEl>
                                        <p:attrNameLst>
                                          <p:attrName>ppt_x</p:attrName>
                                        </p:attrNameLst>
                                      </p:cBhvr>
                                      <p:tavLst>
                                        <p:tav tm="0">
                                          <p:val>
                                            <p:strVal val="#ppt_x+0.4"/>
                                          </p:val>
                                        </p:tav>
                                        <p:tav tm="100000">
                                          <p:val>
                                            <p:strVal val="#ppt_x-0.05"/>
                                          </p:val>
                                        </p:tav>
                                      </p:tavLst>
                                    </p:anim>
                                    <p:anim calcmode="lin" valueType="num">
                                      <p:cBhvr>
                                        <p:cTn id="10" dur="400" decel="100000" fill="hold"/>
                                        <p:tgtEl>
                                          <p:spTgt spid="4"/>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4"/>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500"/>
                            </p:stCondLst>
                            <p:childTnLst>
                              <p:par>
                                <p:cTn id="14" presetID="8"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childTnLst>
                          </p:cTn>
                        </p:par>
                        <p:par>
                          <p:cTn id="17" fill="hold">
                            <p:stCondLst>
                              <p:cond delay="2500"/>
                            </p:stCondLst>
                            <p:childTnLst>
                              <p:par>
                                <p:cTn id="18" presetID="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amond(in)">
                                      <p:cBhvr>
                                        <p:cTn id="26" dur="2000"/>
                                        <p:tgtEl>
                                          <p:spTgt spid="8"/>
                                        </p:tgtEl>
                                      </p:cBhvr>
                                    </p:animEffect>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ELISA\ERLANGGA LISA\2017\TEMPLATE PPT\SMP Mts English on Sky (K13)\banner isi.png"/>
          <p:cNvPicPr>
            <a:picLocks noChangeAspect="1" noChangeArrowheads="1"/>
          </p:cNvPicPr>
          <p:nvPr/>
        </p:nvPicPr>
        <p:blipFill rotWithShape="1">
          <a:blip r:embed="rId2">
            <a:extLst>
              <a:ext uri="{28A0092B-C50C-407E-A947-70E740481C1C}">
                <a14:useLocalDpi xmlns:a14="http://schemas.microsoft.com/office/drawing/2010/main" val="0"/>
              </a:ext>
            </a:extLst>
          </a:blip>
          <a:srcRect l="16570"/>
          <a:stretch/>
        </p:blipFill>
        <p:spPr bwMode="auto">
          <a:xfrm>
            <a:off x="0" y="2614612"/>
            <a:ext cx="9144000" cy="2528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ELISA\ERLANGGA LISA\2017\TEMPLATE PPT\SMP Mts English on Sky (K13)\logo e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425" y="0"/>
            <a:ext cx="2060575" cy="15303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28610"/>
            <a:ext cx="82296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smtClean="0">
                <a:solidFill>
                  <a:srgbClr val="00B0F0"/>
                </a:solidFill>
                <a:latin typeface="Arial" charset="0"/>
                <a:cs typeface="Arial" charset="0"/>
              </a:rPr>
              <a:t>Say them.</a:t>
            </a:r>
            <a:endParaRPr lang="id-ID" altLang="en-US" sz="3600" b="1" dirty="0" smtClean="0">
              <a:solidFill>
                <a:srgbClr val="00B0F0"/>
              </a:solidFill>
              <a:latin typeface="Arial" charset="0"/>
              <a:cs typeface="Arial" charset="0"/>
            </a:endParaRPr>
          </a:p>
        </p:txBody>
      </p:sp>
      <p:sp>
        <p:nvSpPr>
          <p:cNvPr id="12" name="Flowchart: Alternate Process 11"/>
          <p:cNvSpPr/>
          <p:nvPr/>
        </p:nvSpPr>
        <p:spPr>
          <a:xfrm>
            <a:off x="857224" y="3562366"/>
            <a:ext cx="3652868" cy="866768"/>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He has a round face.</a:t>
            </a:r>
            <a:endParaRPr lang="id-ID" altLang="en-US" sz="2400" dirty="0">
              <a:solidFill>
                <a:schemeClr val="bg1"/>
              </a:solidFill>
            </a:endParaRPr>
          </a:p>
        </p:txBody>
      </p:sp>
      <p:sp>
        <p:nvSpPr>
          <p:cNvPr id="13" name="Flowchart: Alternate Process 12"/>
          <p:cNvSpPr/>
          <p:nvPr/>
        </p:nvSpPr>
        <p:spPr>
          <a:xfrm>
            <a:off x="4705346" y="3571882"/>
            <a:ext cx="3652868" cy="866768"/>
          </a:xfrm>
          <a:prstGeom prst="flowChartAlternateProcess">
            <a:avLst/>
          </a:prstGeom>
          <a:solidFill>
            <a:schemeClr val="accent6">
              <a:lumMod val="75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dirty="0" smtClean="0">
                <a:solidFill>
                  <a:schemeClr val="bg1"/>
                </a:solidFill>
              </a:rPr>
              <a:t>He has an oval face.</a:t>
            </a:r>
            <a:endParaRPr lang="id-ID" altLang="en-US" sz="2400" dirty="0">
              <a:solidFill>
                <a:schemeClr val="bg1"/>
              </a:solidFill>
            </a:endParaRPr>
          </a:p>
        </p:txBody>
      </p:sp>
      <p:pic>
        <p:nvPicPr>
          <p:cNvPr id="7" name="Picture 2"/>
          <p:cNvPicPr>
            <a:picLocks noChangeAspect="1" noChangeArrowheads="1"/>
          </p:cNvPicPr>
          <p:nvPr/>
        </p:nvPicPr>
        <p:blipFill>
          <a:blip r:embed="rId4"/>
          <a:srcRect b="48005"/>
          <a:stretch>
            <a:fillRect/>
          </a:stretch>
        </p:blipFill>
        <p:spPr bwMode="auto">
          <a:xfrm>
            <a:off x="1669046" y="1818872"/>
            <a:ext cx="2117136" cy="168157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srcRect l="30935" b="70370"/>
          <a:stretch>
            <a:fillRect/>
          </a:stretch>
        </p:blipFill>
        <p:spPr bwMode="auto">
          <a:xfrm>
            <a:off x="5643570" y="1643056"/>
            <a:ext cx="2017022" cy="185738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21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 decel="100000"/>
                                        <p:tgtEl>
                                          <p:spTgt spid="4"/>
                                        </p:tgtEl>
                                      </p:cBhvr>
                                    </p:animEffect>
                                    <p:anim calcmode="lin" valueType="num">
                                      <p:cBhvr>
                                        <p:cTn id="8" dur="400" decel="100000" fill="hold"/>
                                        <p:tgtEl>
                                          <p:spTgt spid="4"/>
                                        </p:tgtEl>
                                        <p:attrNameLst>
                                          <p:attrName>style.rotation</p:attrName>
                                        </p:attrNameLst>
                                      </p:cBhvr>
                                      <p:tavLst>
                                        <p:tav tm="0">
                                          <p:val>
                                            <p:fltVal val="-90"/>
                                          </p:val>
                                        </p:tav>
                                        <p:tav tm="100000">
                                          <p:val>
                                            <p:fltVal val="0"/>
                                          </p:val>
                                        </p:tav>
                                      </p:tavLst>
                                    </p:anim>
                                    <p:anim calcmode="lin" valueType="num">
                                      <p:cBhvr>
                                        <p:cTn id="9" dur="400" decel="100000" fill="hold"/>
                                        <p:tgtEl>
                                          <p:spTgt spid="4"/>
                                        </p:tgtEl>
                                        <p:attrNameLst>
                                          <p:attrName>ppt_x</p:attrName>
                                        </p:attrNameLst>
                                      </p:cBhvr>
                                      <p:tavLst>
                                        <p:tav tm="0">
                                          <p:val>
                                            <p:strVal val="#ppt_x+0.4"/>
                                          </p:val>
                                        </p:tav>
                                        <p:tav tm="100000">
                                          <p:val>
                                            <p:strVal val="#ppt_x-0.05"/>
                                          </p:val>
                                        </p:tav>
                                      </p:tavLst>
                                    </p:anim>
                                    <p:anim calcmode="lin" valueType="num">
                                      <p:cBhvr>
                                        <p:cTn id="10" dur="400" decel="100000" fill="hold"/>
                                        <p:tgtEl>
                                          <p:spTgt spid="4"/>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4"/>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500"/>
                            </p:stCondLst>
                            <p:childTnLst>
                              <p:par>
                                <p:cTn id="14" presetID="8"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childTnLst>
                          </p:cTn>
                        </p:par>
                        <p:par>
                          <p:cTn id="17" fill="hold">
                            <p:stCondLst>
                              <p:cond delay="2500"/>
                            </p:stCondLst>
                            <p:childTnLst>
                              <p:par>
                                <p:cTn id="18" presetID="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amond(in)">
                                      <p:cBhvr>
                                        <p:cTn id="26" dur="2000"/>
                                        <p:tgtEl>
                                          <p:spTgt spid="8"/>
                                        </p:tgtEl>
                                      </p:cBhvr>
                                    </p:animEffect>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357172"/>
            <a:ext cx="8229600" cy="7572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a:solidFill>
                  <a:srgbClr val="00B0F0"/>
                </a:solidFill>
                <a:latin typeface="Arial" charset="0"/>
                <a:cs typeface="Arial" charset="0"/>
              </a:rPr>
              <a:t>Practice the dialog.</a:t>
            </a:r>
            <a:endParaRPr lang="id-ID" altLang="en-US" sz="3600" b="1" dirty="0" smtClean="0">
              <a:solidFill>
                <a:srgbClr val="00B0F0"/>
              </a:solidFill>
              <a:latin typeface="Arial" charset="0"/>
              <a:cs typeface="Arial" charset="0"/>
            </a:endParaRPr>
          </a:p>
        </p:txBody>
      </p:sp>
      <p:pic>
        <p:nvPicPr>
          <p:cNvPr id="8" name="Picture 2" descr="H:\Personal\Iseng\Gambar PPT EOS 1\1 copy.JPG"/>
          <p:cNvPicPr>
            <a:picLocks noChangeAspect="1" noChangeArrowheads="1"/>
          </p:cNvPicPr>
          <p:nvPr/>
        </p:nvPicPr>
        <p:blipFill>
          <a:blip r:embed="rId2" cstate="print"/>
          <a:srcRect l="10823" r="20634"/>
          <a:stretch>
            <a:fillRect/>
          </a:stretch>
        </p:blipFill>
        <p:spPr bwMode="auto">
          <a:xfrm>
            <a:off x="5572131" y="1285866"/>
            <a:ext cx="2972657" cy="3143272"/>
          </a:xfrm>
          <a:prstGeom prst="rect">
            <a:avLst/>
          </a:prstGeom>
          <a:ln>
            <a:noFill/>
          </a:ln>
          <a:effectLst>
            <a:softEdge rad="112500"/>
          </a:effectLst>
        </p:spPr>
      </p:pic>
      <p:sp>
        <p:nvSpPr>
          <p:cNvPr id="13" name="Content Placeholder 2"/>
          <p:cNvSpPr txBox="1">
            <a:spLocks/>
          </p:cNvSpPr>
          <p:nvPr/>
        </p:nvSpPr>
        <p:spPr>
          <a:xfrm>
            <a:off x="428596" y="1071552"/>
            <a:ext cx="5214974" cy="321471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69988" indent="-1169988">
              <a:buFont typeface="Arial" charset="0"/>
              <a:buNone/>
              <a:tabLst>
                <a:tab pos="1073150" algn="l"/>
              </a:tabLst>
            </a:pPr>
            <a:r>
              <a:rPr lang="en-US" altLang="en-US" sz="2100" dirty="0" smtClean="0">
                <a:latin typeface="Arial" charset="0"/>
                <a:cs typeface="Arial" charset="0"/>
              </a:rPr>
              <a:t>Johan	: Hey, </a:t>
            </a:r>
            <a:r>
              <a:rPr lang="en-US" altLang="en-US" sz="2100" dirty="0" err="1" smtClean="0">
                <a:latin typeface="Arial" charset="0"/>
                <a:cs typeface="Arial" charset="0"/>
              </a:rPr>
              <a:t>Thinneke</a:t>
            </a:r>
            <a:r>
              <a:rPr lang="en-US" altLang="en-US" sz="2100" dirty="0" smtClean="0">
                <a:latin typeface="Arial" charset="0"/>
                <a:cs typeface="Arial" charset="0"/>
              </a:rPr>
              <a:t>. Would you like to meet my brother?</a:t>
            </a:r>
          </a:p>
          <a:p>
            <a:pPr marL="1169988" indent="-1169988">
              <a:buFont typeface="Arial" charset="0"/>
              <a:buNone/>
              <a:tabLst>
                <a:tab pos="1073150" algn="l"/>
              </a:tabLst>
            </a:pPr>
            <a:r>
              <a:rPr lang="en-US" altLang="en-US" sz="2100" dirty="0" err="1" smtClean="0">
                <a:latin typeface="Arial" charset="0"/>
                <a:cs typeface="Arial" charset="0"/>
              </a:rPr>
              <a:t>Thinneke</a:t>
            </a:r>
            <a:r>
              <a:rPr lang="en-US" altLang="en-US" sz="2100" dirty="0" smtClean="0">
                <a:latin typeface="Arial" charset="0"/>
                <a:cs typeface="Arial" charset="0"/>
              </a:rPr>
              <a:t>	: Your brother? What does he look like?</a:t>
            </a:r>
          </a:p>
          <a:p>
            <a:pPr marL="1169988" indent="-1169988">
              <a:buFont typeface="Arial" charset="0"/>
              <a:buNone/>
              <a:tabLst>
                <a:tab pos="1073150" algn="l"/>
              </a:tabLst>
            </a:pPr>
            <a:r>
              <a:rPr lang="en-US" altLang="en-US" sz="2100" dirty="0" smtClean="0">
                <a:latin typeface="Arial" charset="0"/>
                <a:cs typeface="Arial" charset="0"/>
              </a:rPr>
              <a:t>Johan	: Well. He’s tall and slim. He has straight dark hair.</a:t>
            </a:r>
          </a:p>
          <a:p>
            <a:pPr marL="1169988" indent="-1169988">
              <a:buFont typeface="Arial" charset="0"/>
              <a:buNone/>
              <a:tabLst>
                <a:tab pos="1073150" algn="l"/>
              </a:tabLst>
            </a:pPr>
            <a:r>
              <a:rPr lang="en-US" altLang="en-US" sz="2100" dirty="0" err="1" smtClean="0">
                <a:latin typeface="Arial" charset="0"/>
                <a:cs typeface="Arial" charset="0"/>
              </a:rPr>
              <a:t>Thinneke</a:t>
            </a:r>
            <a:r>
              <a:rPr lang="en-US" altLang="en-US" sz="2100" dirty="0" smtClean="0">
                <a:latin typeface="Arial" charset="0"/>
                <a:cs typeface="Arial" charset="0"/>
              </a:rPr>
              <a:t>	: Is he good looking?</a:t>
            </a:r>
          </a:p>
          <a:p>
            <a:pPr marL="1169988" indent="-1169988">
              <a:buFont typeface="Arial" charset="0"/>
              <a:buNone/>
              <a:tabLst>
                <a:tab pos="1073150" algn="l"/>
              </a:tabLst>
            </a:pPr>
            <a:r>
              <a:rPr lang="en-US" altLang="en-US" sz="2100" dirty="0" smtClean="0">
                <a:latin typeface="Arial" charset="0"/>
                <a:cs typeface="Arial" charset="0"/>
              </a:rPr>
              <a:t>Johan	: Of course, he is. He’s my brother, you know.</a:t>
            </a:r>
            <a:endParaRPr lang="id-ID" altLang="en-US" sz="2100" dirty="0" smtClean="0">
              <a:latin typeface="Arial" charset="0"/>
              <a:cs typeface="Arial" charset="0"/>
            </a:endParaRPr>
          </a:p>
        </p:txBody>
      </p:sp>
    </p:spTree>
    <p:extLst>
      <p:ext uri="{BB962C8B-B14F-4D97-AF65-F5344CB8AC3E}">
        <p14:creationId xmlns:p14="http://schemas.microsoft.com/office/powerpoint/2010/main" val="260042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strVal val="#ppt_w*0.70"/>
                                          </p:val>
                                        </p:tav>
                                        <p:tav tm="100000">
                                          <p:val>
                                            <p:strVal val="#ppt_w"/>
                                          </p:val>
                                        </p:tav>
                                      </p:tavLst>
                                    </p:anim>
                                    <p:anim calcmode="lin" valueType="num">
                                      <p:cBhvr>
                                        <p:cTn id="17" dur="1000" fill="hold"/>
                                        <p:tgtEl>
                                          <p:spTgt spid="13"/>
                                        </p:tgtEl>
                                        <p:attrNameLst>
                                          <p:attrName>ppt_h</p:attrName>
                                        </p:attrNameLst>
                                      </p:cBhvr>
                                      <p:tavLst>
                                        <p:tav tm="0">
                                          <p:val>
                                            <p:strVal val="#ppt_h"/>
                                          </p:val>
                                        </p:tav>
                                        <p:tav tm="100000">
                                          <p:val>
                                            <p:strVal val="#ppt_h"/>
                                          </p:val>
                                        </p:tav>
                                      </p:tavLst>
                                    </p:anim>
                                    <p:animEffect transition="in" filter="fade">
                                      <p:cBhvr>
                                        <p:cTn id="18" dur="1000"/>
                                        <p:tgtEl>
                                          <p:spTgt spid="13"/>
                                        </p:tgtEl>
                                      </p:cBhvr>
                                    </p:animEffect>
                                  </p:childTnLst>
                                </p:cTn>
                              </p:par>
                            </p:childTnLst>
                          </p:cTn>
                        </p:par>
                        <p:par>
                          <p:cTn id="19" fill="hold">
                            <p:stCondLst>
                              <p:cond delay="2000"/>
                            </p:stCondLst>
                            <p:childTnLst>
                              <p:par>
                                <p:cTn id="20" presetID="6"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46078"/>
            <a:ext cx="8229600" cy="6969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smtClean="0">
                <a:solidFill>
                  <a:srgbClr val="00B0F0"/>
                </a:solidFill>
                <a:latin typeface="Arial" charset="0"/>
                <a:cs typeface="Arial" charset="0"/>
              </a:rPr>
              <a:t>Make it real.</a:t>
            </a:r>
            <a:endParaRPr lang="id-ID" altLang="en-US" sz="3600" dirty="0" smtClean="0"/>
          </a:p>
        </p:txBody>
      </p:sp>
      <p:sp>
        <p:nvSpPr>
          <p:cNvPr id="3" name="Content Placeholder 2"/>
          <p:cNvSpPr txBox="1">
            <a:spLocks/>
          </p:cNvSpPr>
          <p:nvPr/>
        </p:nvSpPr>
        <p:spPr>
          <a:xfrm>
            <a:off x="495296" y="1142990"/>
            <a:ext cx="3505200" cy="27098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en-US" sz="2800" b="1" dirty="0" smtClean="0">
                <a:latin typeface="Arial" charset="0"/>
                <a:cs typeface="Arial" charset="0"/>
              </a:rPr>
              <a:t>Work with your friend. Think of a ember of your family whom you are proud of. Talk about her or him.</a:t>
            </a:r>
            <a:endParaRPr lang="id-ID" altLang="en-US" sz="2800" b="1" dirty="0" smtClean="0">
              <a:latin typeface="Arial" charset="0"/>
              <a:cs typeface="Arial" charset="0"/>
            </a:endParaRPr>
          </a:p>
        </p:txBody>
      </p:sp>
      <p:pic>
        <p:nvPicPr>
          <p:cNvPr id="4" name="Picture 2" descr="H:\Personal\Iseng\Gambar PPT EOS 1\1.4 Atiqah melempar bola ke Binsar (2).jpg"/>
          <p:cNvPicPr>
            <a:picLocks noChangeAspect="1" noChangeArrowheads="1"/>
          </p:cNvPicPr>
          <p:nvPr/>
        </p:nvPicPr>
        <p:blipFill>
          <a:blip r:embed="rId2" cstate="print"/>
          <a:stretch>
            <a:fillRect/>
          </a:stretch>
        </p:blipFill>
        <p:spPr bwMode="auto">
          <a:xfrm>
            <a:off x="4214810" y="1285866"/>
            <a:ext cx="3942744" cy="2857520"/>
          </a:xfrm>
          <a:prstGeom prst="rect">
            <a:avLst/>
          </a:prstGeom>
          <a:ln>
            <a:noFill/>
          </a:ln>
          <a:effectLst>
            <a:softEdge rad="112500"/>
          </a:effectLst>
        </p:spPr>
      </p:pic>
      <p:sp>
        <p:nvSpPr>
          <p:cNvPr id="5" name="Rounded Rectangular Callout 4"/>
          <p:cNvSpPr/>
          <p:nvPr/>
        </p:nvSpPr>
        <p:spPr>
          <a:xfrm>
            <a:off x="6245212" y="928676"/>
            <a:ext cx="1828821" cy="714375"/>
          </a:xfrm>
          <a:prstGeom prst="wedgeRoundRectCallout">
            <a:avLst>
              <a:gd name="adj1" fmla="val -29752"/>
              <a:gd name="adj2" fmla="val 71156"/>
              <a:gd name="adj3" fmla="val 16667"/>
            </a:avLst>
          </a:prstGeom>
          <a:solidFill>
            <a:schemeClr val="bg1"/>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dirty="0" smtClean="0">
                <a:solidFill>
                  <a:srgbClr val="9900CC"/>
                </a:solidFill>
                <a:latin typeface="Arial" charset="0"/>
                <a:cs typeface="Arial" charset="0"/>
              </a:rPr>
              <a:t>What does she look like?</a:t>
            </a:r>
            <a:endParaRPr lang="id-ID" altLang="en-US" sz="2000" dirty="0">
              <a:solidFill>
                <a:srgbClr val="9900CC"/>
              </a:solidFill>
              <a:latin typeface="Arial" charset="0"/>
              <a:cs typeface="Arial" charset="0"/>
            </a:endParaRPr>
          </a:p>
        </p:txBody>
      </p:sp>
      <p:sp>
        <p:nvSpPr>
          <p:cNvPr id="6" name="Rounded Rectangular Callout 5"/>
          <p:cNvSpPr/>
          <p:nvPr/>
        </p:nvSpPr>
        <p:spPr>
          <a:xfrm>
            <a:off x="3643306" y="857238"/>
            <a:ext cx="1714501" cy="857250"/>
          </a:xfrm>
          <a:prstGeom prst="wedgeRoundRectCallout">
            <a:avLst>
              <a:gd name="adj1" fmla="val 28865"/>
              <a:gd name="adj2" fmla="val 71224"/>
              <a:gd name="adj3" fmla="val 16667"/>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dirty="0" smtClean="0">
                <a:solidFill>
                  <a:srgbClr val="339933"/>
                </a:solidFill>
                <a:latin typeface="Arial" charset="0"/>
                <a:cs typeface="Arial" charset="0"/>
              </a:rPr>
              <a:t>I’m proud of my mother.</a:t>
            </a:r>
            <a:endParaRPr lang="id-ID" altLang="en-US" sz="2000" dirty="0">
              <a:solidFill>
                <a:srgbClr val="339933"/>
              </a:solidFill>
              <a:latin typeface="Arial" charset="0"/>
              <a:cs typeface="Arial" charset="0"/>
            </a:endParaRPr>
          </a:p>
        </p:txBody>
      </p:sp>
      <p:sp>
        <p:nvSpPr>
          <p:cNvPr id="9" name="Rounded Rectangular Callout 8"/>
          <p:cNvSpPr/>
          <p:nvPr/>
        </p:nvSpPr>
        <p:spPr>
          <a:xfrm>
            <a:off x="3857620" y="3571882"/>
            <a:ext cx="2714644" cy="1000132"/>
          </a:xfrm>
          <a:prstGeom prst="wedgeRoundRectCallout">
            <a:avLst>
              <a:gd name="adj1" fmla="val 14765"/>
              <a:gd name="adj2" fmla="val -71412"/>
              <a:gd name="adj3" fmla="val 16667"/>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000" dirty="0" smtClean="0">
                <a:solidFill>
                  <a:srgbClr val="339933"/>
                </a:solidFill>
                <a:latin typeface="Arial" charset="0"/>
                <a:cs typeface="Arial" charset="0"/>
              </a:rPr>
              <a:t>She is tall. She has long dark hair and an oval face.</a:t>
            </a:r>
            <a:endParaRPr lang="id-ID" altLang="en-US" sz="2000" dirty="0">
              <a:solidFill>
                <a:srgbClr val="339933"/>
              </a:solidFill>
              <a:latin typeface="Arial" charset="0"/>
              <a:cs typeface="Arial" charset="0"/>
            </a:endParaRPr>
          </a:p>
        </p:txBody>
      </p:sp>
    </p:spTree>
    <p:extLst>
      <p:ext uri="{BB962C8B-B14F-4D97-AF65-F5344CB8AC3E}">
        <p14:creationId xmlns:p14="http://schemas.microsoft.com/office/powerpoint/2010/main" val="124950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par>
                          <p:cTn id="19" fill="hold">
                            <p:stCondLst>
                              <p:cond delay="2000"/>
                            </p:stCondLst>
                            <p:childTnLst>
                              <p:par>
                                <p:cTn id="20" presetID="16" presetClass="entr" presetSubtype="2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Horizontal)">
                                      <p:cBhvr>
                                        <p:cTn id="22" dur="500"/>
                                        <p:tgtEl>
                                          <p:spTgt spid="4"/>
                                        </p:tgtEl>
                                      </p:cBhvr>
                                    </p:animEffect>
                                  </p:childTnLst>
                                </p:cTn>
                              </p:par>
                            </p:childTnLst>
                          </p:cTn>
                        </p:par>
                        <p:par>
                          <p:cTn id="23" fill="hold">
                            <p:stCondLst>
                              <p:cond delay="2500"/>
                            </p:stCondLst>
                            <p:childTnLst>
                              <p:par>
                                <p:cTn id="24" presetID="31" presetClass="entr" presetSubtype="0" fill="hold" grpId="0" nodeType="afterEffect">
                                  <p:stCondLst>
                                    <p:cond delay="0"/>
                                  </p:stCondLst>
                                  <p:iterate type="lt">
                                    <p:tmPct val="5000"/>
                                  </p:iterate>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4400"/>
                            </p:stCondLst>
                            <p:childTnLst>
                              <p:par>
                                <p:cTn id="31" presetID="26" presetClass="entr" presetSubtype="0" fill="hold" grpId="0" nodeType="afterEffect">
                                  <p:stCondLst>
                                    <p:cond delay="0"/>
                                  </p:stCondLst>
                                  <p:iterate type="lt">
                                    <p:tmPct val="0"/>
                                  </p:iterate>
                                  <p:childTnLst>
                                    <p:set>
                                      <p:cBhvr>
                                        <p:cTn id="32" dur="1" fill="hold">
                                          <p:stCondLst>
                                            <p:cond delay="0"/>
                                          </p:stCondLst>
                                        </p:cTn>
                                        <p:tgtEl>
                                          <p:spTgt spid="5"/>
                                        </p:tgtEl>
                                        <p:attrNameLst>
                                          <p:attrName>style.visibility</p:attrName>
                                        </p:attrNameLst>
                                      </p:cBhvr>
                                      <p:to>
                                        <p:strVal val="visible"/>
                                      </p:to>
                                    </p:set>
                                    <p:animEffect transition="in" filter="wipe(down)">
                                      <p:cBhvr>
                                        <p:cTn id="33" dur="580">
                                          <p:stCondLst>
                                            <p:cond delay="0"/>
                                          </p:stCondLst>
                                        </p:cTn>
                                        <p:tgtEl>
                                          <p:spTgt spid="5"/>
                                        </p:tgtEl>
                                      </p:cBhvr>
                                    </p:animEffect>
                                    <p:anim calcmode="lin" valueType="num">
                                      <p:cBhvr>
                                        <p:cTn id="3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9" dur="26">
                                          <p:stCondLst>
                                            <p:cond delay="650"/>
                                          </p:stCondLst>
                                        </p:cTn>
                                        <p:tgtEl>
                                          <p:spTgt spid="5"/>
                                        </p:tgtEl>
                                      </p:cBhvr>
                                      <p:to x="100000" y="60000"/>
                                    </p:animScale>
                                    <p:animScale>
                                      <p:cBhvr>
                                        <p:cTn id="40" dur="166" decel="50000">
                                          <p:stCondLst>
                                            <p:cond delay="676"/>
                                          </p:stCondLst>
                                        </p:cTn>
                                        <p:tgtEl>
                                          <p:spTgt spid="5"/>
                                        </p:tgtEl>
                                      </p:cBhvr>
                                      <p:to x="100000" y="100000"/>
                                    </p:animScale>
                                    <p:animScale>
                                      <p:cBhvr>
                                        <p:cTn id="41" dur="26">
                                          <p:stCondLst>
                                            <p:cond delay="1312"/>
                                          </p:stCondLst>
                                        </p:cTn>
                                        <p:tgtEl>
                                          <p:spTgt spid="5"/>
                                        </p:tgtEl>
                                      </p:cBhvr>
                                      <p:to x="100000" y="80000"/>
                                    </p:animScale>
                                    <p:animScale>
                                      <p:cBhvr>
                                        <p:cTn id="42" dur="166" decel="50000">
                                          <p:stCondLst>
                                            <p:cond delay="1338"/>
                                          </p:stCondLst>
                                        </p:cTn>
                                        <p:tgtEl>
                                          <p:spTgt spid="5"/>
                                        </p:tgtEl>
                                      </p:cBhvr>
                                      <p:to x="100000" y="100000"/>
                                    </p:animScale>
                                    <p:animScale>
                                      <p:cBhvr>
                                        <p:cTn id="43" dur="26">
                                          <p:stCondLst>
                                            <p:cond delay="1642"/>
                                          </p:stCondLst>
                                        </p:cTn>
                                        <p:tgtEl>
                                          <p:spTgt spid="5"/>
                                        </p:tgtEl>
                                      </p:cBhvr>
                                      <p:to x="100000" y="90000"/>
                                    </p:animScale>
                                    <p:animScale>
                                      <p:cBhvr>
                                        <p:cTn id="44" dur="166" decel="50000">
                                          <p:stCondLst>
                                            <p:cond delay="1668"/>
                                          </p:stCondLst>
                                        </p:cTn>
                                        <p:tgtEl>
                                          <p:spTgt spid="5"/>
                                        </p:tgtEl>
                                      </p:cBhvr>
                                      <p:to x="100000" y="100000"/>
                                    </p:animScale>
                                    <p:animScale>
                                      <p:cBhvr>
                                        <p:cTn id="45" dur="26">
                                          <p:stCondLst>
                                            <p:cond delay="1808"/>
                                          </p:stCondLst>
                                        </p:cTn>
                                        <p:tgtEl>
                                          <p:spTgt spid="5"/>
                                        </p:tgtEl>
                                      </p:cBhvr>
                                      <p:to x="100000" y="95000"/>
                                    </p:animScale>
                                    <p:animScale>
                                      <p:cBhvr>
                                        <p:cTn id="46" dur="166" decel="50000">
                                          <p:stCondLst>
                                            <p:cond delay="1834"/>
                                          </p:stCondLst>
                                        </p:cTn>
                                        <p:tgtEl>
                                          <p:spTgt spid="5"/>
                                        </p:tgtEl>
                                      </p:cBhvr>
                                      <p:to x="100000" y="100000"/>
                                    </p:animScale>
                                  </p:childTnLst>
                                </p:cTn>
                              </p:par>
                            </p:childTnLst>
                          </p:cTn>
                        </p:par>
                        <p:par>
                          <p:cTn id="47" fill="hold">
                            <p:stCondLst>
                              <p:cond delay="6400"/>
                            </p:stCondLst>
                            <p:childTnLst>
                              <p:par>
                                <p:cTn id="48" presetID="31" presetClass="entr" presetSubtype="0" fill="hold" grpId="0" nodeType="afterEffect">
                                  <p:stCondLst>
                                    <p:cond delay="0"/>
                                  </p:stCondLst>
                                  <p:iterate type="lt">
                                    <p:tmPct val="5000"/>
                                  </p:iterate>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fltVal val="0"/>
                                          </p:val>
                                        </p:tav>
                                        <p:tav tm="100000">
                                          <p:val>
                                            <p:strVal val="#ppt_w"/>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 calcmode="lin" valueType="num">
                                      <p:cBhvr>
                                        <p:cTn id="52" dur="1000" fill="hold"/>
                                        <p:tgtEl>
                                          <p:spTgt spid="9"/>
                                        </p:tgtEl>
                                        <p:attrNameLst>
                                          <p:attrName>style.rotation</p:attrName>
                                        </p:attrNameLst>
                                      </p:cBhvr>
                                      <p:tavLst>
                                        <p:tav tm="0">
                                          <p:val>
                                            <p:fltVal val="90"/>
                                          </p:val>
                                        </p:tav>
                                        <p:tav tm="100000">
                                          <p:val>
                                            <p:fltVal val="0"/>
                                          </p:val>
                                        </p:tav>
                                      </p:tavLst>
                                    </p:anim>
                                    <p:animEffect transition="in" filter="fade">
                                      <p:cBhvr>
                                        <p:cTn id="5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00118" y="928676"/>
            <a:ext cx="8229600" cy="7572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400" b="1" dirty="0" smtClean="0">
                <a:solidFill>
                  <a:srgbClr val="00B0F0"/>
                </a:solidFill>
                <a:latin typeface="Arial" charset="0"/>
                <a:cs typeface="Arial" charset="0"/>
              </a:rPr>
              <a:t>Read aloud.</a:t>
            </a:r>
            <a:endParaRPr lang="id-ID" altLang="en-US" sz="2400" b="1" dirty="0" smtClean="0">
              <a:solidFill>
                <a:srgbClr val="00B0F0"/>
              </a:solidFill>
              <a:latin typeface="Arial" charset="0"/>
              <a:cs typeface="Arial" charset="0"/>
            </a:endParaRPr>
          </a:p>
        </p:txBody>
      </p:sp>
      <p:sp>
        <p:nvSpPr>
          <p:cNvPr id="3" name="Title 1"/>
          <p:cNvSpPr txBox="1">
            <a:spLocks/>
          </p:cNvSpPr>
          <p:nvPr/>
        </p:nvSpPr>
        <p:spPr>
          <a:xfrm>
            <a:off x="152400" y="285751"/>
            <a:ext cx="7772400" cy="735012"/>
          </a:xfrm>
          <a:prstGeom prst="rect">
            <a:avLst/>
          </a:prstGeom>
        </p:spPr>
        <p:txBody>
          <a:bodyPr anchor="ctr">
            <a:normAutofit fontScale="62500" lnSpcReduction="2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4400" b="1" dirty="0">
                <a:solidFill>
                  <a:srgbClr val="FF0000"/>
                </a:solidFill>
                <a:latin typeface="Arial" charset="0"/>
              </a:rPr>
              <a:t>2. </a:t>
            </a:r>
            <a:r>
              <a:rPr lang="en-US" altLang="en-US" sz="4400" b="1" dirty="0" err="1" smtClean="0">
                <a:solidFill>
                  <a:srgbClr val="FF0000"/>
                </a:solidFill>
                <a:latin typeface="Arial" charset="0"/>
              </a:rPr>
              <a:t>Raisa</a:t>
            </a:r>
            <a:r>
              <a:rPr lang="en-US" altLang="en-US" sz="4400" b="1" dirty="0" smtClean="0">
                <a:solidFill>
                  <a:srgbClr val="FF0000"/>
                </a:solidFill>
                <a:latin typeface="Arial" charset="0"/>
              </a:rPr>
              <a:t> is a talented singer and songwriter.</a:t>
            </a:r>
            <a:endParaRPr lang="id-ID" altLang="en-US" sz="4400" b="1" dirty="0">
              <a:solidFill>
                <a:srgbClr val="FF0000"/>
              </a:solidFill>
              <a:latin typeface="Arial" charset="0"/>
            </a:endParaRPr>
          </a:p>
        </p:txBody>
      </p:sp>
      <p:sp>
        <p:nvSpPr>
          <p:cNvPr id="8" name="Content Placeholder 2"/>
          <p:cNvSpPr txBox="1">
            <a:spLocks/>
          </p:cNvSpPr>
          <p:nvPr/>
        </p:nvSpPr>
        <p:spPr>
          <a:xfrm>
            <a:off x="638172" y="1504950"/>
            <a:ext cx="5005398" cy="27098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en-US" sz="2200" dirty="0" smtClean="0">
                <a:latin typeface="Arial" charset="0"/>
                <a:cs typeface="Arial" charset="0"/>
              </a:rPr>
              <a:t>I really like </a:t>
            </a:r>
            <a:r>
              <a:rPr lang="en-US" altLang="en-US" sz="2200" dirty="0" err="1" smtClean="0">
                <a:latin typeface="Arial" charset="0"/>
                <a:cs typeface="Arial" charset="0"/>
              </a:rPr>
              <a:t>Raisa</a:t>
            </a:r>
            <a:r>
              <a:rPr lang="en-US" altLang="en-US" sz="2200" dirty="0" smtClean="0">
                <a:latin typeface="Arial" charset="0"/>
                <a:cs typeface="Arial" charset="0"/>
              </a:rPr>
              <a:t>. She’s a talented singer and songwriter. She is also a creative person. She writes some songs for her album. She has long wavy hair and a pointed nose. I think she’s beautiful.</a:t>
            </a:r>
            <a:endParaRPr lang="id-ID" altLang="en-US" sz="2200" dirty="0" smtClean="0">
              <a:latin typeface="Arial" charset="0"/>
              <a:cs typeface="Arial" charset="0"/>
            </a:endParaRPr>
          </a:p>
        </p:txBody>
      </p:sp>
      <p:pic>
        <p:nvPicPr>
          <p:cNvPr id="5" name="Picture 2" descr="H:\Personal\Iseng\Gambar PPT EOS 1\1 copy.JPG"/>
          <p:cNvPicPr>
            <a:picLocks noChangeAspect="1" noChangeArrowheads="1"/>
          </p:cNvPicPr>
          <p:nvPr/>
        </p:nvPicPr>
        <p:blipFill>
          <a:blip r:embed="rId2" cstate="print"/>
          <a:stretch>
            <a:fillRect/>
          </a:stretch>
        </p:blipFill>
        <p:spPr bwMode="auto">
          <a:xfrm>
            <a:off x="5500694" y="1571618"/>
            <a:ext cx="3286148" cy="2190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324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8" fill="hold">
                            <p:stCondLst>
                              <p:cond delay="1500"/>
                            </p:stCondLst>
                            <p:childTnLst>
                              <p:par>
                                <p:cTn id="19" presetID="55"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par>
                          <p:cTn id="24" fill="hold">
                            <p:stCondLst>
                              <p:cond delay="2500"/>
                            </p:stCondLst>
                            <p:childTnLst>
                              <p:par>
                                <p:cTn id="25" presetID="6" presetClass="entr" presetSubtype="16"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isa">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TotalTime>
  <Words>755</Words>
  <Application>Microsoft Office PowerPoint</Application>
  <PresentationFormat>On-screen Show (16:9)</PresentationFormat>
  <Paragraphs>84</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 Putri Andini</dc:creator>
  <cp:lastModifiedBy>Elisa Putri Andini</cp:lastModifiedBy>
  <cp:revision>128</cp:revision>
  <dcterms:created xsi:type="dcterms:W3CDTF">2016-06-25T05:09:46Z</dcterms:created>
  <dcterms:modified xsi:type="dcterms:W3CDTF">2018-03-12T06:41:34Z</dcterms:modified>
</cp:coreProperties>
</file>